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7" r:id="rId3"/>
  </p:sldMasterIdLst>
  <p:notesMasterIdLst>
    <p:notesMasterId r:id="rId5"/>
  </p:notesMasterIdLst>
  <p:handoutMasterIdLst>
    <p:handoutMasterId r:id="rId195"/>
  </p:handoutMasterIdLst>
  <p:sldIdLst>
    <p:sldId id="640" r:id="rId4"/>
    <p:sldId id="405" r:id="rId6"/>
    <p:sldId id="493" r:id="rId7"/>
    <p:sldId id="494" r:id="rId8"/>
    <p:sldId id="459" r:id="rId9"/>
    <p:sldId id="462" r:id="rId10"/>
    <p:sldId id="463" r:id="rId11"/>
    <p:sldId id="399" r:id="rId12"/>
    <p:sldId id="495" r:id="rId13"/>
    <p:sldId id="407" r:id="rId14"/>
    <p:sldId id="413" r:id="rId15"/>
    <p:sldId id="708" r:id="rId16"/>
    <p:sldId id="440" r:id="rId17"/>
    <p:sldId id="709" r:id="rId18"/>
    <p:sldId id="424" r:id="rId19"/>
    <p:sldId id="428" r:id="rId20"/>
    <p:sldId id="570" r:id="rId21"/>
    <p:sldId id="497" r:id="rId22"/>
    <p:sldId id="498" r:id="rId23"/>
    <p:sldId id="499" r:id="rId24"/>
    <p:sldId id="502" r:id="rId25"/>
    <p:sldId id="503" r:id="rId26"/>
    <p:sldId id="504" r:id="rId27"/>
    <p:sldId id="712" r:id="rId28"/>
    <p:sldId id="505" r:id="rId29"/>
    <p:sldId id="507" r:id="rId30"/>
    <p:sldId id="508" r:id="rId31"/>
    <p:sldId id="509" r:id="rId32"/>
    <p:sldId id="510" r:id="rId33"/>
    <p:sldId id="511" r:id="rId34"/>
    <p:sldId id="512" r:id="rId35"/>
    <p:sldId id="710" r:id="rId36"/>
    <p:sldId id="713" r:id="rId37"/>
    <p:sldId id="711" r:id="rId38"/>
    <p:sldId id="514" r:id="rId39"/>
    <p:sldId id="703" r:id="rId40"/>
    <p:sldId id="516" r:id="rId41"/>
    <p:sldId id="517" r:id="rId42"/>
    <p:sldId id="520" r:id="rId43"/>
    <p:sldId id="521" r:id="rId44"/>
    <p:sldId id="522" r:id="rId45"/>
    <p:sldId id="523" r:id="rId46"/>
    <p:sldId id="527" r:id="rId47"/>
    <p:sldId id="524" r:id="rId48"/>
    <p:sldId id="525" r:id="rId49"/>
    <p:sldId id="526" r:id="rId50"/>
    <p:sldId id="700" r:id="rId51"/>
    <p:sldId id="701" r:id="rId52"/>
    <p:sldId id="704" r:id="rId53"/>
    <p:sldId id="702" r:id="rId54"/>
    <p:sldId id="571" r:id="rId55"/>
    <p:sldId id="530" r:id="rId56"/>
    <p:sldId id="531" r:id="rId57"/>
    <p:sldId id="532" r:id="rId58"/>
    <p:sldId id="533" r:id="rId59"/>
    <p:sldId id="534" r:id="rId60"/>
    <p:sldId id="535" r:id="rId61"/>
    <p:sldId id="538" r:id="rId62"/>
    <p:sldId id="539" r:id="rId63"/>
    <p:sldId id="541" r:id="rId64"/>
    <p:sldId id="542" r:id="rId65"/>
    <p:sldId id="544" r:id="rId66"/>
    <p:sldId id="545" r:id="rId67"/>
    <p:sldId id="714" r:id="rId68"/>
    <p:sldId id="546" r:id="rId69"/>
    <p:sldId id="547" r:id="rId70"/>
    <p:sldId id="548" r:id="rId71"/>
    <p:sldId id="550" r:id="rId72"/>
    <p:sldId id="551" r:id="rId73"/>
    <p:sldId id="552" r:id="rId74"/>
    <p:sldId id="554" r:id="rId75"/>
    <p:sldId id="555" r:id="rId76"/>
    <p:sldId id="556" r:id="rId77"/>
    <p:sldId id="727" r:id="rId78"/>
    <p:sldId id="431" r:id="rId79"/>
    <p:sldId id="726" r:id="rId80"/>
    <p:sldId id="464" r:id="rId81"/>
    <p:sldId id="465" r:id="rId82"/>
    <p:sldId id="572" r:id="rId83"/>
    <p:sldId id="558" r:id="rId84"/>
    <p:sldId id="466" r:id="rId85"/>
    <p:sldId id="467" r:id="rId86"/>
    <p:sldId id="559" r:id="rId87"/>
    <p:sldId id="560" r:id="rId88"/>
    <p:sldId id="561" r:id="rId89"/>
    <p:sldId id="573" r:id="rId90"/>
    <p:sldId id="565" r:id="rId91"/>
    <p:sldId id="566" r:id="rId92"/>
    <p:sldId id="735" r:id="rId93"/>
    <p:sldId id="567" r:id="rId94"/>
    <p:sldId id="568" r:id="rId95"/>
    <p:sldId id="574" r:id="rId96"/>
    <p:sldId id="583" r:id="rId97"/>
    <p:sldId id="584" r:id="rId98"/>
    <p:sldId id="585" r:id="rId99"/>
    <p:sldId id="586" r:id="rId100"/>
    <p:sldId id="587" r:id="rId101"/>
    <p:sldId id="588" r:id="rId102"/>
    <p:sldId id="589" r:id="rId103"/>
    <p:sldId id="591" r:id="rId104"/>
    <p:sldId id="592" r:id="rId105"/>
    <p:sldId id="593" r:id="rId106"/>
    <p:sldId id="594" r:id="rId107"/>
    <p:sldId id="595" r:id="rId108"/>
    <p:sldId id="596" r:id="rId109"/>
    <p:sldId id="575" r:id="rId110"/>
    <p:sldId id="598" r:id="rId111"/>
    <p:sldId id="599" r:id="rId112"/>
    <p:sldId id="600" r:id="rId113"/>
    <p:sldId id="601" r:id="rId114"/>
    <p:sldId id="602" r:id="rId115"/>
    <p:sldId id="576" r:id="rId116"/>
    <p:sldId id="603" r:id="rId117"/>
    <p:sldId id="604" r:id="rId118"/>
    <p:sldId id="605" r:id="rId119"/>
    <p:sldId id="577" r:id="rId120"/>
    <p:sldId id="606" r:id="rId121"/>
    <p:sldId id="607" r:id="rId122"/>
    <p:sldId id="608" r:id="rId123"/>
    <p:sldId id="609" r:id="rId124"/>
    <p:sldId id="610" r:id="rId125"/>
    <p:sldId id="611" r:id="rId126"/>
    <p:sldId id="612" r:id="rId127"/>
    <p:sldId id="613" r:id="rId128"/>
    <p:sldId id="614" r:id="rId129"/>
    <p:sldId id="615" r:id="rId130"/>
    <p:sldId id="616" r:id="rId131"/>
    <p:sldId id="617" r:id="rId132"/>
    <p:sldId id="736" r:id="rId133"/>
    <p:sldId id="620" r:id="rId134"/>
    <p:sldId id="621" r:id="rId135"/>
    <p:sldId id="622" r:id="rId136"/>
    <p:sldId id="578" r:id="rId137"/>
    <p:sldId id="627" r:id="rId138"/>
    <p:sldId id="628" r:id="rId139"/>
    <p:sldId id="629" r:id="rId140"/>
    <p:sldId id="630" r:id="rId141"/>
    <p:sldId id="631" r:id="rId142"/>
    <p:sldId id="579" r:id="rId143"/>
    <p:sldId id="641" r:id="rId144"/>
    <p:sldId id="643" r:id="rId145"/>
    <p:sldId id="644" r:id="rId146"/>
    <p:sldId id="580" r:id="rId147"/>
    <p:sldId id="651" r:id="rId148"/>
    <p:sldId id="652" r:id="rId149"/>
    <p:sldId id="653" r:id="rId150"/>
    <p:sldId id="654" r:id="rId151"/>
    <p:sldId id="655" r:id="rId152"/>
    <p:sldId id="656" r:id="rId153"/>
    <p:sldId id="657" r:id="rId154"/>
    <p:sldId id="658" r:id="rId155"/>
    <p:sldId id="659" r:id="rId156"/>
    <p:sldId id="582" r:id="rId157"/>
    <p:sldId id="660" r:id="rId158"/>
    <p:sldId id="661" r:id="rId159"/>
    <p:sldId id="662" r:id="rId160"/>
    <p:sldId id="663" r:id="rId161"/>
    <p:sldId id="664" r:id="rId162"/>
    <p:sldId id="665" r:id="rId163"/>
    <p:sldId id="666" r:id="rId164"/>
    <p:sldId id="667" r:id="rId165"/>
    <p:sldId id="668" r:id="rId166"/>
    <p:sldId id="669" r:id="rId167"/>
    <p:sldId id="670" r:id="rId168"/>
    <p:sldId id="671" r:id="rId169"/>
    <p:sldId id="672" r:id="rId170"/>
    <p:sldId id="673" r:id="rId171"/>
    <p:sldId id="674" r:id="rId172"/>
    <p:sldId id="675" r:id="rId173"/>
    <p:sldId id="676" r:id="rId174"/>
    <p:sldId id="677" r:id="rId175"/>
    <p:sldId id="682" r:id="rId176"/>
    <p:sldId id="683" r:id="rId177"/>
    <p:sldId id="684" r:id="rId178"/>
    <p:sldId id="685" r:id="rId179"/>
    <p:sldId id="686" r:id="rId180"/>
    <p:sldId id="687" r:id="rId181"/>
    <p:sldId id="688" r:id="rId182"/>
    <p:sldId id="689" r:id="rId183"/>
    <p:sldId id="690" r:id="rId184"/>
    <p:sldId id="691" r:id="rId185"/>
    <p:sldId id="692" r:id="rId186"/>
    <p:sldId id="693" r:id="rId187"/>
    <p:sldId id="694" r:id="rId188"/>
    <p:sldId id="695" r:id="rId189"/>
    <p:sldId id="696" r:id="rId190"/>
    <p:sldId id="697" r:id="rId191"/>
    <p:sldId id="698" r:id="rId192"/>
    <p:sldId id="699" r:id="rId193"/>
    <p:sldId id="737" r:id="rId194"/>
  </p:sldIdLst>
  <p:sldSz cx="12192000" cy="6858000"/>
  <p:notesSz cx="7099300" cy="10234295"/>
  <p:custDataLst>
    <p:tags r:id="rId199"/>
  </p:custDataLst>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9966"/>
    <a:srgbClr val="EAEAEA"/>
    <a:srgbClr val="FFFF99"/>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7755" autoAdjust="0"/>
  </p:normalViewPr>
  <p:slideViewPr>
    <p:cSldViewPr showGuides="1">
      <p:cViewPr varScale="1">
        <p:scale>
          <a:sx n="97" d="100"/>
          <a:sy n="97" d="100"/>
        </p:scale>
        <p:origin x="216" y="504"/>
      </p:cViewPr>
      <p:guideLst>
        <p:guide orient="horz" pos="2160"/>
        <p:guide pos="3840"/>
      </p:guideLst>
    </p:cSldViewPr>
  </p:slideViewPr>
  <p:outlineViewPr>
    <p:cViewPr>
      <p:scale>
        <a:sx n="33" d="100"/>
        <a:sy n="33" d="100"/>
      </p:scale>
      <p:origin x="0" y="18078"/>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tags" Target="tags/tag1.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handoutMaster" Target="handoutMasters/handoutMaster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9.xml"/><Relationship Id="rId7" Type="http://schemas.openxmlformats.org/officeDocument/2006/relationships/slide" Target="slides/slide28.xml"/><Relationship Id="rId6" Type="http://schemas.openxmlformats.org/officeDocument/2006/relationships/slide" Target="slides/slide26.xml"/><Relationship Id="rId5" Type="http://schemas.openxmlformats.org/officeDocument/2006/relationships/slide" Target="slides/slide25.xml"/><Relationship Id="rId4" Type="http://schemas.openxmlformats.org/officeDocument/2006/relationships/slide" Target="slides/slide24.xml"/><Relationship Id="rId3" Type="http://schemas.openxmlformats.org/officeDocument/2006/relationships/slide" Target="slides/slide23.xml"/><Relationship Id="rId2" Type="http://schemas.openxmlformats.org/officeDocument/2006/relationships/slide" Target="slides/slide22.xml"/><Relationship Id="rId1"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118.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 Id="rId3" Type="http://schemas.openxmlformats.org/officeDocument/2006/relationships/image" Target="../media/image114.wmf"/><Relationship Id="rId2" Type="http://schemas.openxmlformats.org/officeDocument/2006/relationships/image" Target="../media/image113.emf"/><Relationship Id="rId1"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9.wmf"/><Relationship Id="rId7" Type="http://schemas.openxmlformats.org/officeDocument/2006/relationships/image" Target="../media/image128.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emf"/><Relationship Id="rId2" Type="http://schemas.openxmlformats.org/officeDocument/2006/relationships/image" Target="../media/image123.wmf"/><Relationship Id="rId1"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 Id="rId3" Type="http://schemas.openxmlformats.org/officeDocument/2006/relationships/image" Target="../media/image178.wmf"/><Relationship Id="rId2" Type="http://schemas.openxmlformats.org/officeDocument/2006/relationships/image" Target="../media/image179.jpeg"/><Relationship Id="rId1" Type="http://schemas.openxmlformats.org/officeDocument/2006/relationships/image" Target="../media/image17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5.jpeg"/></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5.jpeg"/><Relationship Id="rId1" Type="http://schemas.openxmlformats.org/officeDocument/2006/relationships/image" Target="../media/image189.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wmf"/><Relationship Id="rId1" Type="http://schemas.openxmlformats.org/officeDocument/2006/relationships/image" Target="../media/image197.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185.jpe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219.wmf"/><Relationship Id="rId1" Type="http://schemas.openxmlformats.org/officeDocument/2006/relationships/image" Target="../media/image2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222.wmf"/><Relationship Id="rId1" Type="http://schemas.openxmlformats.org/officeDocument/2006/relationships/image" Target="../media/image19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19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5.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53.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62.wmf"/><Relationship Id="rId1" Type="http://schemas.openxmlformats.org/officeDocument/2006/relationships/image" Target="../media/image26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endParaRPr lang="en-US" altLang="zh-CN"/>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lgn="ctr" defTabSz="990600">
              <a:defRPr kumimoji="1" sz="2400">
                <a:solidFill>
                  <a:schemeClr val="tx1"/>
                </a:solidFill>
                <a:latin typeface="Tahoma" panose="020B0604030504040204" pitchFamily="34" charset="0"/>
                <a:ea typeface="宋体" panose="02010600030101010101" pitchFamily="2" charset="-122"/>
              </a:defRPr>
            </a:lvl1pPr>
            <a:lvl2pPr marL="742950" indent="-285750" algn="ctr" defTabSz="990600">
              <a:defRPr kumimoji="1" sz="2400">
                <a:solidFill>
                  <a:schemeClr val="tx1"/>
                </a:solidFill>
                <a:latin typeface="Tahoma" panose="020B0604030504040204" pitchFamily="34" charset="0"/>
                <a:ea typeface="宋体" panose="02010600030101010101" pitchFamily="2" charset="-122"/>
              </a:defRPr>
            </a:lvl2pPr>
            <a:lvl3pPr marL="1143000" indent="-228600" algn="ctr" defTabSz="990600">
              <a:defRPr kumimoji="1" sz="2400">
                <a:solidFill>
                  <a:schemeClr val="tx1"/>
                </a:solidFill>
                <a:latin typeface="Tahoma" panose="020B0604030504040204" pitchFamily="34" charset="0"/>
                <a:ea typeface="宋体" panose="02010600030101010101" pitchFamily="2" charset="-122"/>
              </a:defRPr>
            </a:lvl3pPr>
            <a:lvl4pPr marL="1600200" indent="-228600" algn="ctr" defTabSz="990600">
              <a:defRPr kumimoji="1" sz="2400">
                <a:solidFill>
                  <a:schemeClr val="tx1"/>
                </a:solidFill>
                <a:latin typeface="Tahoma" panose="020B0604030504040204" pitchFamily="34" charset="0"/>
                <a:ea typeface="宋体" panose="02010600030101010101" pitchFamily="2" charset="-122"/>
              </a:defRPr>
            </a:lvl4pPr>
            <a:lvl5pPr marL="2057400" indent="-228600" algn="ctr" defTabSz="990600">
              <a:defRPr kumimoji="1" sz="2400">
                <a:solidFill>
                  <a:schemeClr val="tx1"/>
                </a:solidFill>
                <a:latin typeface="Tahoma" panose="020B0604030504040204" pitchFamily="34" charset="0"/>
                <a:ea typeface="宋体" panose="02010600030101010101" pitchFamily="2" charset="-122"/>
              </a:defRPr>
            </a:lvl5pPr>
            <a:lvl6pPr marL="25146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A98AEAA9-0558-4A37-8834-C33974A2C3B2}"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xfrm>
            <a:off x="142875" y="768350"/>
            <a:ext cx="6819900" cy="3836988"/>
          </a:xfrm>
        </p:spPr>
      </p:sp>
      <p:sp>
        <p:nvSpPr>
          <p:cNvPr id="9830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58750" y="658813"/>
            <a:ext cx="6794500" cy="3822700"/>
          </a:xfrm>
        </p:spPr>
      </p:sp>
      <p:sp>
        <p:nvSpPr>
          <p:cNvPr id="241667" name="Rectangle 3"/>
          <p:cNvSpPr>
            <a:spLocks noGrp="1" noChangeArrowheads="1"/>
          </p:cNvSpPr>
          <p:nvPr>
            <p:ph type="body" idx="1"/>
          </p:nvPr>
        </p:nvSpPr>
        <p:spPr>
          <a:noFill/>
        </p:spPr>
        <p:txBody>
          <a:bodyPr/>
          <a:lstStyle/>
          <a:p>
            <a:r>
              <a:rPr lang="en-US" altLang="zh-CN" dirty="0">
                <a:ea typeface="宋体" panose="02010600030101010101" pitchFamily="2" charset="-122"/>
              </a:rPr>
              <a:t>SOS</a:t>
            </a:r>
            <a:r>
              <a:rPr lang="zh-CN" altLang="en-US" dirty="0">
                <a:ea typeface="宋体" panose="02010600030101010101" pitchFamily="2" charset="-122"/>
              </a:rPr>
              <a:t>：</a:t>
            </a:r>
            <a:r>
              <a:rPr lang="en-US" altLang="zh-CN" sz="1200" dirty="0"/>
              <a:t>1001 1111 1100 11</a:t>
            </a:r>
            <a:endParaRPr lang="en-US" altLang="zh-CN" sz="12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xfrm>
            <a:off x="158750" y="658813"/>
            <a:ext cx="6794500" cy="3822700"/>
          </a:xfrm>
        </p:spPr>
      </p:sp>
      <p:sp>
        <p:nvSpPr>
          <p:cNvPr id="242691" name="备注占位符 2"/>
          <p:cNvSpPr>
            <a:spLocks noGrp="1"/>
          </p:cNvSpPr>
          <p:nvPr>
            <p:ph type="body" idx="1"/>
          </p:nvPr>
        </p:nvSpPr>
        <p:spPr>
          <a:noFill/>
        </p:spPr>
        <p:txBody>
          <a:bodyPr/>
          <a:lstStyle/>
          <a:p>
            <a:pPr eaLnBrk="1" hangingPunct="1"/>
            <a:r>
              <a:rPr lang="en-US" altLang="zh-CN">
                <a:solidFill>
                  <a:srgbClr val="FF66CC"/>
                </a:solidFill>
                <a:latin typeface="Verdana" panose="020B0604030504040204" pitchFamily="34" charset="0"/>
                <a:ea typeface="宋体" panose="02010600030101010101" pitchFamily="2" charset="-122"/>
              </a:rPr>
              <a:t>S</a:t>
            </a:r>
            <a:r>
              <a:rPr lang="en-US" altLang="zh-CN" baseline="-25000">
                <a:solidFill>
                  <a:srgbClr val="FF66CC"/>
                </a:solidFill>
                <a:latin typeface="Verdana" panose="020B0604030504040204" pitchFamily="34" charset="0"/>
                <a:ea typeface="宋体" panose="02010600030101010101" pitchFamily="2" charset="-122"/>
              </a:rPr>
              <a:t>i</a:t>
            </a:r>
            <a:r>
              <a:rPr lang="zh-CN" altLang="en-US">
                <a:ea typeface="宋体" panose="02010600030101010101" pitchFamily="2" charset="-122"/>
              </a:rPr>
              <a:t>中下标</a:t>
            </a:r>
            <a:r>
              <a:rPr lang="en-US" altLang="zh-CN">
                <a:ea typeface="宋体" panose="02010600030101010101" pitchFamily="2" charset="-122"/>
              </a:rPr>
              <a:t>i</a:t>
            </a:r>
            <a:r>
              <a:rPr lang="zh-CN" altLang="en-US">
                <a:ea typeface="宋体" panose="02010600030101010101" pitchFamily="2" charset="-122"/>
              </a:rPr>
              <a:t>表示第</a:t>
            </a:r>
            <a:r>
              <a:rPr lang="en-US" altLang="zh-CN">
                <a:ea typeface="宋体" panose="02010600030101010101" pitchFamily="2" charset="-122"/>
              </a:rPr>
              <a:t>i</a:t>
            </a:r>
            <a:r>
              <a:rPr lang="zh-CN" altLang="en-US">
                <a:ea typeface="宋体" panose="02010600030101010101" pitchFamily="2" charset="-122"/>
              </a:rPr>
              <a:t>个状态。斜杠左边表示状态，右边表示该状态下的输出</a:t>
            </a:r>
            <a:endParaRPr lang="zh-CN" altLang="en-US">
              <a:ea typeface="宋体" panose="02010600030101010101" pitchFamily="2" charset="-122"/>
            </a:endParaRPr>
          </a:p>
          <a:p>
            <a:pPr eaLnBrk="1" hangingPunct="1"/>
            <a:r>
              <a:rPr lang="zh-CN" altLang="en-US">
                <a:ea typeface="宋体" panose="02010600030101010101" pitchFamily="2" charset="-122"/>
              </a:rPr>
              <a:t>分析在每种状态下，输入分别为</a:t>
            </a:r>
            <a:r>
              <a:rPr lang="en-US" altLang="zh-CN">
                <a:ea typeface="宋体" panose="02010600030101010101" pitchFamily="2" charset="-122"/>
              </a:rPr>
              <a:t>0</a:t>
            </a:r>
            <a:r>
              <a:rPr lang="zh-CN" altLang="en-US">
                <a:ea typeface="宋体" panose="02010600030101010101" pitchFamily="2" charset="-122"/>
              </a:rPr>
              <a:t>和</a:t>
            </a:r>
            <a:r>
              <a:rPr lang="en-US" altLang="zh-CN">
                <a:ea typeface="宋体" panose="02010600030101010101" pitchFamily="2" charset="-122"/>
              </a:rPr>
              <a:t>1</a:t>
            </a:r>
            <a:r>
              <a:rPr lang="zh-CN" altLang="en-US">
                <a:ea typeface="宋体" panose="02010600030101010101" pitchFamily="2" charset="-122"/>
              </a:rPr>
              <a:t>时，应跳转到哪个状态。</a:t>
            </a:r>
            <a:endParaRPr lang="en-US" altLang="zh-CN">
              <a:ea typeface="宋体" panose="02010600030101010101" pitchFamily="2" charset="-122"/>
            </a:endParaRPr>
          </a:p>
        </p:txBody>
      </p:sp>
      <p:sp>
        <p:nvSpPr>
          <p:cNvPr id="242692"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F3E37038-4106-4CE7-A60A-00E1DD413D64}" type="slidenum">
              <a:rPr lang="ko-KR" altLang="en-US" smtClean="0">
                <a:solidFill>
                  <a:srgbClr val="4F81BD"/>
                </a:solidFill>
                <a:ea typeface="Gulim" pitchFamily="34" charset="-127"/>
              </a:rPr>
            </a:fld>
            <a:endParaRPr lang="en-US" altLang="ko-KR">
              <a:solidFill>
                <a:srgbClr val="4F81BD"/>
              </a:solidFill>
              <a:ea typeface="Gulim" pitchFamily="34" charset="-127"/>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58750" y="658813"/>
            <a:ext cx="6794500" cy="3822700"/>
          </a:xfrm>
        </p:spPr>
      </p:sp>
      <p:sp>
        <p:nvSpPr>
          <p:cNvPr id="247811" name="Rectangle 3"/>
          <p:cNvSpPr>
            <a:spLocks noGrp="1" noChangeArrowheads="1"/>
          </p:cNvSpPr>
          <p:nvPr>
            <p:ph type="body" idx="1"/>
          </p:nvPr>
        </p:nvSpPr>
        <p:spPr>
          <a:noFill/>
        </p:spPr>
        <p:txBody>
          <a:bodyPr/>
          <a:lstStyle/>
          <a:p>
            <a:r>
              <a:rPr lang="en-US" altLang="zh-CN">
                <a:solidFill>
                  <a:srgbClr val="0000FF"/>
                </a:solidFill>
                <a:ea typeface="宋体" panose="02010600030101010101" pitchFamily="2" charset="-122"/>
              </a:rPr>
              <a:t>Mealy</a:t>
            </a:r>
            <a:r>
              <a:rPr lang="zh-CN" altLang="en-US">
                <a:solidFill>
                  <a:srgbClr val="0000FF"/>
                </a:solidFill>
                <a:ea typeface="宋体" panose="02010600030101010101" pitchFamily="2" charset="-122"/>
              </a:rPr>
              <a:t>型状态机输出不仅和存储电路状态有关，还和外部输入信号有关</a:t>
            </a:r>
            <a:r>
              <a:rPr lang="zh-CN" altLang="zh-CN">
                <a:ea typeface="宋体" panose="02010600030101010101" pitchFamily="2" charset="-122"/>
              </a:rPr>
              <a:t>——在状态图中，线上的输出表示根据现态和输入决定输出。</a:t>
            </a:r>
            <a:endParaRPr lang="zh-CN" altLang="en-US">
              <a:solidFill>
                <a:srgbClr val="0000FF"/>
              </a:solidFill>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xfrm>
            <a:off x="158750" y="658813"/>
            <a:ext cx="6794500" cy="3822700"/>
          </a:xfrm>
        </p:spPr>
      </p:sp>
      <p:sp>
        <p:nvSpPr>
          <p:cNvPr id="248835" name="Rectangle 3"/>
          <p:cNvSpPr>
            <a:spLocks noGrp="1" noChangeArrowheads="1"/>
          </p:cNvSpPr>
          <p:nvPr>
            <p:ph type="body" idx="1"/>
          </p:nvPr>
        </p:nvSpPr>
        <p:spPr>
          <a:noFill/>
        </p:spPr>
        <p:txBody>
          <a:bodyPr/>
          <a:lstStyle/>
          <a:p>
            <a:r>
              <a:rPr lang="en-US" altLang="zh-CN" dirty="0">
                <a:ea typeface="宋体" panose="02010600030101010101" pitchFamily="2" charset="-122"/>
              </a:rPr>
              <a:t>The use of a Mealy FSM leads often to a reduction of the number of states</a:t>
            </a:r>
            <a:r>
              <a:rPr lang="en-US" altLang="zh-CN" baseline="0" dirty="0">
                <a:ea typeface="宋体" panose="02010600030101010101" pitchFamily="2" charset="-122"/>
              </a:rPr>
              <a:t>, and its output often ahead of that of Moore. </a:t>
            </a:r>
            <a:endParaRPr lang="zh-CN" altLang="en-US" dirty="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4500" cy="3822700"/>
          </a:xfrm>
        </p:spPr>
      </p:sp>
      <p:sp>
        <p:nvSpPr>
          <p:cNvPr id="190467"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58750" y="658813"/>
            <a:ext cx="6794500" cy="3822700"/>
          </a:xfrm>
        </p:spPr>
      </p:sp>
      <p:sp>
        <p:nvSpPr>
          <p:cNvPr id="191491"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58750" y="658813"/>
            <a:ext cx="6794500" cy="3822700"/>
          </a:xfrm>
        </p:spPr>
      </p:sp>
      <p:sp>
        <p:nvSpPr>
          <p:cNvPr id="192515"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58750" y="658813"/>
            <a:ext cx="6794500" cy="3822700"/>
          </a:xfrm>
        </p:spPr>
      </p:sp>
      <p:sp>
        <p:nvSpPr>
          <p:cNvPr id="26009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zh-CN" altLang="zh-CN" dirty="0">
                <a:ea typeface="宋体" panose="02010600030101010101" pitchFamily="2" charset="-122"/>
              </a:rPr>
              <a:t> 置数：当</a:t>
            </a:r>
            <a:r>
              <a:rPr lang="en-US" altLang="zh-CN" dirty="0">
                <a:ea typeface="宋体" panose="02010600030101010101" pitchFamily="2" charset="-122"/>
              </a:rPr>
              <a:t>CP</a:t>
            </a:r>
            <a:r>
              <a:rPr lang="zh-CN" altLang="zh-CN" dirty="0">
                <a:ea typeface="宋体" panose="02010600030101010101" pitchFamily="2" charset="-122"/>
              </a:rPr>
              <a:t>的上升沿到来时，输入数据</a:t>
            </a:r>
            <a:r>
              <a:rPr lang="en-US" altLang="zh-CN" dirty="0">
                <a:ea typeface="宋体" panose="02010600030101010101" pitchFamily="2" charset="-122"/>
              </a:rPr>
              <a:t>D</a:t>
            </a:r>
            <a:r>
              <a:rPr lang="en-US" altLang="zh-CN" baseline="-25000" dirty="0">
                <a:ea typeface="宋体" panose="02010600030101010101" pitchFamily="2" charset="-122"/>
              </a:rPr>
              <a:t>0</a:t>
            </a:r>
            <a:r>
              <a:rPr lang="en-US" altLang="zh-CN" dirty="0">
                <a:ea typeface="宋体" panose="02010600030101010101" pitchFamily="2" charset="-122"/>
              </a:rPr>
              <a:t>D</a:t>
            </a:r>
            <a:r>
              <a:rPr lang="en-US" altLang="zh-CN" baseline="-25000" dirty="0">
                <a:ea typeface="宋体" panose="02010600030101010101" pitchFamily="2" charset="-122"/>
              </a:rPr>
              <a:t>1</a:t>
            </a:r>
            <a:r>
              <a:rPr lang="en-US" altLang="zh-CN" dirty="0">
                <a:ea typeface="宋体" panose="02010600030101010101" pitchFamily="2" charset="-122"/>
              </a:rPr>
              <a:t>D</a:t>
            </a:r>
            <a:r>
              <a:rPr lang="en-US" altLang="zh-CN" baseline="-25000" dirty="0">
                <a:ea typeface="宋体" panose="02010600030101010101" pitchFamily="2" charset="-122"/>
              </a:rPr>
              <a:t>2</a:t>
            </a:r>
            <a:r>
              <a:rPr lang="en-US" altLang="zh-CN" dirty="0">
                <a:ea typeface="宋体" panose="02010600030101010101" pitchFamily="2" charset="-122"/>
              </a:rPr>
              <a:t>D</a:t>
            </a:r>
            <a:r>
              <a:rPr lang="en-US" altLang="zh-CN" baseline="-25000" dirty="0">
                <a:ea typeface="宋体" panose="02010600030101010101" pitchFamily="2" charset="-122"/>
              </a:rPr>
              <a:t>3</a:t>
            </a:r>
            <a:r>
              <a:rPr lang="zh-CN" altLang="zh-CN" dirty="0">
                <a:ea typeface="宋体" panose="02010600030101010101" pitchFamily="2" charset="-122"/>
              </a:rPr>
              <a:t>被锁存于寄存器中</a:t>
            </a:r>
            <a:r>
              <a:rPr lang="en-US" altLang="zh-CN" dirty="0">
                <a:ea typeface="宋体" panose="02010600030101010101" pitchFamily="2" charset="-122"/>
              </a:rPr>
              <a:t>,</a:t>
            </a:r>
            <a:r>
              <a:rPr lang="zh-CN" altLang="zh-CN" dirty="0">
                <a:ea typeface="宋体" panose="02010600030101010101" pitchFamily="2" charset="-122"/>
              </a:rPr>
              <a:t>并可以通过输出端</a:t>
            </a:r>
            <a:r>
              <a:rPr lang="en-US" altLang="zh-CN" dirty="0">
                <a:ea typeface="宋体" panose="02010600030101010101" pitchFamily="2" charset="-122"/>
              </a:rPr>
              <a:t>Q</a:t>
            </a:r>
            <a:r>
              <a:rPr lang="en-US" altLang="zh-CN" baseline="-25000" dirty="0">
                <a:ea typeface="宋体" panose="02010600030101010101" pitchFamily="2" charset="-122"/>
              </a:rPr>
              <a:t>0</a:t>
            </a:r>
            <a:r>
              <a:rPr lang="en-US" altLang="zh-CN" dirty="0">
                <a:ea typeface="宋体" panose="02010600030101010101" pitchFamily="2" charset="-122"/>
              </a:rPr>
              <a:t>Q</a:t>
            </a:r>
            <a:r>
              <a:rPr lang="en-US" altLang="zh-CN" baseline="-25000" dirty="0">
                <a:ea typeface="宋体" panose="02010600030101010101" pitchFamily="2" charset="-122"/>
              </a:rPr>
              <a:t>1</a:t>
            </a:r>
            <a:r>
              <a:rPr lang="en-US" altLang="zh-CN" dirty="0">
                <a:ea typeface="宋体" panose="02010600030101010101" pitchFamily="2" charset="-122"/>
              </a:rPr>
              <a:t>Q</a:t>
            </a:r>
            <a:r>
              <a:rPr lang="en-US" altLang="zh-CN" baseline="-25000" dirty="0">
                <a:ea typeface="宋体" panose="02010600030101010101" pitchFamily="2" charset="-122"/>
              </a:rPr>
              <a:t>2</a:t>
            </a:r>
            <a:r>
              <a:rPr lang="en-US" altLang="zh-CN" dirty="0">
                <a:ea typeface="宋体" panose="02010600030101010101" pitchFamily="2" charset="-122"/>
              </a:rPr>
              <a:t>Q</a:t>
            </a:r>
            <a:r>
              <a:rPr lang="en-US" altLang="zh-CN" baseline="-25000" dirty="0">
                <a:ea typeface="宋体" panose="02010600030101010101" pitchFamily="2" charset="-122"/>
              </a:rPr>
              <a:t>3</a:t>
            </a:r>
            <a:r>
              <a:rPr lang="zh-CN" altLang="zh-CN" dirty="0">
                <a:ea typeface="宋体" panose="02010600030101010101" pitchFamily="2" charset="-122"/>
              </a:rPr>
              <a:t>读出。</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endParaRPr lang="en-US" altLang="zh-CN" dirty="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158750" y="658813"/>
            <a:ext cx="6794500" cy="3822700"/>
          </a:xfrm>
        </p:spPr>
      </p:sp>
      <p:sp>
        <p:nvSpPr>
          <p:cNvPr id="261123" name="Rectangle 3"/>
          <p:cNvSpPr>
            <a:spLocks noGrp="1" noChangeArrowheads="1"/>
          </p:cNvSpPr>
          <p:nvPr>
            <p:ph type="body" idx="1"/>
          </p:nvPr>
        </p:nvSpPr>
        <p:spPr>
          <a:noFill/>
        </p:spPr>
        <p:txBody>
          <a:bodyPr/>
          <a:lstStyle/>
          <a:p>
            <a:r>
              <a:rPr lang="zh-CN" altLang="en-US">
                <a:ea typeface="宋体" panose="02010600030101010101" pitchFamily="2" charset="-122"/>
              </a:rPr>
              <a:t>上升沿触发</a:t>
            </a:r>
            <a:endParaRPr lang="en-US" altLang="zh-CN">
              <a:ea typeface="宋体" panose="02010600030101010101" pitchFamily="2" charset="-122"/>
            </a:endParaRPr>
          </a:p>
          <a:p>
            <a:r>
              <a:rPr lang="en-US" altLang="zh-CN">
                <a:ea typeface="宋体" panose="02010600030101010101" pitchFamily="2" charset="-122"/>
              </a:rPr>
              <a:t>173</a:t>
            </a:r>
            <a:r>
              <a:rPr lang="zh-CN" altLang="en-US">
                <a:ea typeface="宋体" panose="02010600030101010101" pitchFamily="2" charset="-122"/>
              </a:rPr>
              <a:t>：</a:t>
            </a:r>
            <a:r>
              <a:rPr lang="en-US" altLang="zh-CN">
                <a:ea typeface="宋体" panose="02010600030101010101" pitchFamily="2" charset="-122"/>
              </a:rPr>
              <a:t>Quad D-type flip-flop; positive-edge trigger; 3-state </a:t>
            </a:r>
            <a:endParaRPr lang="en-US" altLang="zh-CN">
              <a:ea typeface="宋体" panose="02010600030101010101" pitchFamily="2" charset="-122"/>
            </a:endParaRPr>
          </a:p>
          <a:p>
            <a:r>
              <a:rPr lang="en-US" altLang="zh-CN">
                <a:ea typeface="宋体" panose="02010600030101010101" pitchFamily="2" charset="-122"/>
              </a:rPr>
              <a:t>175</a:t>
            </a:r>
            <a:r>
              <a:rPr lang="zh-CN" altLang="en-US">
                <a:ea typeface="宋体" panose="02010600030101010101" pitchFamily="2" charset="-122"/>
              </a:rPr>
              <a:t>：</a:t>
            </a:r>
            <a:r>
              <a:rPr lang="en-US" altLang="zh-CN">
                <a:ea typeface="宋体" panose="02010600030101010101" pitchFamily="2" charset="-122"/>
              </a:rPr>
              <a:t>Quad D-type flip-flop; positive-edge trigger</a:t>
            </a:r>
            <a:r>
              <a:rPr lang="zh-CN" altLang="en-US">
                <a:ea typeface="宋体" panose="02010600030101010101" pitchFamily="2" charset="-122"/>
              </a:rPr>
              <a:t>，</a:t>
            </a:r>
            <a:r>
              <a:rPr lang="en-US" altLang="zh-CN">
                <a:ea typeface="宋体" panose="02010600030101010101" pitchFamily="2" charset="-122"/>
              </a:rPr>
              <a:t>Q and /Q output</a:t>
            </a:r>
            <a:endParaRPr lang="en-US" altLang="zh-CN">
              <a:ea typeface="宋体" panose="02010600030101010101" pitchFamily="2" charset="-122"/>
            </a:endParaRPr>
          </a:p>
          <a:p>
            <a:r>
              <a:rPr lang="en-US" altLang="zh-CN">
                <a:ea typeface="宋体" panose="02010600030101010101" pitchFamily="2" charset="-122"/>
              </a:rPr>
              <a:t>273:OCTAL POSITIVE EDGE-TRIGGERED D-TYPE FLIP FLOP WITH RESET </a:t>
            </a:r>
            <a:endParaRPr lang="en-US" altLang="zh-CN">
              <a:ea typeface="宋体" panose="02010600030101010101" pitchFamily="2" charset="-122"/>
            </a:endParaRPr>
          </a:p>
          <a:p>
            <a:r>
              <a:rPr lang="en-US" altLang="zh-CN">
                <a:ea typeface="宋体" panose="02010600030101010101" pitchFamily="2" charset="-122"/>
              </a:rPr>
              <a:t>373:OCTAL TRANSPARENT LATCH WITH 3-STATE OUTPUTS; OCTAL D-TYPE FLIP-FLOP WITH 3-STATE OUTPUT </a:t>
            </a:r>
            <a:endParaRPr lang="zh-CN" altLang="en-US">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a:xfrm>
            <a:off x="158750" y="658813"/>
            <a:ext cx="6794500" cy="3822700"/>
          </a:xfrm>
        </p:spPr>
      </p:sp>
      <p:sp>
        <p:nvSpPr>
          <p:cNvPr id="262147" name="Rectangle 3"/>
          <p:cNvSpPr>
            <a:spLocks noGrp="1" noChangeArrowheads="1"/>
          </p:cNvSpPr>
          <p:nvPr>
            <p:ph type="body" idx="1"/>
          </p:nvPr>
        </p:nvSpPr>
        <p:spPr>
          <a:noFill/>
        </p:spPr>
        <p:txBody>
          <a:bodyPr/>
          <a:lstStyle/>
          <a:p>
            <a:r>
              <a:rPr lang="zh-CN" altLang="en-US" dirty="0">
                <a:ea typeface="宋体" panose="02010600030101010101" pitchFamily="2" charset="-122"/>
              </a:rPr>
              <a:t>上升沿触发</a:t>
            </a:r>
            <a:endParaRPr lang="zh-CN" altLang="en-US"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2B65CB-D41B-4BD7-A5AC-09C6821AAC7E}" type="slidenum">
              <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82658" name="Rectangle 2"/>
          <p:cNvSpPr>
            <a:spLocks noGrp="1" noRot="1" noChangeAspect="1" noChangeArrowheads="1" noTextEdit="1"/>
          </p:cNvSpPr>
          <p:nvPr>
            <p:ph type="sldImg"/>
          </p:nvPr>
        </p:nvSpPr>
        <p:spPr>
          <a:xfrm>
            <a:off x="114300" y="746125"/>
            <a:ext cx="6630988" cy="3730625"/>
          </a:xfrm>
        </p:spPr>
      </p:sp>
      <p:sp>
        <p:nvSpPr>
          <p:cNvPr id="582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xfrm>
            <a:off x="158750" y="658813"/>
            <a:ext cx="6794500" cy="3822700"/>
          </a:xfrm>
        </p:spPr>
      </p:sp>
      <p:sp>
        <p:nvSpPr>
          <p:cNvPr id="272387" name="备注占位符 2"/>
          <p:cNvSpPr>
            <a:spLocks noGrp="1"/>
          </p:cNvSpPr>
          <p:nvPr>
            <p:ph type="body" idx="1"/>
          </p:nvPr>
        </p:nvSpPr>
        <p:spPr>
          <a:noFill/>
        </p:spPr>
        <p:txBody>
          <a:bodyPr/>
          <a:lstStyle/>
          <a:p>
            <a:pPr eaLnBrk="1" hangingPunct="1"/>
            <a:r>
              <a:rPr kumimoji="1" lang="zh-CN" altLang="en-US" dirty="0">
                <a:latin typeface="楷体_GB2312" pitchFamily="49" charset="-122"/>
                <a:ea typeface="楷体_GB2312" pitchFamily="49" charset="-122"/>
              </a:rPr>
              <a:t>二进制数的乘法运算可通过</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a:t>
            </a:r>
            <a:r>
              <a:rPr kumimoji="1" lang="zh-CN" altLang="en-US" dirty="0">
                <a:solidFill>
                  <a:srgbClr val="990033"/>
                </a:solidFill>
                <a:latin typeface="楷体_GB2312" pitchFamily="49" charset="-122"/>
                <a:ea typeface="楷体_GB2312" pitchFamily="49" charset="-122"/>
              </a:rPr>
              <a:t>左移</a:t>
            </a:r>
            <a:r>
              <a:rPr kumimoji="1" lang="en-US" altLang="zh-CN" dirty="0">
                <a:latin typeface="楷体_GB2312" pitchFamily="49" charset="-122"/>
                <a:ea typeface="楷体_GB2312" pitchFamily="49" charset="-122"/>
              </a:rPr>
              <a:t>1</a:t>
            </a:r>
            <a:r>
              <a:rPr kumimoji="1" lang="zh-CN" altLang="en-US" dirty="0">
                <a:latin typeface="楷体_GB2312" pitchFamily="49" charset="-122"/>
                <a:ea typeface="楷体_GB2312" pitchFamily="49" charset="-122"/>
              </a:rPr>
              <a:t>位</a:t>
            </a:r>
            <a:r>
              <a:rPr kumimoji="1" lang="zh-CN" altLang="en-US" dirty="0">
                <a:ea typeface="楷体_GB2312" pitchFamily="49" charset="-122"/>
              </a:rPr>
              <a:t>”</a:t>
            </a:r>
            <a:r>
              <a:rPr kumimoji="1" lang="zh-CN" altLang="en-US" dirty="0">
                <a:latin typeface="楷体_GB2312" pitchFamily="49" charset="-122"/>
                <a:ea typeface="楷体_GB2312" pitchFamily="49" charset="-122"/>
              </a:rPr>
              <a:t>和</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被乘数（或零）与部分积</a:t>
            </a:r>
            <a:r>
              <a:rPr kumimoji="1" lang="zh-CN" altLang="en-US" dirty="0">
                <a:solidFill>
                  <a:srgbClr val="990033"/>
                </a:solidFill>
                <a:latin typeface="楷体_GB2312" pitchFamily="49" charset="-122"/>
                <a:ea typeface="楷体_GB2312" pitchFamily="49" charset="-122"/>
              </a:rPr>
              <a:t>相加</a:t>
            </a:r>
            <a:r>
              <a:rPr kumimoji="1" lang="zh-CN" altLang="en-US" dirty="0">
                <a:ea typeface="楷体_GB2312" pitchFamily="49" charset="-122"/>
              </a:rPr>
              <a:t>”</a:t>
            </a:r>
            <a:r>
              <a:rPr kumimoji="1" lang="zh-CN" altLang="en-US" dirty="0">
                <a:latin typeface="楷体_GB2312" pitchFamily="49" charset="-122"/>
                <a:ea typeface="楷体_GB2312" pitchFamily="49" charset="-122"/>
              </a:rPr>
              <a:t>两种操作完成。</a:t>
            </a:r>
            <a:endParaRPr kumimoji="1" lang="en-US" altLang="zh-CN" dirty="0">
              <a:latin typeface="楷体_GB2312" pitchFamily="49" charset="-122"/>
              <a:ea typeface="楷体_GB2312" pitchFamily="49" charset="-122"/>
            </a:endParaRPr>
          </a:p>
          <a:p>
            <a:pPr eaLnBrk="1" hangingPunct="1"/>
            <a:r>
              <a:rPr lang="zh-CN" altLang="en-US" dirty="0">
                <a:ea typeface="宋体" panose="02010600030101010101" pitchFamily="2" charset="-122"/>
              </a:rPr>
              <a:t>    第</a:t>
            </a:r>
            <a:r>
              <a:rPr lang="en-US" altLang="zh-CN" dirty="0">
                <a:ea typeface="宋体" panose="02010600030101010101" pitchFamily="2" charset="-122"/>
              </a:rPr>
              <a:t>2</a:t>
            </a:r>
            <a:r>
              <a:rPr lang="zh-CN" altLang="en-US" dirty="0">
                <a:ea typeface="宋体" panose="02010600030101010101" pitchFamily="2" charset="-122"/>
              </a:rPr>
              <a:t>章</a:t>
            </a:r>
            <a:r>
              <a:rPr lang="en-US" altLang="zh-CN" dirty="0">
                <a:solidFill>
                  <a:srgbClr val="FF0066"/>
                </a:solidFill>
                <a:ea typeface="宋体" panose="02010600030101010101" pitchFamily="2" charset="-122"/>
              </a:rPr>
              <a:t>【</a:t>
            </a:r>
            <a:r>
              <a:rPr lang="zh-CN" altLang="en-US" dirty="0">
                <a:solidFill>
                  <a:srgbClr val="FF0066"/>
                </a:solidFill>
                <a:ea typeface="宋体" panose="02010600030101010101" pitchFamily="2" charset="-122"/>
              </a:rPr>
              <a:t>例</a:t>
            </a:r>
            <a:r>
              <a:rPr kumimoji="1" lang="en-US" altLang="zh-CN" dirty="0">
                <a:solidFill>
                  <a:srgbClr val="FF0066"/>
                </a:solidFill>
                <a:ea typeface="宋体" panose="02010600030101010101" pitchFamily="2" charset="-122"/>
              </a:rPr>
              <a:t>2.35</a:t>
            </a:r>
            <a:r>
              <a:rPr lang="en-US" altLang="zh-CN" dirty="0">
                <a:solidFill>
                  <a:srgbClr val="FF0066"/>
                </a:solidFill>
                <a:ea typeface="宋体" panose="02010600030101010101" pitchFamily="2" charset="-122"/>
              </a:rPr>
              <a:t> 】</a:t>
            </a:r>
            <a:r>
              <a:rPr lang="zh-CN" altLang="en-US" dirty="0">
                <a:ea typeface="宋体" panose="02010600030101010101" pitchFamily="2" charset="-122"/>
              </a:rPr>
              <a:t>用</a:t>
            </a:r>
            <a:r>
              <a:rPr lang="en-US" altLang="zh-CN" dirty="0">
                <a:ea typeface="宋体" panose="02010600030101010101" pitchFamily="2" charset="-122"/>
              </a:rPr>
              <a:t>for</a:t>
            </a:r>
            <a:r>
              <a:rPr lang="zh-CN" altLang="en-US" dirty="0">
                <a:ea typeface="宋体" panose="02010600030101010101" pitchFamily="2" charset="-122"/>
              </a:rPr>
              <a:t>语句实现两个</a:t>
            </a:r>
            <a:r>
              <a:rPr lang="en-US" altLang="zh-CN" dirty="0">
                <a:ea typeface="宋体" panose="02010600030101010101" pitchFamily="2" charset="-122"/>
              </a:rPr>
              <a:t>8</a:t>
            </a:r>
            <a:r>
              <a:rPr lang="zh-CN" altLang="en-US" dirty="0">
                <a:ea typeface="宋体" panose="02010600030101010101" pitchFamily="2" charset="-122"/>
              </a:rPr>
              <a:t>位二进制数乘法</a:t>
            </a:r>
            <a:endParaRPr lang="en-US" altLang="zh-CN" dirty="0">
              <a:ea typeface="宋体" panose="02010600030101010101" pitchFamily="2" charset="-122"/>
            </a:endParaRPr>
          </a:p>
          <a:p>
            <a:pPr eaLnBrk="1" hangingPunct="1"/>
            <a:r>
              <a:rPr kumimoji="1" lang="en-US" altLang="zh-CN" dirty="0">
                <a:latin typeface="楷体_GB2312" pitchFamily="49" charset="-122"/>
                <a:ea typeface="楷体_GB2312" pitchFamily="49" charset="-122"/>
              </a:rPr>
              <a:t>    always @(a or b)</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begin</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outcome=0;</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for(</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=1;i&lt;=8; </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=i+1)</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if(b(</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 outcome=outcome+(a&lt;&lt;(i-1));</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end</a:t>
            </a:r>
            <a:endParaRPr kumimoji="1" lang="en-US" altLang="zh-CN" dirty="0">
              <a:latin typeface="楷体_GB2312" pitchFamily="49" charset="-122"/>
              <a:ea typeface="楷体_GB2312" pitchFamily="49" charset="-122"/>
            </a:endParaRPr>
          </a:p>
          <a:p>
            <a:pPr eaLnBrk="1" hangingPunct="1"/>
            <a:endParaRPr lang="zh-CN" altLang="en-US" dirty="0">
              <a:ea typeface="宋体" panose="02010600030101010101" pitchFamily="2" charset="-122"/>
            </a:endParaRPr>
          </a:p>
        </p:txBody>
      </p:sp>
      <p:sp>
        <p:nvSpPr>
          <p:cNvPr id="27238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99B70825-72BB-4A7A-97BC-4F951362DB17}"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xfrm>
            <a:off x="158750" y="658813"/>
            <a:ext cx="6794500" cy="3822700"/>
          </a:xfrm>
        </p:spPr>
      </p:sp>
      <p:sp>
        <p:nvSpPr>
          <p:cNvPr id="274435" name="备注占位符 2"/>
          <p:cNvSpPr>
            <a:spLocks noGrp="1"/>
          </p:cNvSpPr>
          <p:nvPr>
            <p:ph type="body" idx="1"/>
          </p:nvPr>
        </p:nvSpPr>
        <p:spPr>
          <a:noFill/>
        </p:spPr>
        <p:txBody>
          <a:bodyPr/>
          <a:lstStyle/>
          <a:p>
            <a:pPr eaLnBrk="1" hangingPunct="1"/>
            <a:r>
              <a:rPr lang="zh-CN" altLang="en-US" dirty="0">
                <a:ea typeface="宋体" panose="02010600030101010101" pitchFamily="2" charset="-122"/>
              </a:rPr>
              <a:t>触发器：数据有效等时钟；锁存器：时钟有效等数据</a:t>
            </a:r>
            <a:endParaRPr lang="zh-CN" altLang="en-US" dirty="0">
              <a:ea typeface="宋体" panose="02010600030101010101" pitchFamily="2" charset="-122"/>
            </a:endParaRPr>
          </a:p>
          <a:p>
            <a:pPr eaLnBrk="1" hangingPunct="1"/>
            <a:r>
              <a:rPr lang="zh-CN" altLang="zh-CN" dirty="0">
                <a:ea typeface="宋体" panose="02010600030101010101" pitchFamily="2" charset="-122"/>
              </a:rPr>
              <a:t>从时序图中可以看出，经过</a:t>
            </a:r>
            <a:r>
              <a:rPr lang="en-US" altLang="zh-CN" dirty="0">
                <a:ea typeface="宋体" panose="02010600030101010101" pitchFamily="2" charset="-122"/>
              </a:rPr>
              <a:t>4</a:t>
            </a:r>
            <a:r>
              <a:rPr lang="zh-CN" altLang="zh-CN" dirty="0">
                <a:ea typeface="宋体" panose="02010600030101010101" pitchFamily="2" charset="-122"/>
              </a:rPr>
              <a:t>个</a:t>
            </a:r>
            <a:r>
              <a:rPr lang="en-US" altLang="zh-CN" dirty="0">
                <a:ea typeface="宋体" panose="02010600030101010101" pitchFamily="2" charset="-122"/>
              </a:rPr>
              <a:t>CP</a:t>
            </a:r>
            <a:r>
              <a:rPr lang="zh-CN" altLang="zh-CN" dirty="0">
                <a:ea typeface="宋体" panose="02010600030101010101" pitchFamily="2" charset="-122"/>
              </a:rPr>
              <a:t>后，串行输入的</a:t>
            </a:r>
            <a:r>
              <a:rPr lang="en-US" altLang="zh-CN" dirty="0">
                <a:ea typeface="宋体" panose="02010600030101010101" pitchFamily="2" charset="-122"/>
              </a:rPr>
              <a:t>4</a:t>
            </a:r>
            <a:r>
              <a:rPr lang="zh-CN" altLang="zh-CN" dirty="0">
                <a:ea typeface="宋体" panose="02010600030101010101" pitchFamily="2" charset="-122"/>
              </a:rPr>
              <a:t>位</a:t>
            </a:r>
            <a:r>
              <a:rPr lang="zh-CN" altLang="en-US" dirty="0">
                <a:ea typeface="宋体" panose="02010600030101010101" pitchFamily="2" charset="-122"/>
              </a:rPr>
              <a:t>数据</a:t>
            </a:r>
            <a:r>
              <a:rPr lang="zh-CN" altLang="zh-CN" dirty="0">
                <a:ea typeface="宋体" panose="02010600030101010101" pitchFamily="2" charset="-122"/>
              </a:rPr>
              <a:t>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3</a:t>
            </a:r>
            <a:r>
              <a:rPr lang="en-US" altLang="zh-CN" dirty="0">
                <a:ea typeface="宋体" panose="02010600030101010101" pitchFamily="2" charset="-122"/>
              </a:rPr>
              <a:t>Q</a:t>
            </a:r>
            <a:r>
              <a:rPr lang="en-US" altLang="zh-CN" baseline="-25000" dirty="0">
                <a:ea typeface="宋体" panose="02010600030101010101" pitchFamily="2" charset="-122"/>
              </a:rPr>
              <a:t>2</a:t>
            </a:r>
            <a:r>
              <a:rPr lang="en-US" altLang="zh-CN" dirty="0">
                <a:ea typeface="宋体" panose="02010600030101010101" pitchFamily="2" charset="-122"/>
              </a:rPr>
              <a:t>Q</a:t>
            </a:r>
            <a:r>
              <a:rPr lang="en-US" altLang="zh-CN" baseline="-25000" dirty="0">
                <a:ea typeface="宋体" panose="02010600030101010101" pitchFamily="2" charset="-122"/>
              </a:rPr>
              <a:t>1</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zh-CN" dirty="0">
                <a:ea typeface="宋体" panose="02010600030101010101" pitchFamily="2" charset="-122"/>
              </a:rPr>
              <a:t>并行输出</a:t>
            </a:r>
            <a:r>
              <a:rPr lang="en-US" altLang="zh-CN" dirty="0">
                <a:ea typeface="宋体" panose="02010600030101010101" pitchFamily="2" charset="-122"/>
              </a:rPr>
              <a:t>1011</a:t>
            </a:r>
            <a:r>
              <a:rPr lang="zh-CN" altLang="zh-CN" dirty="0">
                <a:ea typeface="宋体" panose="02010600030101010101" pitchFamily="2" charset="-122"/>
              </a:rPr>
              <a:t>。</a:t>
            </a:r>
            <a:endParaRPr lang="zh-CN" altLang="zh-CN" dirty="0">
              <a:ea typeface="宋体" panose="02010600030101010101" pitchFamily="2" charset="-122"/>
            </a:endParaRPr>
          </a:p>
        </p:txBody>
      </p:sp>
      <p:sp>
        <p:nvSpPr>
          <p:cNvPr id="274436"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7FD96385-E7BE-4ABE-8690-0EC1C0CB4C5C}"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xfrm>
            <a:off x="158750" y="658813"/>
            <a:ext cx="6794500" cy="3822700"/>
          </a:xfrm>
        </p:spPr>
      </p:sp>
      <p:sp>
        <p:nvSpPr>
          <p:cNvPr id="275459" name="备注占位符 2"/>
          <p:cNvSpPr>
            <a:spLocks noGrp="1"/>
          </p:cNvSpPr>
          <p:nvPr>
            <p:ph type="body" idx="1"/>
          </p:nvPr>
        </p:nvSpPr>
        <p:spPr>
          <a:noFill/>
        </p:spPr>
        <p:txBody>
          <a:bodyPr/>
          <a:lstStyle/>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利用“串入并出”工作坊式，可以实现将串行数据转换为并行数据的“</a:t>
            </a:r>
            <a:r>
              <a:rPr lang="zh-CN" altLang="en-US" b="1" dirty="0">
                <a:ea typeface="宋体" panose="02010600030101010101" pitchFamily="2" charset="-122"/>
              </a:rPr>
              <a:t>串并转换</a:t>
            </a:r>
            <a:r>
              <a:rPr lang="zh-CN" altLang="en-US" dirty="0">
                <a:ea typeface="宋体" panose="02010600030101010101" pitchFamily="2" charset="-122"/>
              </a:rPr>
              <a:t>”。</a:t>
            </a:r>
            <a:endParaRPr lang="zh-CN" altLang="en-US" dirty="0">
              <a:ea typeface="宋体" panose="02010600030101010101" pitchFamily="2" charset="-122"/>
            </a:endParaRPr>
          </a:p>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注意：经过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后， </a:t>
            </a:r>
            <a:r>
              <a:rPr lang="en-US" altLang="zh-CN" dirty="0">
                <a:ea typeface="宋体" panose="02010600030101010101" pitchFamily="2" charset="-122"/>
              </a:rPr>
              <a:t>Q3 </a:t>
            </a:r>
            <a:r>
              <a:rPr lang="zh-CN" altLang="en-US" dirty="0">
                <a:ea typeface="宋体" panose="02010600030101010101" pitchFamily="2" charset="-122"/>
              </a:rPr>
              <a:t>输出的是最先串行输入的数据</a:t>
            </a:r>
            <a:endParaRPr lang="zh-CN" altLang="en-US" dirty="0">
              <a:ea typeface="宋体" panose="02010600030101010101" pitchFamily="2" charset="-122"/>
            </a:endParaRPr>
          </a:p>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串入串出</a:t>
            </a:r>
            <a:r>
              <a:rPr lang="en-US" altLang="zh-CN" dirty="0">
                <a:ea typeface="宋体" panose="02010600030101010101" pitchFamily="2" charset="-122"/>
              </a:rPr>
              <a:t>——</a:t>
            </a:r>
            <a:r>
              <a:rPr lang="zh-CN" altLang="en-US" b="1" dirty="0">
                <a:ea typeface="宋体" panose="02010600030101010101" pitchFamily="2" charset="-122"/>
              </a:rPr>
              <a:t>把最右边的触发器的输出作为电路的输出。</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端输出波形滞后一个时钟周期。因此把工作于串入串出方式的移位寄存器称为“延迟线”（第</a:t>
            </a:r>
            <a:r>
              <a:rPr lang="en-US" altLang="zh-CN" dirty="0">
                <a:ea typeface="宋体" panose="02010600030101010101" pitchFamily="2" charset="-122"/>
              </a:rPr>
              <a:t>N</a:t>
            </a:r>
            <a:r>
              <a:rPr lang="zh-CN" altLang="en-US" dirty="0">
                <a:ea typeface="宋体" panose="02010600030101010101" pitchFamily="2" charset="-122"/>
              </a:rPr>
              <a:t>级</a:t>
            </a:r>
            <a:r>
              <a:rPr lang="en-US" altLang="zh-CN" dirty="0">
                <a:ea typeface="宋体" panose="02010600030101010101" pitchFamily="2" charset="-122"/>
              </a:rPr>
              <a:t>FF</a:t>
            </a:r>
            <a:r>
              <a:rPr lang="zh-CN" altLang="en-US" dirty="0">
                <a:ea typeface="宋体" panose="02010600030101010101" pitchFamily="2" charset="-122"/>
              </a:rPr>
              <a:t>延迟</a:t>
            </a:r>
            <a:r>
              <a:rPr lang="en-US" altLang="zh-CN" dirty="0">
                <a:ea typeface="宋体" panose="02010600030101010101" pitchFamily="2" charset="-122"/>
              </a:rPr>
              <a:t>N</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周期），例如第</a:t>
            </a:r>
            <a:r>
              <a:rPr lang="en-US" altLang="zh-CN" dirty="0">
                <a:ea typeface="宋体" panose="02010600030101010101" pitchFamily="2" charset="-122"/>
              </a:rPr>
              <a:t>1</a:t>
            </a:r>
            <a:r>
              <a:rPr lang="zh-CN" altLang="en-US" dirty="0">
                <a:ea typeface="宋体" panose="02010600030101010101" pitchFamily="2" charset="-122"/>
              </a:rPr>
              <a:t>级</a:t>
            </a:r>
            <a:r>
              <a:rPr lang="en-US" altLang="zh-CN" dirty="0">
                <a:ea typeface="宋体" panose="02010600030101010101" pitchFamily="2" charset="-122"/>
              </a:rPr>
              <a:t>FF——FF1</a:t>
            </a:r>
            <a:r>
              <a:rPr lang="zh-CN" altLang="en-US" dirty="0">
                <a:ea typeface="宋体" panose="02010600030101010101" pitchFamily="2" charset="-122"/>
              </a:rPr>
              <a:t>延迟</a:t>
            </a:r>
            <a:r>
              <a:rPr lang="en-US" altLang="zh-CN" dirty="0">
                <a:ea typeface="宋体" panose="02010600030101010101" pitchFamily="2" charset="-122"/>
              </a:rPr>
              <a:t>1</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周期串行输出数据，第</a:t>
            </a:r>
            <a:r>
              <a:rPr lang="en-US" altLang="zh-CN" dirty="0">
                <a:ea typeface="宋体" panose="02010600030101010101" pitchFamily="2" charset="-122"/>
              </a:rPr>
              <a:t>2</a:t>
            </a:r>
            <a:r>
              <a:rPr lang="zh-CN" altLang="en-US" dirty="0">
                <a:ea typeface="宋体" panose="02010600030101010101" pitchFamily="2" charset="-122"/>
              </a:rPr>
              <a:t>级</a:t>
            </a:r>
            <a:r>
              <a:rPr lang="en-US" altLang="zh-CN" dirty="0">
                <a:ea typeface="宋体" panose="02010600030101010101" pitchFamily="2" charset="-122"/>
              </a:rPr>
              <a:t>FF——FF2</a:t>
            </a:r>
            <a:r>
              <a:rPr lang="zh-CN" altLang="en-US" dirty="0">
                <a:ea typeface="宋体" panose="02010600030101010101" pitchFamily="2" charset="-122"/>
              </a:rPr>
              <a:t>延迟</a:t>
            </a:r>
            <a:r>
              <a:rPr lang="en-US" altLang="zh-CN" dirty="0">
                <a:ea typeface="宋体" panose="02010600030101010101" pitchFamily="2" charset="-122"/>
              </a:rPr>
              <a:t>2</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周期串行输出数据。</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275460"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480DB2D8-123A-49AA-9322-B3C2D0CB0408}"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xfrm>
            <a:off x="158750" y="658813"/>
            <a:ext cx="6794500" cy="3822700"/>
          </a:xfrm>
        </p:spPr>
      </p:sp>
      <p:sp>
        <p:nvSpPr>
          <p:cNvPr id="276483" name="备注占位符 2"/>
          <p:cNvSpPr>
            <a:spLocks noGrp="1"/>
          </p:cNvSpPr>
          <p:nvPr>
            <p:ph type="body" idx="1"/>
          </p:nvPr>
        </p:nvSpPr>
        <p:spPr>
          <a:noFill/>
        </p:spPr>
        <p:txBody>
          <a:bodyPr/>
          <a:lstStyle/>
          <a:p>
            <a:pPr eaLnBrk="1" hangingPunct="1"/>
            <a:r>
              <a:rPr lang="zh-CN" altLang="en-US" dirty="0">
                <a:solidFill>
                  <a:srgbClr val="CC0066"/>
                </a:solidFill>
                <a:ea typeface="宋体" panose="02010600030101010101" pitchFamily="2" charset="-122"/>
              </a:rPr>
              <a:t>    上面是</a:t>
            </a:r>
            <a:r>
              <a:rPr lang="en-US" altLang="zh-CN" dirty="0">
                <a:solidFill>
                  <a:srgbClr val="CC0066"/>
                </a:solidFill>
                <a:ea typeface="宋体" panose="02010600030101010101" pitchFamily="2" charset="-122"/>
              </a:rPr>
              <a:t>D</a:t>
            </a:r>
            <a:r>
              <a:rPr lang="zh-CN" altLang="en-US" dirty="0">
                <a:solidFill>
                  <a:srgbClr val="CC0066"/>
                </a:solidFill>
                <a:ea typeface="宋体" panose="02010600030101010101" pitchFamily="2" charset="-122"/>
              </a:rPr>
              <a:t>触发器</a:t>
            </a:r>
            <a:r>
              <a:rPr lang="zh-CN" altLang="en-US" dirty="0">
                <a:ea typeface="宋体" panose="02010600030101010101" pitchFamily="2" charset="-122"/>
              </a:rPr>
              <a:t>；下面是接收数据的</a:t>
            </a:r>
            <a:r>
              <a:rPr lang="zh-CN" altLang="en-US" dirty="0">
                <a:solidFill>
                  <a:srgbClr val="CC0066"/>
                </a:solidFill>
                <a:ea typeface="宋体" panose="02010600030101010101" pitchFamily="2" charset="-122"/>
              </a:rPr>
              <a:t>控制门。</a:t>
            </a:r>
            <a:r>
              <a:rPr lang="en-US" altLang="zh-CN" dirty="0">
                <a:ea typeface="宋体" panose="02010600030101010101" pitchFamily="2" charset="-122"/>
              </a:rPr>
              <a:t>S</a:t>
            </a:r>
            <a:r>
              <a:rPr lang="zh-CN" altLang="zh-CN" dirty="0">
                <a:ea typeface="宋体" panose="02010600030101010101" pitchFamily="2" charset="-122"/>
              </a:rPr>
              <a:t>为左移</a:t>
            </a:r>
            <a:r>
              <a:rPr lang="en-US" altLang="zh-CN" dirty="0">
                <a:ea typeface="宋体" panose="02010600030101010101" pitchFamily="2" charset="-122"/>
              </a:rPr>
              <a:t>/</a:t>
            </a:r>
            <a:r>
              <a:rPr lang="zh-CN" altLang="zh-CN" dirty="0">
                <a:ea typeface="宋体" panose="02010600030101010101" pitchFamily="2" charset="-122"/>
              </a:rPr>
              <a:t>右移控制端。实际上是控制与或非门的右边还是左边的与门打开。</a:t>
            </a:r>
            <a:endParaRPr lang="zh-CN" altLang="zh-CN" dirty="0">
              <a:ea typeface="宋体" panose="02010600030101010101" pitchFamily="2" charset="-122"/>
            </a:endParaRPr>
          </a:p>
          <a:p>
            <a:pPr eaLnBrk="1" hangingPunct="1"/>
            <a:r>
              <a:rPr lang="zh-CN" altLang="en-US" dirty="0">
                <a:ea typeface="宋体" panose="02010600030101010101" pitchFamily="2" charset="-122"/>
              </a:rPr>
              <a:t>    当</a:t>
            </a:r>
            <a:r>
              <a:rPr lang="en-US" altLang="zh-CN" b="1" dirty="0">
                <a:ea typeface="宋体" panose="02010600030101010101" pitchFamily="2" charset="-122"/>
              </a:rPr>
              <a:t>S=0 </a:t>
            </a:r>
            <a:r>
              <a:rPr lang="zh-CN" altLang="en-US" b="1" dirty="0">
                <a:ea typeface="宋体" panose="02010600030101010101" pitchFamily="2" charset="-122"/>
              </a:rPr>
              <a:t>时</a:t>
            </a:r>
            <a:r>
              <a:rPr lang="zh-CN" altLang="en-US" dirty="0">
                <a:ea typeface="宋体" panose="02010600030101010101" pitchFamily="2" charset="-122"/>
              </a:rPr>
              <a:t>，</a:t>
            </a:r>
            <a:r>
              <a:rPr lang="zh-CN" altLang="en-US" b="1" dirty="0">
                <a:solidFill>
                  <a:srgbClr val="FFFFFF"/>
                </a:solidFill>
                <a:ea typeface="宋体" panose="02010600030101010101" pitchFamily="2" charset="-122"/>
              </a:rPr>
              <a:t>左移移位寄存器</a:t>
            </a:r>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端串行输入，顺序</a:t>
            </a:r>
            <a:r>
              <a:rPr lang="zh-CN" altLang="en-US" b="1" dirty="0">
                <a:solidFill>
                  <a:srgbClr val="FFFFFF"/>
                </a:solidFill>
                <a:ea typeface="宋体" panose="02010600030101010101" pitchFamily="2" charset="-122"/>
              </a:rPr>
              <a:t>左移，</a:t>
            </a:r>
            <a:r>
              <a:rPr lang="en-US" altLang="zh-CN" dirty="0">
                <a:ea typeface="宋体" panose="02010600030101010101" pitchFamily="2" charset="-122"/>
              </a:rPr>
              <a:t>D</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D</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，串行输入的</a:t>
            </a:r>
            <a:r>
              <a:rPr lang="en-US" altLang="zh-CN" dirty="0">
                <a:ea typeface="宋体" panose="02010600030101010101" pitchFamily="2" charset="-122"/>
              </a:rPr>
              <a:t>4</a:t>
            </a:r>
            <a:r>
              <a:rPr lang="zh-CN" altLang="en-US" dirty="0">
                <a:ea typeface="宋体" panose="02010600030101010101" pitchFamily="2" charset="-122"/>
              </a:rPr>
              <a:t>位数据全部移入移位寄存器中，并从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并行输出。</a:t>
            </a:r>
            <a:endParaRPr lang="en-US" altLang="zh-CN" dirty="0">
              <a:ea typeface="宋体" panose="02010600030101010101" pitchFamily="2" charset="-122"/>
            </a:endParaRPr>
          </a:p>
          <a:p>
            <a:pPr eaLnBrk="1" hangingPunct="1"/>
            <a:r>
              <a:rPr lang="zh-CN" altLang="en-US" dirty="0">
                <a:ea typeface="宋体" panose="02010600030101010101" pitchFamily="2" charset="-122"/>
              </a:rPr>
              <a:t>    串入串出</a:t>
            </a:r>
            <a:r>
              <a:rPr lang="en-US" altLang="zh-CN" dirty="0">
                <a:ea typeface="宋体" panose="02010600030101010101" pitchFamily="2" charset="-122"/>
              </a:rPr>
              <a:t>——</a:t>
            </a:r>
            <a:r>
              <a:rPr lang="zh-CN" altLang="en-US" b="1" dirty="0">
                <a:ea typeface="宋体" panose="02010600030101010101" pitchFamily="2" charset="-122"/>
              </a:rPr>
              <a:t>左移（右移）移位寄存器把最左边（右边）的触发器的输出作为电路的输出。</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，最先串行输入的</a:t>
            </a:r>
            <a:r>
              <a:rPr lang="en-US" altLang="zh-CN" dirty="0">
                <a:ea typeface="宋体" panose="02010600030101010101" pitchFamily="2" charset="-122"/>
              </a:rPr>
              <a:t>1</a:t>
            </a:r>
            <a:r>
              <a:rPr lang="zh-CN" altLang="en-US" dirty="0">
                <a:ea typeface="宋体" panose="02010600030101010101" pitchFamily="2" charset="-122"/>
              </a:rPr>
              <a:t>位数据从</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输出，下一个</a:t>
            </a:r>
            <a:r>
              <a:rPr lang="en-US" altLang="zh-CN" dirty="0">
                <a:ea typeface="宋体" panose="02010600030101010101" pitchFamily="2" charset="-122"/>
              </a:rPr>
              <a:t>CP</a:t>
            </a:r>
            <a:r>
              <a:rPr lang="zh-CN" altLang="en-US" dirty="0">
                <a:ea typeface="宋体" panose="02010600030101010101" pitchFamily="2" charset="-122"/>
              </a:rPr>
              <a:t>上升沿到来时，</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输出串行移入的第</a:t>
            </a:r>
            <a:r>
              <a:rPr lang="en-US" altLang="zh-CN" dirty="0">
                <a:ea typeface="宋体" panose="02010600030101010101" pitchFamily="2" charset="-122"/>
              </a:rPr>
              <a:t>2</a:t>
            </a:r>
            <a:r>
              <a:rPr lang="zh-CN" altLang="en-US" dirty="0">
                <a:ea typeface="宋体" panose="02010600030101010101" pitchFamily="2" charset="-122"/>
              </a:rPr>
              <a:t>个数据</a:t>
            </a:r>
            <a:r>
              <a:rPr lang="en-US" altLang="zh-CN" dirty="0">
                <a:ea typeface="宋体" panose="02010600030101010101" pitchFamily="2" charset="-122"/>
              </a:rPr>
              <a:t>……</a:t>
            </a:r>
            <a:r>
              <a:rPr lang="zh-CN" altLang="en-US" dirty="0">
                <a:ea typeface="宋体" panose="02010600030101010101" pitchFamily="2" charset="-122"/>
              </a:rPr>
              <a:t>。</a:t>
            </a:r>
            <a:endParaRPr lang="zh-CN" altLang="en-US" dirty="0">
              <a:ea typeface="宋体" panose="02010600030101010101" pitchFamily="2" charset="-122"/>
            </a:endParaRPr>
          </a:p>
          <a:p>
            <a:pPr eaLnBrk="1" hangingPunct="1"/>
            <a:r>
              <a:rPr lang="en-US" altLang="zh-CN" b="1" dirty="0">
                <a:solidFill>
                  <a:srgbClr val="FFFFFF"/>
                </a:solidFill>
                <a:ea typeface="宋体" panose="02010600030101010101" pitchFamily="2" charset="-122"/>
              </a:rPr>
              <a:t>    S</a:t>
            </a:r>
            <a:r>
              <a:rPr lang="zh-CN" altLang="en-US" b="1" dirty="0">
                <a:solidFill>
                  <a:srgbClr val="FFFFFF"/>
                </a:solidFill>
                <a:ea typeface="宋体" panose="02010600030101010101" pitchFamily="2" charset="-122"/>
              </a:rPr>
              <a:t>＝</a:t>
            </a:r>
            <a:r>
              <a:rPr lang="en-US" altLang="zh-CN" b="1" dirty="0">
                <a:solidFill>
                  <a:srgbClr val="FFFFFF"/>
                </a:solidFill>
                <a:ea typeface="宋体" panose="02010600030101010101" pitchFamily="2" charset="-122"/>
              </a:rPr>
              <a:t>1</a:t>
            </a:r>
            <a:r>
              <a:rPr lang="zh-CN" altLang="en-US" b="1" dirty="0">
                <a:solidFill>
                  <a:srgbClr val="FFFFFF"/>
                </a:solidFill>
                <a:ea typeface="宋体" panose="02010600030101010101" pitchFamily="2" charset="-122"/>
              </a:rPr>
              <a:t>时，右移移位寄存器。</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R</a:t>
            </a:r>
            <a:r>
              <a:rPr lang="zh-CN" altLang="en-US" dirty="0">
                <a:ea typeface="宋体" panose="02010600030101010101" pitchFamily="2" charset="-122"/>
              </a:rPr>
              <a:t>端串行输入，顺序</a:t>
            </a:r>
            <a:r>
              <a:rPr lang="zh-CN" altLang="en-US" b="1" dirty="0">
                <a:solidFill>
                  <a:srgbClr val="FFFFFF"/>
                </a:solidFill>
                <a:ea typeface="宋体" panose="02010600030101010101" pitchFamily="2" charset="-122"/>
              </a:rPr>
              <a:t>右移，</a:t>
            </a:r>
            <a:r>
              <a:rPr lang="en-US" altLang="zh-CN" dirty="0">
                <a:ea typeface="宋体" panose="02010600030101010101" pitchFamily="2" charset="-122"/>
              </a:rPr>
              <a:t>D</a:t>
            </a:r>
            <a:r>
              <a:rPr lang="en-US" altLang="zh-CN" baseline="-25000" dirty="0">
                <a:ea typeface="宋体" panose="02010600030101010101" pitchFamily="2" charset="-122"/>
              </a:rPr>
              <a:t>A</a:t>
            </a:r>
            <a:r>
              <a:rPr lang="en-US" altLang="zh-CN" dirty="0">
                <a:ea typeface="宋体" panose="02010600030101010101" pitchFamily="2" charset="-122"/>
              </a:rPr>
              <a:t>=S</a:t>
            </a:r>
            <a:r>
              <a:rPr lang="en-US" altLang="zh-CN" baseline="-25000" dirty="0">
                <a:ea typeface="宋体" panose="02010600030101010101" pitchFamily="2" charset="-122"/>
              </a:rPr>
              <a:t>R</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B</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D</a:t>
            </a:r>
            <a:r>
              <a:rPr lang="en-US" altLang="zh-CN" dirty="0">
                <a:ea typeface="宋体" panose="02010600030101010101" pitchFamily="2" charset="-122"/>
              </a:rPr>
              <a:t>=Q</a:t>
            </a:r>
            <a:r>
              <a:rPr lang="en-US" altLang="zh-CN" baseline="-25000" dirty="0">
                <a:ea typeface="宋体" panose="02010600030101010101" pitchFamily="2" charset="-122"/>
              </a:rPr>
              <a:t>C</a:t>
            </a:r>
            <a:r>
              <a:rPr lang="zh-CN" altLang="en-US" dirty="0">
                <a:ea typeface="宋体" panose="02010600030101010101" pitchFamily="2" charset="-122"/>
              </a:rPr>
              <a:t>。</a:t>
            </a:r>
            <a:endParaRPr lang="zh-CN" altLang="en-US" dirty="0">
              <a:ea typeface="宋体" panose="02010600030101010101" pitchFamily="2" charset="-122"/>
            </a:endParaRPr>
          </a:p>
        </p:txBody>
      </p:sp>
      <p:sp>
        <p:nvSpPr>
          <p:cNvPr id="276484"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17E33508-8A3D-4673-992B-BDEBE5C22595}"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xfrm>
            <a:off x="158750" y="658813"/>
            <a:ext cx="6794500" cy="3822700"/>
          </a:xfrm>
        </p:spPr>
      </p:sp>
      <p:sp>
        <p:nvSpPr>
          <p:cNvPr id="277507"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27750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5CE3EE27-ED0D-4E9D-9438-7C5C5B307E26}"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xfrm>
            <a:off x="158750" y="658813"/>
            <a:ext cx="6794500" cy="3822700"/>
          </a:xfrm>
        </p:spPr>
      </p:sp>
      <p:sp>
        <p:nvSpPr>
          <p:cNvPr id="278531" name="备注占位符 2"/>
          <p:cNvSpPr>
            <a:spLocks noGrp="1"/>
          </p:cNvSpPr>
          <p:nvPr>
            <p:ph type="body" idx="1"/>
          </p:nvPr>
        </p:nvSpPr>
        <p:spPr>
          <a:noFill/>
        </p:spPr>
        <p:txBody>
          <a:bodyPr/>
          <a:lstStyle/>
          <a:p>
            <a:r>
              <a:rPr lang="zh-CN" altLang="en-US" dirty="0">
                <a:solidFill>
                  <a:srgbClr val="CC0066"/>
                </a:solidFill>
                <a:ea typeface="宋体" panose="02010600030101010101" pitchFamily="2" charset="-122"/>
              </a:rPr>
              <a:t>    串入并出</a:t>
            </a:r>
            <a:r>
              <a:rPr lang="en-US" altLang="zh-CN" dirty="0">
                <a:ea typeface="宋体" panose="02010600030101010101" pitchFamily="2" charset="-122"/>
              </a:rPr>
              <a:t>——</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端串行输入，顺序左移。经过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，串行输入的</a:t>
            </a:r>
            <a:r>
              <a:rPr lang="en-US" altLang="zh-CN" dirty="0">
                <a:ea typeface="宋体" panose="02010600030101010101" pitchFamily="2" charset="-122"/>
              </a:rPr>
              <a:t>4</a:t>
            </a:r>
            <a:r>
              <a:rPr lang="zh-CN" altLang="en-US" dirty="0">
                <a:ea typeface="宋体" panose="02010600030101010101" pitchFamily="2" charset="-122"/>
              </a:rPr>
              <a:t>位数据全部移入移位寄存器中，并从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并行输出。</a:t>
            </a:r>
            <a:endParaRPr lang="zh-CN" altLang="en-US" dirty="0">
              <a:ea typeface="宋体" panose="02010600030101010101" pitchFamily="2" charset="-122"/>
            </a:endParaRPr>
          </a:p>
          <a:p>
            <a:r>
              <a:rPr lang="zh-CN" altLang="en-US" dirty="0">
                <a:solidFill>
                  <a:srgbClr val="CC0066"/>
                </a:solidFill>
                <a:ea typeface="宋体" panose="02010600030101010101" pitchFamily="2" charset="-122"/>
              </a:rPr>
              <a:t>   串入串出</a:t>
            </a:r>
            <a:r>
              <a:rPr lang="en-US" altLang="zh-CN" dirty="0">
                <a:ea typeface="宋体" panose="02010600030101010101" pitchFamily="2" charset="-122"/>
              </a:rPr>
              <a:t>——</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，最先串行输入的</a:t>
            </a:r>
            <a:r>
              <a:rPr lang="en-US" altLang="zh-CN" dirty="0">
                <a:ea typeface="宋体" panose="02010600030101010101" pitchFamily="2" charset="-122"/>
              </a:rPr>
              <a:t>1</a:t>
            </a:r>
            <a:r>
              <a:rPr lang="zh-CN" altLang="en-US" dirty="0">
                <a:ea typeface="宋体" panose="02010600030101010101" pitchFamily="2" charset="-122"/>
              </a:rPr>
              <a:t>位数据从</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输出，下一个</a:t>
            </a:r>
            <a:r>
              <a:rPr lang="en-US" altLang="zh-CN" dirty="0">
                <a:ea typeface="宋体" panose="02010600030101010101" pitchFamily="2" charset="-122"/>
              </a:rPr>
              <a:t>CP</a:t>
            </a:r>
            <a:r>
              <a:rPr lang="zh-CN" altLang="en-US" dirty="0">
                <a:ea typeface="宋体" panose="02010600030101010101" pitchFamily="2" charset="-122"/>
              </a:rPr>
              <a:t>上升沿到来时，</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输出串行移入的第</a:t>
            </a:r>
            <a:r>
              <a:rPr lang="en-US" altLang="zh-CN" dirty="0">
                <a:ea typeface="宋体" panose="02010600030101010101" pitchFamily="2" charset="-122"/>
              </a:rPr>
              <a:t>2</a:t>
            </a:r>
            <a:r>
              <a:rPr lang="zh-CN" altLang="en-US" dirty="0">
                <a:ea typeface="宋体" panose="02010600030101010101" pitchFamily="2" charset="-122"/>
              </a:rPr>
              <a:t>个数据</a:t>
            </a:r>
            <a:r>
              <a:rPr lang="en-US" altLang="zh-CN" dirty="0">
                <a:ea typeface="宋体" panose="02010600030101010101" pitchFamily="2" charset="-122"/>
              </a:rPr>
              <a:t>……</a:t>
            </a:r>
            <a:r>
              <a:rPr lang="zh-CN" altLang="en-US" dirty="0">
                <a:ea typeface="宋体" panose="02010600030101010101" pitchFamily="2" charset="-122"/>
              </a:rPr>
              <a:t>。</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278532"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E7D699AB-00EC-481B-89F9-3EB094FADF9F}"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158750" y="658813"/>
            <a:ext cx="6794500" cy="3822700"/>
          </a:xfrm>
        </p:spPr>
      </p:sp>
      <p:sp>
        <p:nvSpPr>
          <p:cNvPr id="280579" name="Rectangle 3"/>
          <p:cNvSpPr>
            <a:spLocks noGrp="1" noChangeArrowheads="1"/>
          </p:cNvSpPr>
          <p:nvPr>
            <p:ph type="body" idx="1"/>
          </p:nvPr>
        </p:nvSpPr>
        <p:spPr>
          <a:noFill/>
        </p:spPr>
        <p:txBody>
          <a:bodyPr/>
          <a:lstStyle/>
          <a:p>
            <a:r>
              <a:rPr lang="zh-CN" altLang="en-US" b="1" dirty="0">
                <a:ea typeface="宋体" panose="02010600030101010101" pitchFamily="2" charset="-122"/>
              </a:rPr>
              <a:t>工作方式：</a:t>
            </a:r>
            <a:endParaRPr lang="zh-CN" altLang="en-US" dirty="0">
              <a:ea typeface="宋体" panose="02010600030101010101" pitchFamily="2" charset="-122"/>
            </a:endParaRPr>
          </a:p>
          <a:p>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串并转换，将串行数据转换为并行数据输出。串行通信是常见的数据通信方式之一，例如</a:t>
            </a:r>
            <a:r>
              <a:rPr lang="en-US" altLang="zh-CN" dirty="0">
                <a:ea typeface="宋体" panose="02010600030101010101" pitchFamily="2" charset="-122"/>
              </a:rPr>
              <a:t>RS232</a:t>
            </a:r>
            <a:r>
              <a:rPr lang="zh-CN" altLang="en-US" dirty="0">
                <a:ea typeface="宋体" panose="02010600030101010101" pitchFamily="2" charset="-122"/>
              </a:rPr>
              <a:t>接口标准、</a:t>
            </a:r>
            <a:r>
              <a:rPr lang="en-US" altLang="zh-CN" dirty="0">
                <a:ea typeface="宋体" panose="02010600030101010101" pitchFamily="2" charset="-122"/>
              </a:rPr>
              <a:t>RS485</a:t>
            </a:r>
            <a:r>
              <a:rPr lang="zh-CN" altLang="en-US" dirty="0">
                <a:ea typeface="宋体" panose="02010600030101010101" pitchFamily="2" charset="-122"/>
              </a:rPr>
              <a:t>接口标准都是串行通信协议，而计算机内部是并行处理数据，因此，计算机首先必须将接收的串行数据转换为并行数据，才能进行进一步处理，串并转换是实现计算机串行通信的重要操作过程。</a:t>
            </a:r>
            <a:endParaRPr lang="zh-CN" altLang="en-US" dirty="0">
              <a:ea typeface="宋体" panose="02010600030101010101" pitchFamily="2" charset="-122"/>
            </a:endParaRPr>
          </a:p>
          <a:p>
            <a:r>
              <a:rPr lang="zh-CN" altLang="en-US" dirty="0">
                <a:ea typeface="宋体" panose="02010600030101010101" pitchFamily="2" charset="-122"/>
              </a:rPr>
              <a:t>串入串出</a:t>
            </a:r>
            <a:r>
              <a:rPr lang="en-US" altLang="zh-CN" dirty="0">
                <a:ea typeface="宋体" panose="02010600030101010101" pitchFamily="2" charset="-122"/>
              </a:rPr>
              <a:t>——</a:t>
            </a:r>
            <a:r>
              <a:rPr lang="zh-CN" altLang="en-US" dirty="0">
                <a:ea typeface="宋体" panose="02010600030101010101" pitchFamily="2" charset="-122"/>
              </a:rPr>
              <a:t>延迟线</a:t>
            </a:r>
            <a:endParaRPr lang="zh-CN" altLang="en-US" dirty="0">
              <a:ea typeface="宋体" panose="02010600030101010101" pitchFamily="2" charset="-122"/>
            </a:endParaRPr>
          </a:p>
          <a:p>
            <a:r>
              <a:rPr lang="zh-CN" altLang="en-US" dirty="0">
                <a:ea typeface="宋体" panose="02010600030101010101" pitchFamily="2" charset="-122"/>
              </a:rPr>
              <a:t>并入串出</a:t>
            </a:r>
            <a:r>
              <a:rPr lang="en-US" altLang="zh-CN" dirty="0">
                <a:ea typeface="宋体" panose="02010600030101010101" pitchFamily="2" charset="-122"/>
              </a:rPr>
              <a:t>——</a:t>
            </a:r>
            <a:r>
              <a:rPr lang="zh-CN" altLang="en-US" dirty="0">
                <a:ea typeface="宋体" panose="02010600030101010101" pitchFamily="2" charset="-122"/>
              </a:rPr>
              <a:t>并串转换，将并行数据转换为串行数据输出。计算机内部输出的数据首先必须转换为串行数据，才能利用串行通信协议进行串行传输。因此，并串转换也是实现计算机串行通信的重要操作过程。（</a:t>
            </a:r>
            <a:r>
              <a:rPr lang="en-US" altLang="zh-CN" dirty="0">
                <a:ea typeface="宋体" panose="02010600030101010101" pitchFamily="2" charset="-122"/>
              </a:rPr>
              <a:t>1</a:t>
            </a:r>
            <a:r>
              <a:rPr lang="zh-CN" altLang="en-US" dirty="0">
                <a:ea typeface="宋体" panose="02010600030101010101" pitchFamily="2" charset="-122"/>
              </a:rPr>
              <a:t>）将</a:t>
            </a:r>
            <a:r>
              <a:rPr lang="en-US" altLang="zh-CN" dirty="0">
                <a:ea typeface="宋体" panose="02010600030101010101" pitchFamily="2" charset="-122"/>
              </a:rPr>
              <a:t>4</a:t>
            </a:r>
            <a:r>
              <a:rPr lang="zh-CN" altLang="en-US" dirty="0">
                <a:ea typeface="宋体" panose="02010600030101010101" pitchFamily="2" charset="-122"/>
              </a:rPr>
              <a:t>位数据并行置入</a:t>
            </a:r>
            <a:r>
              <a:rPr lang="en-US" altLang="zh-CN" dirty="0">
                <a:ea typeface="宋体" panose="02010600030101010101" pitchFamily="2" charset="-122"/>
              </a:rPr>
              <a:t>4</a:t>
            </a:r>
            <a:r>
              <a:rPr lang="zh-CN" altLang="en-US" dirty="0">
                <a:ea typeface="宋体" panose="02010600030101010101" pitchFamily="2" charset="-122"/>
              </a:rPr>
              <a:t>个触发器中；（</a:t>
            </a:r>
            <a:r>
              <a:rPr lang="en-US" altLang="zh-CN" dirty="0">
                <a:ea typeface="宋体" panose="02010600030101010101" pitchFamily="2" charset="-122"/>
              </a:rPr>
              <a:t>2</a:t>
            </a:r>
            <a:r>
              <a:rPr lang="zh-CN" altLang="en-US" dirty="0">
                <a:ea typeface="宋体" panose="02010600030101010101" pitchFamily="2" charset="-122"/>
              </a:rPr>
              <a:t>）连续加</a:t>
            </a:r>
            <a:r>
              <a:rPr lang="en-US" altLang="zh-CN" dirty="0">
                <a:ea typeface="宋体" panose="02010600030101010101" pitchFamily="2" charset="-122"/>
              </a:rPr>
              <a:t>4</a:t>
            </a:r>
            <a:r>
              <a:rPr lang="zh-CN" altLang="en-US" dirty="0">
                <a:ea typeface="宋体" panose="02010600030101010101" pitchFamily="2" charset="-122"/>
              </a:rPr>
              <a:t>个移位脉冲，使</a:t>
            </a:r>
            <a:r>
              <a:rPr lang="en-US" altLang="zh-CN" dirty="0">
                <a:ea typeface="宋体" panose="02010600030101010101" pitchFamily="2" charset="-122"/>
              </a:rPr>
              <a:t>4</a:t>
            </a:r>
            <a:r>
              <a:rPr lang="zh-CN" altLang="en-US" dirty="0">
                <a:ea typeface="宋体" panose="02010600030101010101" pitchFamily="2" charset="-122"/>
              </a:rPr>
              <a:t>位代码从串行输出端依次送出。</a:t>
            </a:r>
            <a:endParaRPr lang="zh-CN" altLang="en-US" dirty="0">
              <a:ea typeface="宋体" panose="02010600030101010101" pitchFamily="2" charset="-122"/>
            </a:endParaRPr>
          </a:p>
          <a:p>
            <a:r>
              <a:rPr lang="zh-CN" altLang="en-US" dirty="0">
                <a:ea typeface="宋体" panose="02010600030101010101" pitchFamily="2" charset="-122"/>
              </a:rPr>
              <a:t>并入并出</a:t>
            </a:r>
            <a:r>
              <a:rPr lang="en-US" altLang="zh-CN" dirty="0">
                <a:ea typeface="宋体" panose="02010600030101010101" pitchFamily="2" charset="-122"/>
              </a:rPr>
              <a:t>——</a:t>
            </a:r>
            <a:r>
              <a:rPr lang="zh-CN" altLang="en-US" dirty="0">
                <a:ea typeface="宋体" panose="02010600030101010101" pitchFamily="2" charset="-122"/>
              </a:rPr>
              <a:t>数据预置，常用于数据锁存。</a:t>
            </a:r>
            <a:r>
              <a:rPr lang="zh-CN" altLang="zh-CN" dirty="0">
                <a:ea typeface="宋体" panose="02010600030101010101" pitchFamily="2" charset="-122"/>
              </a:rPr>
              <a:t>在</a:t>
            </a:r>
            <a:r>
              <a:rPr lang="en-US" altLang="zh-CN" dirty="0">
                <a:ea typeface="宋体" panose="02010600030101010101" pitchFamily="2" charset="-122"/>
              </a:rPr>
              <a:t>CP</a:t>
            </a:r>
            <a:r>
              <a:rPr lang="zh-CN" altLang="zh-CN" dirty="0">
                <a:ea typeface="宋体" panose="02010600030101010101" pitchFamily="2" charset="-122"/>
              </a:rPr>
              <a:t>的上升沿，将并行数据打入寄存器中；其他时刻，锁存数据，即使输入数据发生变化，输出也不会随之变化。</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xfrm>
            <a:off x="158750" y="658813"/>
            <a:ext cx="6794500" cy="3822700"/>
          </a:xfrm>
        </p:spPr>
      </p:sp>
      <p:sp>
        <p:nvSpPr>
          <p:cNvPr id="282627"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a:t>
            </a:r>
            <a:endParaRPr lang="zh-CN" altLang="en-US">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158750" y="658813"/>
            <a:ext cx="6794500" cy="3822700"/>
          </a:xfrm>
        </p:spPr>
      </p:sp>
      <p:sp>
        <p:nvSpPr>
          <p:cNvPr id="283651"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zh-CN" altLang="en-US" b="1" dirty="0">
                <a:ea typeface="宋体" panose="02010600030101010101" pitchFamily="2" charset="-122"/>
              </a:rPr>
              <a:t>计算机串行通信中的并串转换及串并转换</a:t>
            </a:r>
            <a:r>
              <a:rPr lang="en-US" altLang="zh-CN" b="1" dirty="0">
                <a:ea typeface="宋体" panose="02010600030101010101" pitchFamily="2" charset="-122"/>
              </a:rPr>
              <a:t>——</a:t>
            </a:r>
            <a:r>
              <a:rPr lang="zh-CN" altLang="en-US" dirty="0">
                <a:ea typeface="宋体" panose="02010600030101010101" pitchFamily="2" charset="-122"/>
              </a:rPr>
              <a:t>计算机之间的一种通信方式为串行通信（利用</a:t>
            </a:r>
            <a:r>
              <a:rPr lang="en-US" altLang="zh-CN" dirty="0">
                <a:ea typeface="宋体" panose="02010600030101010101" pitchFamily="2" charset="-122"/>
              </a:rPr>
              <a:t>RS232</a:t>
            </a:r>
            <a:r>
              <a:rPr lang="zh-CN" altLang="en-US" dirty="0">
                <a:ea typeface="宋体" panose="02010600030101010101" pitchFamily="2" charset="-122"/>
              </a:rPr>
              <a:t>接口）。因此，首先要通过移位寄存器，将计算机</a:t>
            </a:r>
            <a:r>
              <a:rPr lang="en-US" altLang="zh-CN" dirty="0">
                <a:ea typeface="宋体" panose="02010600030101010101" pitchFamily="2" charset="-122"/>
              </a:rPr>
              <a:t>A</a:t>
            </a:r>
            <a:r>
              <a:rPr lang="zh-CN" altLang="en-US" dirty="0">
                <a:ea typeface="宋体" panose="02010600030101010101" pitchFamily="2" charset="-122"/>
              </a:rPr>
              <a:t>输出的并行数据转换为串行数据，在数据线上串行传输；到达</a:t>
            </a:r>
            <a:r>
              <a:rPr lang="en-US" altLang="zh-CN" dirty="0">
                <a:ea typeface="宋体" panose="02010600030101010101" pitchFamily="2" charset="-122"/>
              </a:rPr>
              <a:t>B</a:t>
            </a:r>
            <a:r>
              <a:rPr lang="zh-CN" altLang="en-US" dirty="0">
                <a:ea typeface="宋体" panose="02010600030101010101" pitchFamily="2" charset="-122"/>
              </a:rPr>
              <a:t>点后，再通过移位寄存器，将接收的串行数据转换为并行数据，送给计算机</a:t>
            </a:r>
            <a:r>
              <a:rPr lang="en-US" altLang="zh-CN" dirty="0">
                <a:ea typeface="宋体" panose="02010600030101010101" pitchFamily="2" charset="-122"/>
              </a:rPr>
              <a:t>B</a:t>
            </a:r>
            <a:r>
              <a:rPr lang="zh-CN" altLang="en-US" dirty="0">
                <a:ea typeface="宋体" panose="02010600030101010101" pitchFamily="2" charset="-122"/>
              </a:rPr>
              <a:t>，进行处理。</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r>
              <a:rPr lang="zh-CN" altLang="zh-CN" dirty="0">
                <a:ea typeface="宋体" panose="02010600030101010101" pitchFamily="2" charset="-122"/>
              </a:rPr>
              <a:t>并行通信</a:t>
            </a:r>
            <a:r>
              <a:rPr lang="en-US" altLang="zh-CN" dirty="0">
                <a:ea typeface="宋体" panose="02010600030101010101" pitchFamily="2" charset="-122"/>
              </a:rPr>
              <a:t>——</a:t>
            </a:r>
            <a:r>
              <a:rPr lang="zh-CN" altLang="zh-CN" dirty="0">
                <a:ea typeface="宋体" panose="02010600030101010101" pitchFamily="2" charset="-122"/>
              </a:rPr>
              <a:t>数据以字节（字）为单位在多根传输线上同时传送。</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r>
              <a:rPr lang="zh-CN" altLang="zh-CN" dirty="0">
                <a:ea typeface="宋体" panose="02010600030101010101" pitchFamily="2" charset="-122"/>
              </a:rPr>
              <a:t>串行通信</a:t>
            </a:r>
            <a:r>
              <a:rPr lang="en-US" altLang="zh-CN" dirty="0">
                <a:ea typeface="宋体" panose="02010600030101010101" pitchFamily="2" charset="-122"/>
              </a:rPr>
              <a:t>——</a:t>
            </a:r>
            <a:r>
              <a:rPr lang="zh-CN" altLang="zh-CN" dirty="0">
                <a:ea typeface="宋体" panose="02010600030101010101" pitchFamily="2" charset="-122"/>
              </a:rPr>
              <a:t>数据在一根传输线上一位一位地顺序传送。</a:t>
            </a:r>
            <a:endParaRPr lang="zh-CN" altLang="en-US" dirty="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158750" y="658813"/>
            <a:ext cx="6794500" cy="3822700"/>
          </a:xfrm>
        </p:spPr>
      </p:sp>
      <p:sp>
        <p:nvSpPr>
          <p:cNvPr id="291843" name="Rectangle 3"/>
          <p:cNvSpPr>
            <a:spLocks noGrp="1" noChangeArrowheads="1"/>
          </p:cNvSpPr>
          <p:nvPr>
            <p:ph type="body" idx="1"/>
          </p:nvPr>
        </p:nvSpPr>
        <p:spPr>
          <a:noFill/>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4FF769-93E0-4FB1-9AC6-2C3357AFC8BE}" type="slidenum">
              <a:rPr lang="en-US" altLang="zh-CN"/>
            </a:fld>
            <a:endParaRPr lang="en-US" altLang="zh-CN"/>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158750" y="658813"/>
            <a:ext cx="6794500" cy="3822700"/>
          </a:xfrm>
        </p:spPr>
      </p:sp>
      <p:sp>
        <p:nvSpPr>
          <p:cNvPr id="292867" name="Rectangle 3"/>
          <p:cNvSpPr>
            <a:spLocks noGrp="1" noChangeArrowheads="1"/>
          </p:cNvSpPr>
          <p:nvPr>
            <p:ph type="body" idx="1"/>
          </p:nvPr>
        </p:nvSpPr>
        <p:spPr>
          <a:noFill/>
        </p:spPr>
        <p:txBody>
          <a:bodyPr/>
          <a:lstStyle/>
          <a:p>
            <a:r>
              <a:rPr kumimoji="1" lang="zh-CN" altLang="en-US" dirty="0">
                <a:ea typeface="宋体" panose="02010600030101010101" pitchFamily="2" charset="-122"/>
              </a:rPr>
              <a:t>计时</a:t>
            </a:r>
            <a:r>
              <a:rPr kumimoji="1" lang="en-US" altLang="zh-CN" dirty="0">
                <a:ea typeface="宋体" panose="02010600030101010101" pitchFamily="2" charset="-122"/>
              </a:rPr>
              <a:t>——</a:t>
            </a:r>
            <a:r>
              <a:rPr kumimoji="1" lang="zh-CN" altLang="en-US" dirty="0">
                <a:ea typeface="宋体" panose="02010600030101010101" pitchFamily="2" charset="-122"/>
              </a:rPr>
              <a:t>通过不同模值的计数器，计秒（</a:t>
            </a:r>
            <a:r>
              <a:rPr kumimoji="1" lang="en-US" altLang="zh-CN" dirty="0">
                <a:ea typeface="宋体" panose="02010600030101010101" pitchFamily="2" charset="-122"/>
              </a:rPr>
              <a:t>M=60</a:t>
            </a:r>
            <a:r>
              <a:rPr kumimoji="1" lang="zh-CN" altLang="en-US" dirty="0">
                <a:ea typeface="宋体" panose="02010600030101010101" pitchFamily="2" charset="-122"/>
              </a:rPr>
              <a:t>）、分钟（</a:t>
            </a:r>
            <a:r>
              <a:rPr kumimoji="1" lang="en-US" altLang="zh-CN" dirty="0">
                <a:ea typeface="宋体" panose="02010600030101010101" pitchFamily="2" charset="-122"/>
              </a:rPr>
              <a:t>M=60</a:t>
            </a:r>
            <a:r>
              <a:rPr kumimoji="1" lang="zh-CN" altLang="en-US" dirty="0">
                <a:ea typeface="宋体" panose="02010600030101010101" pitchFamily="2" charset="-122"/>
              </a:rPr>
              <a:t>）、小时（</a:t>
            </a:r>
            <a:r>
              <a:rPr kumimoji="1" lang="en-US" altLang="zh-CN" dirty="0">
                <a:ea typeface="宋体" panose="02010600030101010101" pitchFamily="2" charset="-122"/>
              </a:rPr>
              <a:t>M=24</a:t>
            </a:r>
            <a:r>
              <a:rPr kumimoji="1" lang="zh-CN" altLang="en-US" dirty="0">
                <a:ea typeface="宋体" panose="02010600030101010101" pitchFamily="2" charset="-122"/>
              </a:rPr>
              <a:t>）等</a:t>
            </a:r>
            <a:endParaRPr kumimoji="1" lang="zh-CN" altLang="en-US" dirty="0">
              <a:ea typeface="宋体" panose="02010600030101010101" pitchFamily="2" charset="-122"/>
            </a:endParaRPr>
          </a:p>
          <a:p>
            <a:r>
              <a:rPr kumimoji="1" lang="zh-CN" altLang="en-US" dirty="0">
                <a:ea typeface="宋体" panose="02010600030101010101" pitchFamily="2" charset="-122"/>
              </a:rPr>
              <a:t>分频</a:t>
            </a:r>
            <a:r>
              <a:rPr kumimoji="1" lang="en-US" altLang="zh-CN" dirty="0">
                <a:ea typeface="宋体" panose="02010600030101010101" pitchFamily="2" charset="-122"/>
              </a:rPr>
              <a:t>——</a:t>
            </a:r>
            <a:r>
              <a:rPr kumimoji="1" lang="zh-CN" altLang="en-US" dirty="0">
                <a:ea typeface="宋体" panose="02010600030101010101" pitchFamily="2" charset="-122"/>
              </a:rPr>
              <a:t>将高频时钟信号分频为较低频率的信号</a:t>
            </a:r>
            <a:endParaRPr kumimoji="1" lang="zh-CN" altLang="en-US" dirty="0">
              <a:ea typeface="宋体" panose="02010600030101010101" pitchFamily="2" charset="-122"/>
            </a:endParaRPr>
          </a:p>
          <a:p>
            <a:r>
              <a:rPr kumimoji="1" lang="zh-CN" altLang="en-US" dirty="0">
                <a:ea typeface="宋体" panose="02010600030101010101" pitchFamily="2" charset="-122"/>
              </a:rPr>
              <a:t>定时器</a:t>
            </a:r>
            <a:r>
              <a:rPr kumimoji="1" lang="en-US" altLang="zh-CN" dirty="0">
                <a:ea typeface="宋体" panose="02010600030101010101" pitchFamily="2" charset="-122"/>
              </a:rPr>
              <a:t>——</a:t>
            </a:r>
            <a:r>
              <a:rPr kumimoji="1" lang="zh-CN" altLang="en-US" dirty="0">
                <a:ea typeface="宋体" panose="02010600030101010101" pitchFamily="2" charset="-122"/>
              </a:rPr>
              <a:t>在洗衣机中利用定时器控制甩干的时间</a:t>
            </a:r>
            <a:endParaRPr kumimoji="1" lang="zh-CN" altLang="en-US" dirty="0">
              <a:ea typeface="宋体" panose="02010600030101010101" pitchFamily="2" charset="-122"/>
            </a:endParaRPr>
          </a:p>
          <a:p>
            <a:r>
              <a:rPr kumimoji="1" lang="zh-CN" altLang="en-US" dirty="0">
                <a:ea typeface="宋体" panose="02010600030101010101" pitchFamily="2" charset="-122"/>
              </a:rPr>
              <a:t>产生节拍脉冲</a:t>
            </a:r>
            <a:r>
              <a:rPr kumimoji="1" lang="en-US" altLang="zh-CN" dirty="0">
                <a:ea typeface="宋体" panose="02010600030101010101" pitchFamily="2" charset="-122"/>
              </a:rPr>
              <a:t>——</a:t>
            </a:r>
            <a:r>
              <a:rPr lang="zh-CN" altLang="zh-CN" dirty="0">
                <a:ea typeface="宋体" panose="02010600030101010101" pitchFamily="2" charset="-122"/>
              </a:rPr>
              <a:t>即顺序脉冲，在时钟脉冲的控制下，各触发器输出端按顺序依次产生脉冲信号。</a:t>
            </a:r>
            <a:endParaRPr kumimoji="1" lang="zh-CN" altLang="en-US" dirty="0">
              <a:ea typeface="宋体" panose="02010600030101010101" pitchFamily="2" charset="-122"/>
            </a:endParaRPr>
          </a:p>
          <a:p>
            <a:r>
              <a:rPr kumimoji="1" lang="zh-CN" altLang="en-US" dirty="0">
                <a:ea typeface="宋体" panose="02010600030101010101" pitchFamily="2" charset="-122"/>
              </a:rPr>
              <a:t>产生序列脉冲</a:t>
            </a:r>
            <a:r>
              <a:rPr kumimoji="1" lang="en-US" altLang="zh-CN" dirty="0">
                <a:ea typeface="宋体" panose="02010600030101010101" pitchFamily="2" charset="-122"/>
              </a:rPr>
              <a:t>——</a:t>
            </a:r>
            <a:r>
              <a:rPr kumimoji="1" lang="zh-CN" altLang="en-US" dirty="0">
                <a:ea typeface="宋体" panose="02010600030101010101" pitchFamily="2" charset="-122"/>
              </a:rPr>
              <a:t>每个触发器重复产生一组相同数据或符号的信号</a:t>
            </a:r>
            <a:endParaRPr kumimoji="1" lang="zh-CN" altLang="en-US" dirty="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xfrm>
            <a:off x="158750" y="658813"/>
            <a:ext cx="6794500" cy="3822700"/>
          </a:xfrm>
        </p:spPr>
      </p:sp>
      <p:sp>
        <p:nvSpPr>
          <p:cNvPr id="293891" name="Rectangle 3"/>
          <p:cNvSpPr>
            <a:spLocks noGrp="1" noChangeArrowheads="1"/>
          </p:cNvSpPr>
          <p:nvPr>
            <p:ph type="body" idx="1"/>
          </p:nvPr>
        </p:nvSpPr>
        <p:spPr>
          <a:noFill/>
        </p:spPr>
        <p:txBody>
          <a:bodyPr/>
          <a:lstStyle/>
          <a:p>
            <a:r>
              <a:rPr lang="zh-CN" altLang="en-US" dirty="0">
                <a:ea typeface="宋体" panose="02010600030101010101" pitchFamily="2" charset="-122"/>
              </a:rPr>
              <a:t>驱动方程</a:t>
            </a:r>
            <a:r>
              <a:rPr lang="en-US" altLang="zh-CN" dirty="0">
                <a:ea typeface="宋体" panose="02010600030101010101" pitchFamily="2" charset="-122"/>
              </a:rPr>
              <a:t>(</a:t>
            </a:r>
            <a:r>
              <a:rPr lang="zh-CN" altLang="en-US" dirty="0">
                <a:ea typeface="宋体" panose="02010600030101010101" pitchFamily="2" charset="-122"/>
              </a:rPr>
              <a:t>输入方程</a:t>
            </a:r>
            <a:r>
              <a:rPr lang="en-US" altLang="zh-CN" dirty="0">
                <a:ea typeface="宋体" panose="02010600030101010101" pitchFamily="2" charset="-122"/>
              </a:rPr>
              <a:t>)</a:t>
            </a:r>
            <a:r>
              <a:rPr lang="zh-CN" altLang="en-US" dirty="0">
                <a:ea typeface="宋体" panose="02010600030101010101" pitchFamily="2" charset="-122"/>
              </a:rPr>
              <a:t>、输出方程、状态方程（将驱动方程代入</a:t>
            </a:r>
            <a:r>
              <a:rPr lang="en-US" altLang="zh-CN" dirty="0">
                <a:ea typeface="宋体" panose="02010600030101010101" pitchFamily="2" charset="-122"/>
              </a:rPr>
              <a:t>JK</a:t>
            </a:r>
            <a:r>
              <a:rPr lang="zh-CN" altLang="en-US" dirty="0">
                <a:ea typeface="宋体" panose="02010600030101010101" pitchFamily="2" charset="-122"/>
              </a:rPr>
              <a:t>触发器的特性方程得到状态方程）</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xfrm>
            <a:off x="158750" y="658813"/>
            <a:ext cx="6794500" cy="3822700"/>
          </a:xfrm>
        </p:spPr>
      </p:sp>
      <p:sp>
        <p:nvSpPr>
          <p:cNvPr id="294915" name="Rectangle 3"/>
          <p:cNvSpPr>
            <a:spLocks noGrp="1" noChangeArrowheads="1"/>
          </p:cNvSpPr>
          <p:nvPr>
            <p:ph type="body" idx="1"/>
          </p:nvPr>
        </p:nvSpPr>
        <p:spPr>
          <a:noFill/>
        </p:spPr>
        <p:txBody>
          <a:bodyPr/>
          <a:lstStyle/>
          <a:p>
            <a:r>
              <a:rPr lang="zh-CN" altLang="en-US" dirty="0">
                <a:ea typeface="宋体" panose="02010600030101010101" pitchFamily="2" charset="-122"/>
              </a:rPr>
              <a:t>    将</a:t>
            </a:r>
            <a:r>
              <a:rPr lang="en-US" altLang="zh-CN" dirty="0">
                <a:ea typeface="宋体" panose="02010600030101010101" pitchFamily="2" charset="-122"/>
              </a:rPr>
              <a:t>4</a:t>
            </a:r>
            <a:r>
              <a:rPr lang="zh-CN" altLang="en-US" dirty="0">
                <a:ea typeface="宋体" panose="02010600030101010101" pitchFamily="2" charset="-122"/>
              </a:rPr>
              <a:t>级触发器的全部初态</a:t>
            </a:r>
            <a:r>
              <a:rPr lang="en-US" altLang="zh-CN" dirty="0">
                <a:ea typeface="宋体" panose="02010600030101010101" pitchFamily="2" charset="-122"/>
              </a:rPr>
              <a:t>0000~1111</a:t>
            </a:r>
            <a:r>
              <a:rPr lang="zh-CN" altLang="en-US" dirty="0">
                <a:ea typeface="宋体" panose="02010600030101010101" pitchFamily="2" charset="-122"/>
              </a:rPr>
              <a:t>代入</a:t>
            </a:r>
            <a:r>
              <a:rPr lang="zh-CN" altLang="zh-CN" dirty="0">
                <a:ea typeface="宋体" panose="02010600030101010101" pitchFamily="2" charset="-122"/>
              </a:rPr>
              <a:t>状态方程</a:t>
            </a:r>
            <a:r>
              <a:rPr lang="zh-CN" altLang="en-US" dirty="0">
                <a:ea typeface="宋体" panose="02010600030101010101" pitchFamily="2" charset="-122"/>
              </a:rPr>
              <a:t>和</a:t>
            </a:r>
            <a:r>
              <a:rPr lang="zh-CN" altLang="zh-CN" dirty="0">
                <a:ea typeface="宋体" panose="02010600030101010101" pitchFamily="2" charset="-122"/>
              </a:rPr>
              <a:t>输出方程</a:t>
            </a:r>
            <a:r>
              <a:rPr lang="zh-CN" altLang="en-US" dirty="0">
                <a:ea typeface="宋体" panose="02010600030101010101" pitchFamily="2" charset="-122"/>
              </a:rPr>
              <a:t>，计算得到触发器次态和电路的输出，由此列出状态转换表</a:t>
            </a:r>
            <a:endParaRPr lang="en-US" altLang="zh-CN" dirty="0">
              <a:ea typeface="宋体" panose="02010600030101010101" pitchFamily="2" charset="-122"/>
            </a:endParaRPr>
          </a:p>
          <a:p>
            <a:r>
              <a:rPr lang="zh-CN" altLang="en-US" dirty="0">
                <a:ea typeface="宋体" panose="02010600030101010101" pitchFamily="2" charset="-122"/>
              </a:rPr>
              <a:t>问题：为什么</a:t>
            </a:r>
            <a:r>
              <a:rPr lang="en-US" altLang="zh-CN" dirty="0">
                <a:ea typeface="宋体" panose="02010600030101010101" pitchFamily="2" charset="-122"/>
              </a:rPr>
              <a:t> JK </a:t>
            </a:r>
            <a:r>
              <a:rPr lang="zh-CN" altLang="en-US" dirty="0">
                <a:ea typeface="宋体" panose="02010600030101010101" pitchFamily="2" charset="-122"/>
              </a:rPr>
              <a:t>触发器的翻转功能也是计数功能？</a:t>
            </a:r>
            <a:endParaRPr lang="en-CA" altLang="zh-CN" dirty="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xfrm>
            <a:off x="158750" y="658813"/>
            <a:ext cx="6794500" cy="3822700"/>
          </a:xfrm>
        </p:spPr>
      </p:sp>
      <p:sp>
        <p:nvSpPr>
          <p:cNvPr id="295939" name="Rectangle 3"/>
          <p:cNvSpPr>
            <a:spLocks noGrp="1" noChangeArrowheads="1"/>
          </p:cNvSpPr>
          <p:nvPr>
            <p:ph type="body" idx="1"/>
          </p:nvPr>
        </p:nvSpPr>
        <p:spPr>
          <a:noFill/>
        </p:spPr>
        <p:txBody>
          <a:bodyPr/>
          <a:lstStyle/>
          <a:p>
            <a:r>
              <a:rPr lang="zh-CN" altLang="en-US" dirty="0">
                <a:ea typeface="宋体" panose="02010600030101010101" pitchFamily="2" charset="-122"/>
              </a:rPr>
              <a:t>    </a:t>
            </a:r>
            <a:r>
              <a:rPr lang="zh-CN" altLang="zh-CN" dirty="0">
                <a:ea typeface="宋体" panose="02010600030101010101" pitchFamily="2" charset="-122"/>
              </a:rPr>
              <a:t>在状态转换图中，在转移线上用斜杠标出状态变化的输入条件和输出结果。本例</a:t>
            </a:r>
            <a:r>
              <a:rPr lang="zh-CN" altLang="en-US" dirty="0">
                <a:ea typeface="宋体" panose="02010600030101010101" pitchFamily="2" charset="-122"/>
              </a:rPr>
              <a:t>除了</a:t>
            </a:r>
            <a:r>
              <a:rPr lang="en-US" altLang="zh-CN" dirty="0">
                <a:ea typeface="宋体" panose="02010600030101010101" pitchFamily="2" charset="-122"/>
              </a:rPr>
              <a:t>CP</a:t>
            </a:r>
            <a:r>
              <a:rPr lang="zh-CN" altLang="en-US" dirty="0">
                <a:ea typeface="宋体" panose="02010600030101010101" pitchFamily="2" charset="-122"/>
              </a:rPr>
              <a:t>外</a:t>
            </a:r>
            <a:r>
              <a:rPr lang="zh-CN" altLang="zh-CN" dirty="0">
                <a:ea typeface="宋体" panose="02010600030101010101" pitchFamily="2" charset="-122"/>
              </a:rPr>
              <a:t>没有</a:t>
            </a:r>
            <a:r>
              <a:rPr lang="zh-CN" altLang="en-US" dirty="0">
                <a:ea typeface="宋体" panose="02010600030101010101" pitchFamily="2" charset="-122"/>
              </a:rPr>
              <a:t>其它</a:t>
            </a:r>
            <a:r>
              <a:rPr lang="zh-CN" altLang="zh-CN" dirty="0">
                <a:ea typeface="宋体" panose="02010600030101010101" pitchFamily="2" charset="-122"/>
              </a:rPr>
              <a:t>输入，只有进位输出</a:t>
            </a:r>
            <a:r>
              <a:rPr lang="en-US" altLang="zh-CN" dirty="0">
                <a:ea typeface="宋体" panose="02010600030101010101" pitchFamily="2" charset="-122"/>
              </a:rPr>
              <a:t>C</a:t>
            </a:r>
            <a:r>
              <a:rPr lang="zh-CN" altLang="zh-CN" dirty="0">
                <a:ea typeface="宋体" panose="02010600030101010101" pitchFamily="2" charset="-122"/>
              </a:rPr>
              <a:t>，所以斜杠右边表示进位输出</a:t>
            </a:r>
            <a:r>
              <a:rPr lang="en-US" altLang="zh-CN" dirty="0">
                <a:ea typeface="宋体" panose="02010600030101010101" pitchFamily="2" charset="-122"/>
              </a:rPr>
              <a:t>C</a:t>
            </a:r>
            <a:r>
              <a:rPr lang="zh-CN" altLang="zh-CN" dirty="0">
                <a:ea typeface="宋体" panose="02010600030101010101" pitchFamily="2" charset="-122"/>
              </a:rPr>
              <a:t>。</a:t>
            </a:r>
            <a:endParaRPr lang="en-US" altLang="zh-CN" dirty="0">
              <a:ea typeface="宋体" panose="02010600030101010101" pitchFamily="2" charset="-122"/>
            </a:endParaRPr>
          </a:p>
          <a:p>
            <a:r>
              <a:rPr lang="zh-CN" altLang="en-US" dirty="0">
                <a:latin typeface="宋体" panose="02010600030101010101" pitchFamily="2" charset="-122"/>
                <a:ea typeface="楷体_GB2312" pitchFamily="49" charset="-122"/>
              </a:rPr>
              <a:t>    时序图可以从状态转换表或状态转换图推导画出。但从状态转换图推出更直观。从时序图可以看出，当</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3</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2</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1</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0</a:t>
            </a:r>
            <a:r>
              <a:rPr lang="en-US" altLang="zh-CN" dirty="0">
                <a:latin typeface="宋体" panose="02010600030101010101" pitchFamily="2" charset="-122"/>
                <a:ea typeface="楷体_GB2312" pitchFamily="49" charset="-122"/>
              </a:rPr>
              <a:t>=1001</a:t>
            </a:r>
            <a:r>
              <a:rPr lang="zh-CN" altLang="en-US" dirty="0">
                <a:latin typeface="宋体" panose="02010600030101010101" pitchFamily="2" charset="-122"/>
                <a:ea typeface="楷体_GB2312" pitchFamily="49" charset="-122"/>
              </a:rPr>
              <a:t>时，</a:t>
            </a:r>
            <a:r>
              <a:rPr lang="en-US" altLang="zh-CN" dirty="0">
                <a:latin typeface="宋体" panose="02010600030101010101" pitchFamily="2" charset="-122"/>
                <a:ea typeface="楷体_GB2312" pitchFamily="49" charset="-122"/>
              </a:rPr>
              <a:t>C=1</a:t>
            </a:r>
            <a:r>
              <a:rPr lang="zh-CN" altLang="en-US" dirty="0">
                <a:latin typeface="宋体" panose="02010600030101010101" pitchFamily="2" charset="-122"/>
                <a:ea typeface="楷体_GB2312" pitchFamily="49" charset="-122"/>
              </a:rPr>
              <a:t>；下一个</a:t>
            </a:r>
            <a:r>
              <a:rPr lang="en-US" altLang="zh-CN" dirty="0">
                <a:latin typeface="宋体" panose="02010600030101010101" pitchFamily="2" charset="-122"/>
                <a:ea typeface="楷体_GB2312" pitchFamily="49" charset="-122"/>
              </a:rPr>
              <a:t>CP</a:t>
            </a:r>
            <a:r>
              <a:rPr lang="zh-CN" altLang="en-US" dirty="0">
                <a:latin typeface="宋体" panose="02010600030101010101" pitchFamily="2" charset="-122"/>
                <a:ea typeface="楷体_GB2312" pitchFamily="49" charset="-122"/>
              </a:rPr>
              <a:t>下降沿到来时，</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3</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2</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1</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0</a:t>
            </a:r>
            <a:r>
              <a:rPr lang="zh-CN" altLang="en-US" dirty="0">
                <a:latin typeface="宋体" panose="02010600030101010101" pitchFamily="2" charset="-122"/>
                <a:ea typeface="楷体_GB2312" pitchFamily="49" charset="-122"/>
              </a:rPr>
              <a:t>变为</a:t>
            </a:r>
            <a:r>
              <a:rPr lang="en-US" altLang="zh-CN" dirty="0">
                <a:latin typeface="宋体" panose="02010600030101010101" pitchFamily="2" charset="-122"/>
                <a:ea typeface="楷体_GB2312" pitchFamily="49" charset="-122"/>
              </a:rPr>
              <a:t>0000</a:t>
            </a:r>
            <a:r>
              <a:rPr lang="zh-CN" altLang="en-US" dirty="0">
                <a:latin typeface="宋体" panose="02010600030101010101" pitchFamily="2" charset="-122"/>
                <a:ea typeface="楷体_GB2312" pitchFamily="49" charset="-122"/>
              </a:rPr>
              <a:t>，完成一个计数循环。</a:t>
            </a:r>
            <a:endParaRPr lang="zh-CN" altLang="zh-CN" dirty="0">
              <a:latin typeface="宋体" panose="02010600030101010101" pitchFamily="2" charset="-122"/>
              <a:ea typeface="楷体_GB2312" pitchFamily="49" charset="-122"/>
            </a:endParaRPr>
          </a:p>
          <a:p>
            <a:endParaRPr lang="zh-CN" altLang="en-US" dirty="0">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xfrm>
            <a:off x="158750" y="658813"/>
            <a:ext cx="6794500" cy="3822700"/>
          </a:xfrm>
        </p:spPr>
      </p:sp>
      <p:sp>
        <p:nvSpPr>
          <p:cNvPr id="296963" name="Rectangle 3"/>
          <p:cNvSpPr>
            <a:spLocks noGrp="1" noChangeArrowheads="1"/>
          </p:cNvSpPr>
          <p:nvPr>
            <p:ph type="body" idx="1"/>
          </p:nvPr>
        </p:nvSpPr>
        <p:spPr>
          <a:noFill/>
        </p:spPr>
        <p:txBody>
          <a:bodyPr/>
          <a:lstStyle/>
          <a:p>
            <a:r>
              <a:rPr lang="en-US" altLang="zh-CN" dirty="0">
                <a:ea typeface="宋体" panose="02010600030101010101" pitchFamily="2" charset="-122"/>
              </a:rPr>
              <a:t>M</a:t>
            </a:r>
            <a:r>
              <a:rPr lang="zh-CN" altLang="en-US" dirty="0">
                <a:ea typeface="宋体" panose="02010600030101010101" pitchFamily="2" charset="-122"/>
              </a:rPr>
              <a:t>进制计数器也称为模</a:t>
            </a:r>
            <a:r>
              <a:rPr lang="en-US" altLang="zh-CN" dirty="0">
                <a:ea typeface="宋体" panose="02010600030101010101" pitchFamily="2" charset="-122"/>
              </a:rPr>
              <a:t>M</a:t>
            </a:r>
            <a:r>
              <a:rPr lang="zh-CN" altLang="en-US" dirty="0">
                <a:ea typeface="宋体" panose="02010600030101010101" pitchFamily="2" charset="-122"/>
              </a:rPr>
              <a:t>计数器</a:t>
            </a:r>
            <a:endParaRPr lang="zh-CN" altLang="en-US" dirty="0">
              <a:ea typeface="宋体" panose="02010600030101010101" pitchFamily="2" charset="-122"/>
            </a:endParaRPr>
          </a:p>
          <a:p>
            <a:r>
              <a:rPr lang="zh-CN" altLang="en-US" dirty="0">
                <a:solidFill>
                  <a:srgbClr val="CC0000"/>
                </a:solidFill>
                <a:ea typeface="华文行楷" panose="02010800040101010101" pitchFamily="2" charset="-122"/>
              </a:rPr>
              <a:t>设计计数器时，不允许存在死循环！</a:t>
            </a:r>
            <a:r>
              <a:rPr lang="en-US" altLang="zh-CN" dirty="0">
                <a:solidFill>
                  <a:srgbClr val="CC0000"/>
                </a:solidFill>
                <a:ea typeface="华文行楷" panose="02010800040101010101" pitchFamily="2" charset="-122"/>
              </a:rPr>
              <a:t>——</a:t>
            </a:r>
            <a:r>
              <a:rPr lang="zh-CN" altLang="en-US" dirty="0">
                <a:solidFill>
                  <a:srgbClr val="CC0000"/>
                </a:solidFill>
                <a:ea typeface="华文行楷" panose="02010800040101010101" pitchFamily="2" charset="-122"/>
              </a:rPr>
              <a:t>否则计数器工作时，由于外界的干扰，计数器很可能会跳到死循环中，则计数的模值就会改变，将产生错误的计数结果。</a:t>
            </a:r>
            <a:r>
              <a:rPr lang="zh-CN" altLang="zh-CN" dirty="0">
                <a:ea typeface="宋体" panose="02010600030101010101" pitchFamily="2" charset="-122"/>
              </a:rPr>
              <a:t>没有死循环（即具有自启动能力）</a:t>
            </a:r>
            <a:r>
              <a:rPr lang="zh-CN" altLang="en-US" dirty="0">
                <a:solidFill>
                  <a:srgbClr val="CC0000"/>
                </a:solidFill>
                <a:ea typeface="华文行楷" panose="02010800040101010101" pitchFamily="2" charset="-122"/>
              </a:rPr>
              <a:t>的计数器才是完善的计数器！</a:t>
            </a:r>
            <a:endParaRPr lang="zh-CN" altLang="en-US" dirty="0">
              <a:solidFill>
                <a:srgbClr val="CC0000"/>
              </a:solidFill>
              <a:ea typeface="华文行楷" panose="0201080004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158750" y="658813"/>
            <a:ext cx="6794500" cy="3822700"/>
          </a:xfrm>
        </p:spPr>
      </p:sp>
      <p:sp>
        <p:nvSpPr>
          <p:cNvPr id="297987" name="Rectangle 3"/>
          <p:cNvSpPr>
            <a:spLocks noGrp="1" noChangeArrowheads="1"/>
          </p:cNvSpPr>
          <p:nvPr>
            <p:ph type="body" idx="1"/>
          </p:nvPr>
        </p:nvSpPr>
        <p:spPr>
          <a:noFill/>
        </p:spPr>
        <p:txBody>
          <a:bodyPr/>
          <a:lstStyle/>
          <a:p>
            <a:r>
              <a:rPr lang="zh-CN" altLang="en-US">
                <a:ea typeface="宋体" panose="02010600030101010101" pitchFamily="2" charset="-122"/>
              </a:rPr>
              <a:t>在时钟脉冲的控制下，</a:t>
            </a:r>
            <a:r>
              <a:rPr lang="zh-CN" altLang="zh-CN">
                <a:ea typeface="宋体" panose="02010600030101010101" pitchFamily="2" charset="-122"/>
              </a:rPr>
              <a:t>各触发器同时翻转</a:t>
            </a:r>
            <a:endParaRPr lang="en-US" altLang="zh-CN" dirty="0">
              <a:ea typeface="宋体" panose="02010600030101010101" pitchFamily="2" charset="-122"/>
            </a:endParaRPr>
          </a:p>
          <a:p>
            <a:r>
              <a:rPr lang="zh-CN" altLang="zh-CN">
                <a:solidFill>
                  <a:srgbClr val="CC0066"/>
                </a:solidFill>
                <a:ea typeface="宋体" panose="02010600030101010101" pitchFamily="2" charset="-122"/>
              </a:rPr>
              <a:t>缺点</a:t>
            </a:r>
            <a:r>
              <a:rPr lang="zh-CN" altLang="zh-CN">
                <a:ea typeface="宋体" panose="02010600030101010101" pitchFamily="2" charset="-122"/>
              </a:rPr>
              <a:t>：结构比较复杂</a:t>
            </a:r>
            <a:r>
              <a:rPr lang="zh-CN" altLang="en-US">
                <a:ea typeface="宋体" panose="02010600030101010101" pitchFamily="2" charset="-122"/>
              </a:rPr>
              <a:t>（</a:t>
            </a:r>
            <a:r>
              <a:rPr lang="zh-CN" altLang="en-US">
                <a:solidFill>
                  <a:srgbClr val="CC0099"/>
                </a:solidFill>
                <a:ea typeface="宋体" panose="02010600030101010101" pitchFamily="2" charset="-122"/>
              </a:rPr>
              <a:t>各触发器的输入由多个</a:t>
            </a:r>
            <a:r>
              <a:rPr lang="en-US" altLang="zh-CN" dirty="0">
                <a:solidFill>
                  <a:srgbClr val="CC0099"/>
                </a:solidFill>
                <a:ea typeface="宋体" panose="02010600030101010101" pitchFamily="2" charset="-122"/>
              </a:rPr>
              <a:t>Q</a:t>
            </a:r>
            <a:r>
              <a:rPr lang="zh-CN" altLang="en-US">
                <a:solidFill>
                  <a:srgbClr val="CC0099"/>
                </a:solidFill>
                <a:ea typeface="宋体" panose="02010600030101010101" pitchFamily="2" charset="-122"/>
              </a:rPr>
              <a:t>输出相与得到</a:t>
            </a:r>
            <a:r>
              <a:rPr lang="zh-CN" altLang="en-US">
                <a:ea typeface="宋体" panose="02010600030101010101" pitchFamily="2" charset="-122"/>
              </a:rPr>
              <a:t>）</a:t>
            </a:r>
            <a:r>
              <a:rPr lang="zh-CN" altLang="zh-CN">
                <a:ea typeface="宋体" panose="02010600030101010101" pitchFamily="2" charset="-122"/>
              </a:rPr>
              <a:t>，所用元件较多</a:t>
            </a:r>
            <a:r>
              <a:rPr lang="en-US" altLang="zh-CN" dirty="0">
                <a:ea typeface="宋体" panose="02010600030101010101" pitchFamily="2" charset="-122"/>
              </a:rPr>
              <a:t>——</a:t>
            </a:r>
            <a:r>
              <a:rPr lang="zh-CN" altLang="en-US">
                <a:ea typeface="宋体" panose="02010600030101010101" pitchFamily="2" charset="-122"/>
              </a:rPr>
              <a:t>需要额外使用与门</a:t>
            </a:r>
            <a:endParaRPr lang="zh-CN" altLang="en-US">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xfrm>
            <a:off x="158750" y="658813"/>
            <a:ext cx="6794500" cy="3822700"/>
          </a:xfrm>
        </p:spPr>
      </p:sp>
      <p:sp>
        <p:nvSpPr>
          <p:cNvPr id="299011"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299012"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8419C6C2-D100-409B-A8B9-C7EF950DDA9B}"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1"/>
          <p:cNvSpPr>
            <a:spLocks noGrp="1" noRot="1" noChangeAspect="1" noTextEdit="1"/>
          </p:cNvSpPr>
          <p:nvPr>
            <p:ph type="sldImg"/>
          </p:nvPr>
        </p:nvSpPr>
        <p:spPr>
          <a:xfrm>
            <a:off x="158750" y="658813"/>
            <a:ext cx="6794500" cy="3822700"/>
          </a:xfrm>
        </p:spPr>
      </p:sp>
      <p:sp>
        <p:nvSpPr>
          <p:cNvPr id="300035" name="备注占位符 2"/>
          <p:cNvSpPr>
            <a:spLocks noGrp="1"/>
          </p:cNvSpPr>
          <p:nvPr>
            <p:ph type="body" idx="1"/>
          </p:nvPr>
        </p:nvSpPr>
        <p:spPr>
          <a:noFill/>
        </p:spPr>
        <p:txBody>
          <a:bodyPr/>
          <a:lstStyle/>
          <a:p>
            <a:pPr eaLnBrk="1" hangingPunct="1"/>
            <a:r>
              <a:rPr lang="zh-CN" altLang="en-US" dirty="0">
                <a:ea typeface="宋体" panose="02010600030101010101" pitchFamily="2" charset="-122"/>
              </a:rPr>
              <a:t>     将</a:t>
            </a:r>
            <a:r>
              <a:rPr lang="en-US" altLang="zh-CN" dirty="0">
                <a:ea typeface="宋体" panose="02010600030101010101" pitchFamily="2" charset="-122"/>
              </a:rPr>
              <a:t>4</a:t>
            </a:r>
            <a:r>
              <a:rPr lang="zh-CN" altLang="en-US" dirty="0">
                <a:ea typeface="宋体" panose="02010600030101010101" pitchFamily="2" charset="-122"/>
              </a:rPr>
              <a:t>级触发器的全部初态</a:t>
            </a:r>
            <a:r>
              <a:rPr lang="en-US" altLang="zh-CN" dirty="0">
                <a:ea typeface="宋体" panose="02010600030101010101" pitchFamily="2" charset="-122"/>
              </a:rPr>
              <a:t>0000~1111</a:t>
            </a:r>
            <a:r>
              <a:rPr lang="zh-CN" altLang="en-US" dirty="0">
                <a:ea typeface="宋体" panose="02010600030101010101" pitchFamily="2" charset="-122"/>
              </a:rPr>
              <a:t>代入状态方程和输出方程，计算得到触发器次态和电路的输出，由此列出状态转换表。</a:t>
            </a:r>
            <a:endParaRPr lang="zh-CN" altLang="en-US" dirty="0">
              <a:ea typeface="宋体" panose="02010600030101010101" pitchFamily="2" charset="-122"/>
            </a:endParaRPr>
          </a:p>
          <a:p>
            <a:pPr eaLnBrk="1" hangingPunct="1"/>
            <a:r>
              <a:rPr lang="zh-CN" altLang="en-US" dirty="0">
                <a:ea typeface="宋体" panose="02010600030101010101" pitchFamily="2" charset="-122"/>
              </a:rPr>
              <a:t> 当</a:t>
            </a:r>
            <a:r>
              <a:rPr lang="en-US" altLang="zh-CN" sz="1000" dirty="0">
                <a:ea typeface="宋体" panose="02010600030101010101" pitchFamily="2" charset="-122"/>
              </a:rPr>
              <a:t>Q</a:t>
            </a:r>
            <a:r>
              <a:rPr lang="en-US" altLang="zh-CN" sz="1000" baseline="-30000" dirty="0">
                <a:ea typeface="宋体" panose="02010600030101010101" pitchFamily="2" charset="-122"/>
              </a:rPr>
              <a:t>3</a:t>
            </a:r>
            <a:r>
              <a:rPr lang="en-US" altLang="zh-CN" sz="1000" baseline="30000" dirty="0">
                <a:ea typeface="宋体" panose="02010600030101010101" pitchFamily="2" charset="-122"/>
              </a:rPr>
              <a:t>n</a:t>
            </a:r>
            <a:r>
              <a:rPr lang="en-US" altLang="zh-CN" sz="1000" dirty="0">
                <a:ea typeface="宋体" panose="02010600030101010101" pitchFamily="2" charset="-122"/>
              </a:rPr>
              <a:t> Q</a:t>
            </a:r>
            <a:r>
              <a:rPr lang="en-US" altLang="zh-CN" sz="1000" baseline="-30000" dirty="0">
                <a:ea typeface="宋体" panose="02010600030101010101" pitchFamily="2" charset="-122"/>
              </a:rPr>
              <a:t>2</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1</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0</a:t>
            </a:r>
            <a:r>
              <a:rPr lang="en-US" altLang="zh-CN" sz="1000" baseline="30000" dirty="0">
                <a:ea typeface="宋体" panose="02010600030101010101" pitchFamily="2" charset="-122"/>
              </a:rPr>
              <a:t>n</a:t>
            </a:r>
            <a:r>
              <a:rPr lang="en-US" altLang="zh-CN" dirty="0">
                <a:ea typeface="宋体" panose="02010600030101010101" pitchFamily="2" charset="-122"/>
              </a:rPr>
              <a:t>=1111</a:t>
            </a:r>
            <a:r>
              <a:rPr lang="zh-CN" altLang="en-US" dirty="0">
                <a:ea typeface="宋体" panose="02010600030101010101" pitchFamily="2" charset="-122"/>
              </a:rPr>
              <a:t>时，</a:t>
            </a:r>
            <a:r>
              <a:rPr lang="en-US" altLang="zh-CN" dirty="0">
                <a:ea typeface="宋体" panose="02010600030101010101" pitchFamily="2" charset="-122"/>
              </a:rPr>
              <a:t>C= </a:t>
            </a:r>
            <a:r>
              <a:rPr lang="en-US" altLang="zh-CN" sz="1000" dirty="0">
                <a:ea typeface="宋体" panose="02010600030101010101" pitchFamily="2" charset="-122"/>
              </a:rPr>
              <a:t>Q</a:t>
            </a:r>
            <a:r>
              <a:rPr lang="en-US" altLang="zh-CN" sz="1000" baseline="-30000" dirty="0">
                <a:ea typeface="宋体" panose="02010600030101010101" pitchFamily="2" charset="-122"/>
              </a:rPr>
              <a:t>3</a:t>
            </a:r>
            <a:r>
              <a:rPr lang="en-US" altLang="zh-CN" sz="1000" baseline="30000" dirty="0">
                <a:ea typeface="宋体" panose="02010600030101010101" pitchFamily="2" charset="-122"/>
              </a:rPr>
              <a:t>n</a:t>
            </a:r>
            <a:r>
              <a:rPr lang="en-US" altLang="zh-CN" sz="1000" dirty="0">
                <a:ea typeface="宋体" panose="02010600030101010101" pitchFamily="2" charset="-122"/>
              </a:rPr>
              <a:t> Q</a:t>
            </a:r>
            <a:r>
              <a:rPr lang="en-US" altLang="zh-CN" sz="1000" baseline="-30000" dirty="0">
                <a:ea typeface="宋体" panose="02010600030101010101" pitchFamily="2" charset="-122"/>
              </a:rPr>
              <a:t>2</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1</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0</a:t>
            </a:r>
            <a:r>
              <a:rPr lang="en-US" altLang="zh-CN" sz="1000" baseline="30000" dirty="0">
                <a:ea typeface="宋体" panose="02010600030101010101" pitchFamily="2" charset="-122"/>
              </a:rPr>
              <a:t>n</a:t>
            </a:r>
            <a:r>
              <a:rPr lang="en-US" altLang="zh-CN" dirty="0">
                <a:ea typeface="宋体" panose="02010600030101010101" pitchFamily="2" charset="-122"/>
              </a:rPr>
              <a:t>=1</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300036"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9707F925-0075-4B7A-A424-B7AF4F9E2965}"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a:xfrm>
            <a:off x="158750" y="658813"/>
            <a:ext cx="6794500" cy="3822700"/>
          </a:xfrm>
        </p:spPr>
      </p:sp>
      <p:sp>
        <p:nvSpPr>
          <p:cNvPr id="301059" name="备注占位符 2"/>
          <p:cNvSpPr>
            <a:spLocks noGrp="1"/>
          </p:cNvSpPr>
          <p:nvPr>
            <p:ph type="body" idx="1"/>
          </p:nvPr>
        </p:nvSpPr>
        <p:spPr>
          <a:noFill/>
        </p:spPr>
        <p:txBody>
          <a:bodyPr/>
          <a:lstStyle/>
          <a:p>
            <a:pPr eaLnBrk="1" hangingPunct="1"/>
            <a:r>
              <a:rPr lang="zh-CN" altLang="en-US">
                <a:ea typeface="宋体" panose="02010600030101010101" pitchFamily="2" charset="-122"/>
              </a:rPr>
              <a:t>    </a:t>
            </a:r>
            <a:r>
              <a:rPr lang="en-US" altLang="zh-CN" dirty="0">
                <a:ea typeface="宋体" panose="02010600030101010101" pitchFamily="2" charset="-122"/>
              </a:rPr>
              <a:t>CP</a:t>
            </a:r>
            <a:r>
              <a:rPr lang="zh-CN" altLang="en-US">
                <a:ea typeface="宋体" panose="02010600030101010101" pitchFamily="2" charset="-122"/>
              </a:rPr>
              <a:t>下降沿触发。当计到</a:t>
            </a:r>
            <a:r>
              <a:rPr lang="en-US" altLang="zh-CN" dirty="0">
                <a:ea typeface="宋体" panose="02010600030101010101" pitchFamily="2" charset="-122"/>
              </a:rPr>
              <a:t>1111</a:t>
            </a:r>
            <a:r>
              <a:rPr lang="zh-CN" altLang="en-US">
                <a:ea typeface="宋体" panose="02010600030101010101" pitchFamily="2" charset="-122"/>
              </a:rPr>
              <a:t>时，产生进位输出</a:t>
            </a:r>
            <a:r>
              <a:rPr lang="en-US" altLang="zh-CN" dirty="0">
                <a:ea typeface="宋体" panose="02010600030101010101" pitchFamily="2" charset="-122"/>
              </a:rPr>
              <a:t>C=1</a:t>
            </a:r>
            <a:r>
              <a:rPr lang="zh-CN" altLang="en-US">
                <a:ea typeface="宋体" panose="02010600030101010101" pitchFamily="2" charset="-122"/>
              </a:rPr>
              <a:t>。</a:t>
            </a:r>
            <a:endParaRPr lang="zh-CN" altLang="en-US">
              <a:ea typeface="宋体" panose="02010600030101010101" pitchFamily="2" charset="-122"/>
            </a:endParaRPr>
          </a:p>
        </p:txBody>
      </p:sp>
      <p:sp>
        <p:nvSpPr>
          <p:cNvPr id="301060"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213260E9-94F8-404B-BB09-26634D157B83}" type="slidenum">
              <a:rPr lang="ko-KR" altLang="en-US" smtClean="0">
                <a:solidFill>
                  <a:srgbClr val="4F81BD"/>
                </a:solidFill>
                <a:ea typeface="Gulim" pitchFamily="34" charset="-127"/>
              </a:rPr>
            </a:fld>
            <a:endParaRPr lang="en-US" altLang="ko-KR" dirty="0">
              <a:solidFill>
                <a:srgbClr val="4F81BD"/>
              </a:solidFill>
              <a:ea typeface="Gulim" pitchFamily="34" charset="-127"/>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幻灯片图像占位符 1"/>
          <p:cNvSpPr>
            <a:spLocks noGrp="1" noRot="1" noChangeAspect="1" noTextEdit="1"/>
          </p:cNvSpPr>
          <p:nvPr>
            <p:ph type="sldImg"/>
          </p:nvPr>
        </p:nvSpPr>
        <p:spPr>
          <a:xfrm>
            <a:off x="158750" y="658813"/>
            <a:ext cx="6794500" cy="3822700"/>
          </a:xfrm>
        </p:spPr>
      </p:sp>
      <p:sp>
        <p:nvSpPr>
          <p:cNvPr id="302083"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302084"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A1FFE1B5-2F68-41D2-93E2-BEDDA2327A7B}"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D1376F5-3FA8-4E40-A497-E6A5B6E79FE9}" type="slidenum">
              <a:rPr lang="en-US" altLang="zh-CN"/>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158750" y="658813"/>
            <a:ext cx="6794500" cy="3822700"/>
          </a:xfrm>
        </p:spPr>
      </p:sp>
      <p:sp>
        <p:nvSpPr>
          <p:cNvPr id="306179"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前级（低位）触发器的状态变化是后级（高位）触发器状态变化的条件，只有低位触发器翻转之后，才能使高位触发器得到时钟脉冲而发生状态变化。由于每一级触发器都存在传输延迟，因此异步计数器这种前级驱动后级的串行结果，使得它的工作速度较慢。但其结构较简单。</a:t>
            </a:r>
            <a:endParaRPr lang="zh-CN" altLang="en-US">
              <a:ea typeface="宋体" panose="02010600030101010101" pitchFamily="2" charset="-122"/>
            </a:endParaRPr>
          </a:p>
          <a:p>
            <a:pPr eaLnBrk="1" hangingPunct="1"/>
            <a:r>
              <a:rPr lang="zh-CN" altLang="zh-CN" b="1">
                <a:ea typeface="宋体" panose="02010600030101010101" pitchFamily="2" charset="-122"/>
              </a:rPr>
              <a:t> </a:t>
            </a:r>
            <a:r>
              <a:rPr lang="zh-CN" altLang="en-US" b="1">
                <a:ea typeface="宋体" panose="02010600030101010101" pitchFamily="2" charset="-122"/>
              </a:rPr>
              <a:t>   </a:t>
            </a:r>
            <a:r>
              <a:rPr lang="zh-CN" altLang="zh-CN" b="1">
                <a:ea typeface="宋体" panose="02010600030101010101" pitchFamily="2" charset="-122"/>
              </a:rPr>
              <a:t>优点：</a:t>
            </a:r>
            <a:r>
              <a:rPr lang="zh-CN" altLang="zh-CN">
                <a:ea typeface="宋体" panose="02010600030101010101" pitchFamily="2" charset="-122"/>
              </a:rPr>
              <a:t>结构比较简单——各级触发器的输入相同；所用元件较少——无需额外使用与门。</a:t>
            </a:r>
            <a:r>
              <a:rPr lang="zh-CN" altLang="zh-CN" b="1">
                <a:ea typeface="宋体" panose="02010600030101010101" pitchFamily="2" charset="-122"/>
              </a:rPr>
              <a:t> </a:t>
            </a:r>
            <a:endParaRPr lang="en-US" altLang="zh-CN" b="1" dirty="0">
              <a:ea typeface="宋体" panose="02010600030101010101" pitchFamily="2" charset="-122"/>
            </a:endParaRPr>
          </a:p>
          <a:p>
            <a:pPr eaLnBrk="1" hangingPunct="1"/>
            <a:r>
              <a:rPr lang="zh-CN" altLang="en-US">
                <a:ea typeface="宋体" panose="02010600030101010101" pitchFamily="2" charset="-122"/>
              </a:rPr>
              <a:t>但是因计数脉冲加在最低位，低位输出作为相邻高位的计数输入，因而必须等到前一状态稳定后，才允许输入下一脉冲。逐级延时，所以计数</a:t>
            </a:r>
            <a:r>
              <a:rPr lang="zh-CN" altLang="en-US" b="1">
                <a:ea typeface="宋体" panose="02010600030101010101" pitchFamily="2" charset="-122"/>
              </a:rPr>
              <a:t>速度慢</a:t>
            </a:r>
            <a:r>
              <a:rPr lang="en-US" altLang="zh-CN" dirty="0">
                <a:ea typeface="宋体" panose="02010600030101010101" pitchFamily="2" charset="-122"/>
              </a:rPr>
              <a:t>, </a:t>
            </a:r>
            <a:r>
              <a:rPr lang="zh-CN" altLang="en-US" b="1">
                <a:ea typeface="宋体" panose="02010600030101010101" pitchFamily="2" charset="-122"/>
              </a:rPr>
              <a:t>工作</a:t>
            </a:r>
            <a:r>
              <a:rPr lang="zh-CN" altLang="en-US">
                <a:ea typeface="宋体" panose="02010600030101010101" pitchFamily="2" charset="-122"/>
              </a:rPr>
              <a:t>频率低。</a:t>
            </a:r>
            <a:endParaRPr lang="zh-CN" altLang="en-US">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158750" y="658813"/>
            <a:ext cx="6794500" cy="3822700"/>
          </a:xfrm>
        </p:spPr>
      </p:sp>
      <p:sp>
        <p:nvSpPr>
          <p:cNvPr id="307203"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    JK</a:t>
            </a:r>
            <a:r>
              <a:rPr lang="zh-CN" altLang="en-US" dirty="0">
                <a:ea typeface="宋体" panose="02010600030101010101" pitchFamily="2" charset="-122"/>
              </a:rPr>
              <a:t>触发器构成了</a:t>
            </a:r>
            <a:r>
              <a:rPr lang="en-US" altLang="zh-CN" dirty="0">
                <a:ea typeface="宋体" panose="02010600030101010101" pitchFamily="2" charset="-122"/>
              </a:rPr>
              <a:t>T’</a:t>
            </a:r>
            <a:r>
              <a:rPr lang="zh-CN" altLang="en-US" dirty="0">
                <a:ea typeface="宋体" panose="02010600030101010101" pitchFamily="2" charset="-122"/>
              </a:rPr>
              <a:t>触发器。</a:t>
            </a:r>
            <a:r>
              <a:rPr lang="zh-CN" altLang="zh-CN" dirty="0">
                <a:ea typeface="宋体" panose="02010600030101010101" pitchFamily="2" charset="-122"/>
              </a:rPr>
              <a:t>将</a:t>
            </a:r>
            <a:r>
              <a:rPr lang="en-US" altLang="zh-CN" dirty="0">
                <a:ea typeface="宋体" panose="02010600030101010101" pitchFamily="2" charset="-122"/>
              </a:rPr>
              <a:t>FF1</a:t>
            </a:r>
            <a:r>
              <a:rPr lang="zh-CN" altLang="zh-CN" dirty="0">
                <a:ea typeface="宋体" panose="02010600030101010101" pitchFamily="2" charset="-122"/>
              </a:rPr>
              <a:t>、</a:t>
            </a:r>
            <a:r>
              <a:rPr lang="en-US" altLang="zh-CN" dirty="0">
                <a:ea typeface="宋体" panose="02010600030101010101" pitchFamily="2" charset="-122"/>
              </a:rPr>
              <a:t>FF2</a:t>
            </a:r>
            <a:r>
              <a:rPr lang="zh-CN" altLang="zh-CN" dirty="0">
                <a:ea typeface="宋体" panose="02010600030101010101" pitchFamily="2" charset="-122"/>
              </a:rPr>
              <a:t>、</a:t>
            </a:r>
            <a:r>
              <a:rPr lang="en-US" altLang="zh-CN" dirty="0">
                <a:ea typeface="宋体" panose="02010600030101010101" pitchFamily="2" charset="-122"/>
              </a:rPr>
              <a:t>FF3 </a:t>
            </a:r>
            <a:r>
              <a:rPr lang="zh-CN" altLang="zh-CN" dirty="0">
                <a:ea typeface="宋体" panose="02010600030101010101" pitchFamily="2" charset="-122"/>
              </a:rPr>
              <a:t>的</a:t>
            </a:r>
            <a:r>
              <a:rPr lang="en-US" altLang="zh-CN" dirty="0">
                <a:ea typeface="宋体" panose="02010600030101010101" pitchFamily="2" charset="-122"/>
              </a:rPr>
              <a:t>CP</a:t>
            </a:r>
            <a:r>
              <a:rPr lang="zh-CN" altLang="zh-CN" dirty="0">
                <a:ea typeface="宋体" panose="02010600030101010101" pitchFamily="2" charset="-122"/>
              </a:rPr>
              <a:t>端分别接前级触发器的</a:t>
            </a:r>
            <a:r>
              <a:rPr lang="en-US" altLang="zh-CN" b="1" dirty="0">
                <a:ea typeface="宋体" panose="02010600030101010101" pitchFamily="2" charset="-122"/>
              </a:rPr>
              <a:t>Q</a:t>
            </a:r>
            <a:r>
              <a:rPr lang="zh-CN" altLang="zh-CN" b="1" dirty="0">
                <a:ea typeface="宋体" panose="02010600030101010101" pitchFamily="2" charset="-122"/>
              </a:rPr>
              <a:t>端</a:t>
            </a:r>
            <a:r>
              <a:rPr lang="zh-CN" altLang="zh-CN" dirty="0">
                <a:ea typeface="宋体" panose="02010600030101010101" pitchFamily="2" charset="-122"/>
              </a:rPr>
              <a:t>，则得到一个异步二进制</a:t>
            </a:r>
            <a:r>
              <a:rPr lang="zh-CN" altLang="en-US" b="1" dirty="0">
                <a:ea typeface="宋体" panose="02010600030101010101" pitchFamily="2" charset="-122"/>
              </a:rPr>
              <a:t>加</a:t>
            </a:r>
            <a:r>
              <a:rPr lang="zh-CN" altLang="zh-CN" b="1" dirty="0">
                <a:ea typeface="宋体" panose="02010600030101010101" pitchFamily="2" charset="-122"/>
              </a:rPr>
              <a:t>法</a:t>
            </a:r>
            <a:r>
              <a:rPr lang="zh-CN" altLang="zh-CN" dirty="0">
                <a:ea typeface="宋体" panose="02010600030101010101" pitchFamily="2" charset="-122"/>
              </a:rPr>
              <a:t>计数器。</a:t>
            </a:r>
            <a:endParaRPr lang="en-US" altLang="zh-CN" dirty="0">
              <a:ea typeface="宋体" panose="02010600030101010101" pitchFamily="2" charset="-122"/>
            </a:endParaRPr>
          </a:p>
          <a:p>
            <a:pPr eaLnBrk="1" hangingPunct="1"/>
            <a:r>
              <a:rPr lang="zh-CN" altLang="en-US" b="1" dirty="0">
                <a:ea typeface="宋体" panose="02010600030101010101" pitchFamily="2" charset="-122"/>
              </a:rPr>
              <a:t>注意</a:t>
            </a:r>
            <a:r>
              <a:rPr lang="zh-CN" altLang="en-US" dirty="0">
                <a:ea typeface="宋体" panose="02010600030101010101" pitchFamily="2" charset="-122"/>
              </a:rPr>
              <a:t>：对于异步时序逻辑电路，状态方程中一定要包含时钟信号</a:t>
            </a:r>
            <a:r>
              <a:rPr lang="en-US" altLang="zh-CN" dirty="0">
                <a:ea typeface="宋体" panose="02010600030101010101" pitchFamily="2" charset="-122"/>
              </a:rPr>
              <a:t>——</a:t>
            </a:r>
            <a:r>
              <a:rPr lang="zh-CN" altLang="en-US" dirty="0">
                <a:ea typeface="宋体" panose="02010600030101010101" pitchFamily="2" charset="-122"/>
              </a:rPr>
              <a:t>因为每个触发器的时钟可能不同！</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xfrm>
            <a:off x="158750" y="658813"/>
            <a:ext cx="6794500" cy="3822700"/>
          </a:xfrm>
        </p:spPr>
      </p:sp>
      <p:sp>
        <p:nvSpPr>
          <p:cNvPr id="308227" name="备注占位符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30822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35B1E4BA-04E3-47E4-B510-A0D1D27DAFC9}"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58750" y="658813"/>
            <a:ext cx="6794500" cy="3822700"/>
          </a:xfrm>
        </p:spPr>
      </p:sp>
      <p:sp>
        <p:nvSpPr>
          <p:cNvPr id="309251" name="Rectangle 3"/>
          <p:cNvSpPr>
            <a:spLocks noGrp="1" noChangeArrowheads="1"/>
          </p:cNvSpPr>
          <p:nvPr>
            <p:ph type="body" idx="1"/>
          </p:nvPr>
        </p:nvSpPr>
        <p:spPr>
          <a:noFill/>
        </p:spPr>
        <p:txBody>
          <a:bodyPr/>
          <a:lstStyle/>
          <a:p>
            <a:pPr marL="804545" lvl="1" indent="-309245"/>
            <a:r>
              <a:rPr lang="zh-CN" altLang="en-US" dirty="0">
                <a:ea typeface="宋体" panose="02010600030101010101" pitchFamily="2" charset="-122"/>
              </a:rPr>
              <a:t>由于 ，即</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en-US" dirty="0">
                <a:ea typeface="宋体" panose="02010600030101010101" pitchFamily="2" charset="-122"/>
              </a:rPr>
              <a:t>的下降沿触发</a:t>
            </a:r>
            <a:r>
              <a:rPr lang="en-US" altLang="zh-CN" dirty="0">
                <a:ea typeface="宋体" panose="02010600030101010101" pitchFamily="2" charset="-122"/>
              </a:rPr>
              <a:t>FF</a:t>
            </a:r>
            <a:r>
              <a:rPr lang="en-US" altLang="zh-CN" baseline="-25000" dirty="0">
                <a:ea typeface="宋体" panose="02010600030101010101" pitchFamily="2" charset="-122"/>
              </a:rPr>
              <a:t>1</a:t>
            </a:r>
            <a:r>
              <a:rPr lang="zh-CN" altLang="en-US" dirty="0">
                <a:ea typeface="宋体" panose="02010600030101010101" pitchFamily="2" charset="-122"/>
              </a:rPr>
              <a:t>翻转，所以从时序图可以观察到，在第</a:t>
            </a:r>
            <a:r>
              <a:rPr lang="en-US" altLang="zh-CN" dirty="0">
                <a:ea typeface="宋体" panose="02010600030101010101" pitchFamily="2" charset="-122"/>
              </a:rPr>
              <a:t>2</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下降沿到来时，</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en-US" dirty="0">
                <a:ea typeface="宋体" panose="02010600030101010101" pitchFamily="2" charset="-122"/>
              </a:rPr>
              <a:t>由</a:t>
            </a:r>
            <a:r>
              <a:rPr lang="en-US" altLang="zh-CN" dirty="0">
                <a:ea typeface="宋体" panose="02010600030101010101" pitchFamily="2" charset="-122"/>
              </a:rPr>
              <a:t>1</a:t>
            </a:r>
            <a:r>
              <a:rPr lang="zh-CN" altLang="en-US" dirty="0">
                <a:ea typeface="宋体" panose="02010600030101010101" pitchFamily="2" charset="-122"/>
              </a:rPr>
              <a:t>变为</a:t>
            </a:r>
            <a:r>
              <a:rPr lang="en-US" altLang="zh-CN" dirty="0">
                <a:ea typeface="宋体" panose="02010600030101010101" pitchFamily="2" charset="-122"/>
              </a:rPr>
              <a:t>0</a:t>
            </a:r>
            <a:r>
              <a:rPr lang="zh-CN" altLang="en-US" dirty="0">
                <a:ea typeface="宋体" panose="02010600030101010101" pitchFamily="2" charset="-122"/>
              </a:rPr>
              <a:t>，则</a:t>
            </a:r>
            <a:r>
              <a:rPr lang="en-US" altLang="zh-CN" dirty="0">
                <a:ea typeface="宋体" panose="02010600030101010101" pitchFamily="2" charset="-122"/>
              </a:rPr>
              <a:t>Q1</a:t>
            </a:r>
            <a:r>
              <a:rPr lang="zh-CN" altLang="en-US" dirty="0">
                <a:ea typeface="宋体" panose="02010600030101010101" pitchFamily="2" charset="-122"/>
              </a:rPr>
              <a:t>由</a:t>
            </a:r>
            <a:r>
              <a:rPr lang="en-US" altLang="zh-CN" dirty="0">
                <a:ea typeface="宋体" panose="02010600030101010101" pitchFamily="2" charset="-122"/>
              </a:rPr>
              <a:t>0</a:t>
            </a:r>
            <a:r>
              <a:rPr lang="zh-CN" altLang="en-US" dirty="0">
                <a:ea typeface="宋体" panose="02010600030101010101" pitchFamily="2" charset="-122"/>
              </a:rPr>
              <a:t>变为</a:t>
            </a:r>
            <a:r>
              <a:rPr lang="en-US" altLang="zh-CN" dirty="0">
                <a:ea typeface="宋体" panose="02010600030101010101" pitchFamily="2" charset="-122"/>
              </a:rPr>
              <a:t>1</a:t>
            </a:r>
            <a:r>
              <a:rPr lang="zh-CN" altLang="en-US" dirty="0">
                <a:ea typeface="宋体" panose="02010600030101010101" pitchFamily="2" charset="-122"/>
              </a:rPr>
              <a:t>。</a:t>
            </a:r>
            <a:endParaRPr lang="zh-CN" altLang="en-US" dirty="0">
              <a:ea typeface="宋体" panose="02010600030101010101" pitchFamily="2" charset="-122"/>
            </a:endParaRPr>
          </a:p>
          <a:p>
            <a:pPr marL="804545" lvl="1" indent="-309245"/>
            <a:r>
              <a:rPr lang="zh-CN" altLang="en-US" dirty="0">
                <a:ea typeface="宋体" panose="02010600030101010101" pitchFamily="2" charset="-122"/>
              </a:rPr>
              <a:t>二进制计数器特点：</a:t>
            </a:r>
            <a:endParaRPr lang="en-US" altLang="zh-CN" dirty="0">
              <a:ea typeface="宋体" panose="02010600030101010101" pitchFamily="2" charset="-122"/>
            </a:endParaRPr>
          </a:p>
          <a:p>
            <a:pPr marL="804545" lvl="1" indent="-309245"/>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）状态变化符合二进制数的规律；</a:t>
            </a:r>
            <a:endParaRPr lang="zh-CN" altLang="en-US" dirty="0">
              <a:ea typeface="宋体" panose="02010600030101010101" pitchFamily="2" charset="-122"/>
            </a:endParaRPr>
          </a:p>
          <a:p>
            <a:pPr marL="804545" lvl="1" indent="-309245"/>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）模</a:t>
            </a:r>
            <a:r>
              <a:rPr lang="en-US" altLang="zh-CN" dirty="0">
                <a:ea typeface="宋体" panose="02010600030101010101" pitchFamily="2" charset="-122"/>
              </a:rPr>
              <a:t>M</a:t>
            </a:r>
            <a:r>
              <a:rPr lang="zh-CN" altLang="en-US" dirty="0">
                <a:ea typeface="宋体" panose="02010600030101010101" pitchFamily="2" charset="-122"/>
              </a:rPr>
              <a:t>（</a:t>
            </a:r>
            <a:r>
              <a:rPr lang="en-US" altLang="zh-CN" dirty="0">
                <a:ea typeface="宋体" panose="02010600030101010101" pitchFamily="2" charset="-122"/>
              </a:rPr>
              <a:t>MOD</a:t>
            </a:r>
            <a:r>
              <a:rPr lang="zh-CN" altLang="en-US" dirty="0">
                <a:ea typeface="宋体" panose="02010600030101010101" pitchFamily="2" charset="-122"/>
              </a:rPr>
              <a:t>）</a:t>
            </a:r>
            <a:r>
              <a:rPr lang="en-US" altLang="zh-CN" dirty="0">
                <a:ea typeface="宋体" panose="02010600030101010101" pitchFamily="2" charset="-122"/>
              </a:rPr>
              <a:t>=2</a:t>
            </a:r>
            <a:r>
              <a:rPr lang="en-US" altLang="zh-CN" baseline="30000" dirty="0">
                <a:ea typeface="宋体" panose="02010600030101010101" pitchFamily="2" charset="-122"/>
              </a:rPr>
              <a:t>n</a:t>
            </a:r>
            <a:r>
              <a:rPr lang="zh-CN" altLang="en-US" dirty="0">
                <a:ea typeface="宋体" panose="02010600030101010101" pitchFamily="2" charset="-122"/>
              </a:rPr>
              <a:t>（</a:t>
            </a:r>
            <a:r>
              <a:rPr lang="en-US" altLang="zh-CN" dirty="0">
                <a:ea typeface="宋体" panose="02010600030101010101" pitchFamily="2" charset="-122"/>
              </a:rPr>
              <a:t>N</a:t>
            </a:r>
            <a:r>
              <a:rPr lang="zh-CN" altLang="en-US" dirty="0">
                <a:ea typeface="宋体" panose="02010600030101010101" pitchFamily="2" charset="-122"/>
              </a:rPr>
              <a:t>为</a:t>
            </a:r>
            <a:r>
              <a:rPr lang="en-US" altLang="zh-CN" dirty="0">
                <a:ea typeface="宋体" panose="02010600030101010101" pitchFamily="2" charset="-122"/>
              </a:rPr>
              <a:t>FF</a:t>
            </a:r>
            <a:r>
              <a:rPr lang="zh-CN" altLang="en-US" dirty="0">
                <a:ea typeface="宋体" panose="02010600030101010101" pitchFamily="2" charset="-122"/>
              </a:rPr>
              <a:t>的级数）</a:t>
            </a:r>
            <a:endParaRPr lang="en-US" altLang="zh-CN" dirty="0">
              <a:ea typeface="宋体" panose="02010600030101010101" pitchFamily="2" charset="-122"/>
            </a:endParaRPr>
          </a:p>
          <a:p>
            <a:pPr marL="804545" lvl="1" indent="-309245"/>
            <a:r>
              <a:rPr kumimoji="1" lang="en-US" altLang="zh-CN" dirty="0">
                <a:ea typeface="楷体_GB2312" pitchFamily="49" charset="-122"/>
              </a:rPr>
              <a:t>Q</a:t>
            </a:r>
            <a:r>
              <a:rPr kumimoji="1" lang="en-US" altLang="zh-CN" baseline="-25000" dirty="0">
                <a:ea typeface="楷体_GB2312" pitchFamily="49" charset="-122"/>
              </a:rPr>
              <a:t>0</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波形的二分频， </a:t>
            </a:r>
            <a:r>
              <a:rPr kumimoji="1" lang="en-US" altLang="zh-CN" dirty="0">
                <a:ea typeface="楷体_GB2312" pitchFamily="49" charset="-122"/>
              </a:rPr>
              <a:t>Q</a:t>
            </a:r>
            <a:r>
              <a:rPr kumimoji="1" lang="en-US" altLang="zh-CN" baseline="-25000" dirty="0">
                <a:ea typeface="楷体_GB2312" pitchFamily="49" charset="-122"/>
              </a:rPr>
              <a:t>1</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4</a:t>
            </a:r>
            <a:r>
              <a:rPr kumimoji="1" lang="zh-CN" altLang="en-US" dirty="0">
                <a:ea typeface="楷体_GB2312" pitchFamily="49" charset="-122"/>
              </a:rPr>
              <a:t>分频， </a:t>
            </a:r>
            <a:r>
              <a:rPr kumimoji="1" lang="en-US" altLang="zh-CN" dirty="0">
                <a:ea typeface="楷体_GB2312" pitchFamily="49" charset="-122"/>
              </a:rPr>
              <a:t>Q</a:t>
            </a:r>
            <a:r>
              <a:rPr kumimoji="1" lang="en-US" altLang="zh-CN" baseline="-25000" dirty="0">
                <a:ea typeface="楷体_GB2312" pitchFamily="49" charset="-122"/>
              </a:rPr>
              <a:t>2</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8</a:t>
            </a:r>
            <a:r>
              <a:rPr kumimoji="1" lang="zh-CN" altLang="en-US" dirty="0">
                <a:ea typeface="楷体_GB2312" pitchFamily="49" charset="-122"/>
              </a:rPr>
              <a:t>分频</a:t>
            </a:r>
            <a:r>
              <a:rPr kumimoji="1" lang="en-US" altLang="zh-CN" dirty="0">
                <a:ea typeface="楷体_GB2312" pitchFamily="49" charset="-122"/>
              </a:rPr>
              <a:t>……</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58750" y="658813"/>
            <a:ext cx="6794500" cy="3822700"/>
          </a:xfrm>
        </p:spPr>
      </p:sp>
      <p:sp>
        <p:nvSpPr>
          <p:cNvPr id="310275"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将</a:t>
            </a:r>
            <a:r>
              <a:rPr lang="en-US" altLang="zh-CN" dirty="0">
                <a:ea typeface="宋体" panose="02010600030101010101" pitchFamily="2" charset="-122"/>
              </a:rPr>
              <a:t>FF1</a:t>
            </a:r>
            <a:r>
              <a:rPr lang="zh-CN" altLang="en-US">
                <a:ea typeface="宋体" panose="02010600030101010101" pitchFamily="2" charset="-122"/>
              </a:rPr>
              <a:t>、</a:t>
            </a:r>
            <a:r>
              <a:rPr lang="en-US" altLang="zh-CN" dirty="0">
                <a:ea typeface="宋体" panose="02010600030101010101" pitchFamily="2" charset="-122"/>
              </a:rPr>
              <a:t>FF2</a:t>
            </a:r>
            <a:r>
              <a:rPr lang="zh-CN" altLang="en-US">
                <a:ea typeface="宋体" panose="02010600030101010101" pitchFamily="2" charset="-122"/>
              </a:rPr>
              <a:t>、</a:t>
            </a:r>
            <a:r>
              <a:rPr lang="en-US" altLang="zh-CN" dirty="0">
                <a:ea typeface="宋体" panose="02010600030101010101" pitchFamily="2" charset="-122"/>
              </a:rPr>
              <a:t>FF3</a:t>
            </a:r>
            <a:r>
              <a:rPr lang="zh-CN" altLang="en-US">
                <a:ea typeface="宋体" panose="02010600030101010101" pitchFamily="2" charset="-122"/>
              </a:rPr>
              <a:t> 的</a:t>
            </a:r>
            <a:r>
              <a:rPr lang="en-US" altLang="zh-CN" dirty="0">
                <a:ea typeface="宋体" panose="02010600030101010101" pitchFamily="2" charset="-122"/>
              </a:rPr>
              <a:t>CP</a:t>
            </a:r>
            <a:r>
              <a:rPr lang="zh-CN" altLang="en-US">
                <a:ea typeface="宋体" panose="02010600030101010101" pitchFamily="2" charset="-122"/>
              </a:rPr>
              <a:t>端分别接前级触发器的</a:t>
            </a:r>
            <a:r>
              <a:rPr lang="en-US" altLang="zh-CN" b="1" dirty="0">
                <a:ea typeface="宋体" panose="02010600030101010101" pitchFamily="2" charset="-122"/>
              </a:rPr>
              <a:t>/Q</a:t>
            </a:r>
            <a:r>
              <a:rPr lang="zh-CN" altLang="en-US" b="1">
                <a:ea typeface="宋体" panose="02010600030101010101" pitchFamily="2" charset="-122"/>
              </a:rPr>
              <a:t>端</a:t>
            </a:r>
            <a:r>
              <a:rPr lang="zh-CN" altLang="en-US">
                <a:ea typeface="宋体" panose="02010600030101010101" pitchFamily="2" charset="-122"/>
              </a:rPr>
              <a:t>，则得到一个异步二进制</a:t>
            </a:r>
            <a:r>
              <a:rPr lang="zh-CN" altLang="en-US" b="1">
                <a:ea typeface="宋体" panose="02010600030101010101" pitchFamily="2" charset="-122"/>
              </a:rPr>
              <a:t>减法</a:t>
            </a:r>
            <a:r>
              <a:rPr lang="zh-CN" altLang="en-US">
                <a:ea typeface="宋体" panose="02010600030101010101" pitchFamily="2" charset="-122"/>
              </a:rPr>
              <a:t>计数器。</a:t>
            </a:r>
            <a:endParaRPr lang="zh-CN" altLang="en-US">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xfrm>
            <a:off x="158750" y="658813"/>
            <a:ext cx="6794500" cy="3822700"/>
          </a:xfrm>
        </p:spPr>
      </p:sp>
      <p:sp>
        <p:nvSpPr>
          <p:cNvPr id="311299" name="备注占位符 2"/>
          <p:cNvSpPr>
            <a:spLocks noGrp="1"/>
          </p:cNvSpPr>
          <p:nvPr>
            <p:ph type="body" idx="1"/>
          </p:nvPr>
        </p:nvSpPr>
        <p:spPr>
          <a:noFill/>
        </p:spPr>
        <p:txBody>
          <a:bodyPr/>
          <a:lstStyle/>
          <a:p>
            <a:pPr eaLnBrk="1" hangingPunct="1"/>
            <a:r>
              <a:rPr lang="en-US" altLang="zh-CN" dirty="0">
                <a:ea typeface="宋体" panose="02010600030101010101" pitchFamily="2" charset="-122"/>
              </a:rPr>
              <a:t>【</a:t>
            </a:r>
            <a:r>
              <a:rPr lang="zh-CN" altLang="en-US">
                <a:ea typeface="宋体" panose="02010600030101010101" pitchFamily="2" charset="-122"/>
              </a:rPr>
              <a:t>提问：演算：如何计算得到</a:t>
            </a:r>
            <a:r>
              <a:rPr lang="zh-CN" altLang="en-US">
                <a:solidFill>
                  <a:srgbClr val="FFCC00"/>
                </a:solidFill>
                <a:ea typeface="黑体" panose="02010609060101010101" pitchFamily="49" charset="-122"/>
              </a:rPr>
              <a:t>状态转换表？</a:t>
            </a:r>
            <a:r>
              <a:rPr lang="en-US" altLang="zh-CN" dirty="0">
                <a:solidFill>
                  <a:srgbClr val="FFCC00"/>
                </a:solidFill>
                <a:ea typeface="黑体" panose="02010609060101010101" pitchFamily="49" charset="-122"/>
              </a:rPr>
              <a:t>】</a:t>
            </a:r>
            <a:endParaRPr lang="zh-CN" altLang="en-US">
              <a:ea typeface="宋体" panose="02010600030101010101" pitchFamily="2" charset="-122"/>
            </a:endParaRPr>
          </a:p>
        </p:txBody>
      </p:sp>
      <p:sp>
        <p:nvSpPr>
          <p:cNvPr id="311300"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68D5272A-037A-47E6-813A-22DF7F4822BC}"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xfrm>
            <a:off x="158750" y="658813"/>
            <a:ext cx="6794500" cy="3822700"/>
          </a:xfrm>
        </p:spPr>
      </p:sp>
      <p:sp>
        <p:nvSpPr>
          <p:cNvPr id="312323"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注意：画时序图时一定要弄清前级触发器的输出是上升沿还是下降沿使后级触发器翻转。</a:t>
            </a:r>
            <a:endParaRPr lang="en-US" altLang="zh-CN" dirty="0">
              <a:ea typeface="宋体" panose="02010600030101010101" pitchFamily="2" charset="-122"/>
            </a:endParaRPr>
          </a:p>
          <a:p>
            <a:pPr eaLnBrk="1" hangingPunct="1"/>
            <a:r>
              <a:rPr lang="zh-CN" altLang="en-US" dirty="0">
                <a:ea typeface="宋体" panose="02010600030101010101" pitchFamily="2" charset="-122"/>
              </a:rPr>
              <a:t>    从时序图可以看出，</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0</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1</a:t>
            </a:r>
            <a:r>
              <a:rPr lang="zh-CN" altLang="en-US" dirty="0">
                <a:ea typeface="楷体_GB2312" pitchFamily="49" charset="-122"/>
                <a:cs typeface="Arial" panose="020B0604020202020204" pitchFamily="34" charset="0"/>
              </a:rPr>
              <a:t>翻转，</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1</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2</a:t>
            </a:r>
            <a:r>
              <a:rPr lang="zh-CN" altLang="en-US" dirty="0">
                <a:ea typeface="楷体_GB2312" pitchFamily="49" charset="-122"/>
                <a:cs typeface="Arial" panose="020B0604020202020204" pitchFamily="34" charset="0"/>
              </a:rPr>
              <a:t>翻转，</a:t>
            </a:r>
            <a:r>
              <a:rPr lang="en-US" altLang="zh-CN" dirty="0">
                <a:ea typeface="楷体_GB2312" pitchFamily="49" charset="-122"/>
                <a:cs typeface="Arial" panose="020B0604020202020204" pitchFamily="34" charset="0"/>
              </a:rPr>
              <a:t> Q</a:t>
            </a:r>
            <a:r>
              <a:rPr lang="en-US" altLang="zh-CN" baseline="-25000" dirty="0">
                <a:ea typeface="楷体_GB2312" pitchFamily="49" charset="-122"/>
                <a:cs typeface="Arial" panose="020B0604020202020204" pitchFamily="34" charset="0"/>
              </a:rPr>
              <a:t>2</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3</a:t>
            </a:r>
            <a:r>
              <a:rPr lang="zh-CN" altLang="en-US" dirty="0">
                <a:ea typeface="楷体_GB2312" pitchFamily="49" charset="-122"/>
                <a:cs typeface="Arial" panose="020B0604020202020204" pitchFamily="34" charset="0"/>
              </a:rPr>
              <a:t>翻转。</a:t>
            </a:r>
            <a:endParaRPr lang="en-US" altLang="zh-CN" dirty="0">
              <a:ea typeface="宋体" panose="02010600030101010101" pitchFamily="2" charset="-122"/>
            </a:endParaRPr>
          </a:p>
          <a:p>
            <a:pPr eaLnBrk="1" hangingPunct="1"/>
            <a:r>
              <a:rPr lang="zh-CN" altLang="en-US" dirty="0">
                <a:solidFill>
                  <a:srgbClr val="CC0066"/>
                </a:solidFill>
                <a:ea typeface="楷体_GB2312" pitchFamily="49" charset="-122"/>
              </a:rPr>
              <a:t>    </a:t>
            </a:r>
            <a:endParaRPr lang="zh-CN" altLang="en-US" dirty="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158750" y="658813"/>
            <a:ext cx="6794500" cy="3822700"/>
          </a:xfrm>
        </p:spPr>
      </p:sp>
      <p:sp>
        <p:nvSpPr>
          <p:cNvPr id="318467"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例如对秒、分钟计数，需要模为</a:t>
            </a:r>
            <a:r>
              <a:rPr lang="en-US" altLang="zh-CN">
                <a:ea typeface="宋体" panose="02010600030101010101" pitchFamily="2" charset="-122"/>
              </a:rPr>
              <a:t>60</a:t>
            </a:r>
            <a:r>
              <a:rPr lang="zh-CN" altLang="en-US">
                <a:ea typeface="宋体" panose="02010600030101010101" pitchFamily="2" charset="-122"/>
              </a:rPr>
              <a:t>的计数器，对小时计数，需要模为</a:t>
            </a:r>
            <a:r>
              <a:rPr lang="en-US" altLang="zh-CN">
                <a:ea typeface="宋体" panose="02010600030101010101" pitchFamily="2" charset="-122"/>
              </a:rPr>
              <a:t>24</a:t>
            </a:r>
            <a:r>
              <a:rPr lang="zh-CN" altLang="en-US">
                <a:ea typeface="宋体" panose="02010600030101010101" pitchFamily="2" charset="-122"/>
              </a:rPr>
              <a:t>的计数器。这些模值都不是</a:t>
            </a:r>
            <a:r>
              <a:rPr lang="en-US" altLang="zh-CN">
                <a:ea typeface="宋体" panose="02010600030101010101" pitchFamily="2" charset="-122"/>
              </a:rPr>
              <a:t>2</a:t>
            </a:r>
            <a:r>
              <a:rPr lang="zh-CN" altLang="en-US">
                <a:ea typeface="宋体" panose="02010600030101010101" pitchFamily="2" charset="-122"/>
              </a:rPr>
              <a:t>的幂次方。</a:t>
            </a:r>
            <a:endParaRPr lang="zh-CN" altLang="en-US">
              <a:ea typeface="宋体" panose="02010600030101010101" pitchFamily="2" charset="-122"/>
            </a:endParaRPr>
          </a:p>
          <a:p>
            <a:pPr eaLnBrk="1" hangingPunct="1"/>
            <a:endParaRPr lang="en-US" altLang="zh-CN">
              <a:ea typeface="宋体" panose="02010600030101010101"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xfrm>
            <a:off x="158750" y="658813"/>
            <a:ext cx="6794500" cy="3822700"/>
          </a:xfrm>
        </p:spPr>
      </p:sp>
      <p:sp>
        <p:nvSpPr>
          <p:cNvPr id="319491" name="Rectangle 3"/>
          <p:cNvSpPr>
            <a:spLocks noGrp="1" noChangeArrowheads="1"/>
          </p:cNvSpPr>
          <p:nvPr>
            <p:ph type="body" idx="1"/>
          </p:nvPr>
        </p:nvSpPr>
        <p:spPr>
          <a:noFill/>
        </p:spPr>
        <p:txBody>
          <a:bodyPr/>
          <a:lstStyle/>
          <a:p>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）求计数器模值的二进制代码</a:t>
            </a:r>
            <a:endParaRPr lang="zh-CN" altLang="en-US" dirty="0">
              <a:ea typeface="宋体" panose="02010600030101010101" pitchFamily="2" charset="-122"/>
            </a:endParaRPr>
          </a:p>
          <a:p>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）将计到计数器模值时输出为</a:t>
            </a:r>
            <a:r>
              <a:rPr lang="en-US" altLang="zh-CN" dirty="0">
                <a:ea typeface="宋体" panose="02010600030101010101" pitchFamily="2" charset="-122"/>
              </a:rPr>
              <a:t>1</a:t>
            </a:r>
            <a:r>
              <a:rPr lang="zh-CN" altLang="en-US" dirty="0">
                <a:ea typeface="宋体" panose="02010600030101010101" pitchFamily="2" charset="-122"/>
              </a:rPr>
              <a:t>的</a:t>
            </a:r>
            <a:r>
              <a:rPr lang="en-US" altLang="zh-CN" dirty="0">
                <a:ea typeface="宋体" panose="02010600030101010101" pitchFamily="2" charset="-122"/>
              </a:rPr>
              <a:t>FF</a:t>
            </a:r>
            <a:r>
              <a:rPr lang="zh-CN" altLang="en-US" dirty="0">
                <a:ea typeface="宋体" panose="02010600030101010101" pitchFamily="2" charset="-122"/>
              </a:rPr>
              <a:t>的</a:t>
            </a:r>
            <a:r>
              <a:rPr lang="en-US" altLang="zh-CN" dirty="0">
                <a:ea typeface="宋体" panose="02010600030101010101" pitchFamily="2" charset="-122"/>
              </a:rPr>
              <a:t>Q</a:t>
            </a:r>
            <a:r>
              <a:rPr lang="zh-CN" altLang="en-US" dirty="0">
                <a:ea typeface="宋体" panose="02010600030101010101" pitchFamily="2" charset="-122"/>
              </a:rPr>
              <a:t>端信号进行逻辑乘后取反，作为反馈复位信号。</a:t>
            </a:r>
            <a:endParaRPr lang="zh-CN" altLang="en-US" dirty="0">
              <a:ea typeface="宋体" panose="02010600030101010101" pitchFamily="2" charset="-122"/>
            </a:endParaRPr>
          </a:p>
          <a:p>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）画逻辑图</a:t>
            </a:r>
            <a:endParaRPr lang="zh-CN" altLang="en-US" dirty="0">
              <a:ea typeface="宋体" panose="02010600030101010101" pitchFamily="2" charset="-122"/>
            </a:endParaRPr>
          </a:p>
          <a:p>
            <a:r>
              <a:rPr lang="zh-CN" altLang="en-US" dirty="0">
                <a:ea typeface="宋体" panose="02010600030101010101" pitchFamily="2" charset="-122"/>
              </a:rPr>
              <a:t>我们决定由</a:t>
            </a:r>
            <a:r>
              <a:rPr lang="en-US" altLang="zh-CN" dirty="0">
                <a:ea typeface="宋体" panose="02010600030101010101" pitchFamily="2" charset="-122"/>
              </a:rPr>
              <a:t>4</a:t>
            </a:r>
            <a:r>
              <a:rPr lang="zh-CN" altLang="en-US" dirty="0">
                <a:ea typeface="宋体" panose="02010600030101010101" pitchFamily="2" charset="-122"/>
              </a:rPr>
              <a:t>个下降沿触发的</a:t>
            </a:r>
            <a:r>
              <a:rPr lang="en-US" altLang="zh-CN" dirty="0">
                <a:ea typeface="宋体" panose="02010600030101010101" pitchFamily="2" charset="-122"/>
              </a:rPr>
              <a:t>JK</a:t>
            </a:r>
            <a:r>
              <a:rPr lang="zh-CN" altLang="en-US" dirty="0">
                <a:ea typeface="宋体" panose="02010600030101010101" pitchFamily="2" charset="-122"/>
              </a:rPr>
              <a:t>触发器构成异步二进制计数器，则将低位触发器的</a:t>
            </a:r>
            <a:r>
              <a:rPr lang="en-US" altLang="zh-CN" dirty="0">
                <a:ea typeface="宋体" panose="02010600030101010101" pitchFamily="2" charset="-122"/>
              </a:rPr>
              <a:t>Q</a:t>
            </a:r>
            <a:r>
              <a:rPr lang="zh-CN" altLang="en-US" dirty="0">
                <a:ea typeface="宋体" panose="02010600030101010101" pitchFamily="2" charset="-122"/>
              </a:rPr>
              <a:t>端与相邻高一位触发器的时钟脉冲输入端连接，然后加入反馈复位电路，如红色线条所示。</a:t>
            </a:r>
            <a:endParaRPr lang="zh-CN" altLang="en-US" dirty="0">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noTextEdit="1"/>
          </p:cNvSpPr>
          <p:nvPr>
            <p:ph type="sldImg"/>
          </p:nvPr>
        </p:nvSpPr>
        <p:spPr>
          <a:xfrm>
            <a:off x="158750" y="658813"/>
            <a:ext cx="6794500" cy="3822700"/>
          </a:xfrm>
        </p:spPr>
      </p:sp>
      <p:sp>
        <p:nvSpPr>
          <p:cNvPr id="32051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4500" cy="3822700"/>
          </a:xfrm>
        </p:spPr>
      </p:sp>
      <p:sp>
        <p:nvSpPr>
          <p:cNvPr id="129027" name="Rectangle 3"/>
          <p:cNvSpPr>
            <a:spLocks noGrp="1" noChangeArrowheads="1"/>
          </p:cNvSpPr>
          <p:nvPr>
            <p:ph type="body" idx="1"/>
          </p:nvPr>
        </p:nvSpPr>
        <p:spPr>
          <a:noFill/>
        </p:spPr>
        <p:txBody>
          <a:bodyPr/>
          <a:lstStyle/>
          <a:p>
            <a:r>
              <a:rPr lang="en-US" altLang="zh-CN" sz="1300" dirty="0">
                <a:latin typeface="Arial" panose="020B0604020202020204" pitchFamily="34" charset="0"/>
              </a:rPr>
              <a:t>    </a:t>
            </a:r>
            <a:endParaRPr lang="zh-CN" altLang="en-US" dirty="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xfrm>
            <a:off x="158750" y="658813"/>
            <a:ext cx="6794500" cy="3822700"/>
          </a:xfrm>
        </p:spPr>
      </p:sp>
      <p:sp>
        <p:nvSpPr>
          <p:cNvPr id="32153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158750" y="658813"/>
            <a:ext cx="6794500" cy="3822700"/>
          </a:xfrm>
        </p:spPr>
      </p:sp>
      <p:sp>
        <p:nvSpPr>
          <p:cNvPr id="322563"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）每当</a:t>
            </a:r>
            <a:r>
              <a:rPr lang="en-US" altLang="zh-CN">
                <a:ea typeface="宋体" panose="02010600030101010101" pitchFamily="2" charset="-122"/>
              </a:rPr>
              <a:t>CP</a:t>
            </a:r>
            <a:r>
              <a:rPr lang="zh-CN" altLang="en-US">
                <a:ea typeface="宋体" panose="02010600030101010101" pitchFamily="2" charset="-122"/>
              </a:rPr>
              <a:t>的上升沿到来时，</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变为</a:t>
            </a:r>
            <a:r>
              <a:rPr lang="en-US" altLang="zh-CN">
                <a:ea typeface="宋体" panose="02010600030101010101" pitchFamily="2" charset="-122"/>
              </a:rPr>
              <a:t>0</a:t>
            </a:r>
            <a:r>
              <a:rPr lang="zh-CN" altLang="en-US">
                <a:ea typeface="宋体" panose="02010600030101010101" pitchFamily="2" charset="-122"/>
              </a:rPr>
              <a:t>，基本</a:t>
            </a:r>
            <a:r>
              <a:rPr lang="en-US" altLang="zh-CN">
                <a:ea typeface="宋体" panose="02010600030101010101" pitchFamily="2" charset="-122"/>
              </a:rPr>
              <a:t>RS</a:t>
            </a:r>
            <a:r>
              <a:rPr lang="zh-CN" altLang="en-US">
                <a:ea typeface="宋体" panose="02010600030101010101" pitchFamily="2" charset="-122"/>
              </a:rPr>
              <a:t>触发器置</a:t>
            </a:r>
            <a:r>
              <a:rPr lang="en-US" altLang="zh-CN">
                <a:ea typeface="宋体" panose="02010600030101010101" pitchFamily="2" charset="-122"/>
              </a:rPr>
              <a:t>1</a:t>
            </a:r>
            <a:r>
              <a:rPr lang="zh-CN" altLang="en-US">
                <a:ea typeface="宋体" panose="02010600030101010101" pitchFamily="2" charset="-122"/>
              </a:rPr>
              <a:t>，计数器正常工作。</a:t>
            </a:r>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）当第</a:t>
            </a:r>
            <a:r>
              <a:rPr lang="en-US" altLang="zh-CN">
                <a:ea typeface="宋体" panose="02010600030101010101" pitchFamily="2" charset="-122"/>
              </a:rPr>
              <a:t>10</a:t>
            </a:r>
            <a:r>
              <a:rPr lang="zh-CN" altLang="en-US">
                <a:ea typeface="宋体" panose="02010600030101010101" pitchFamily="2" charset="-122"/>
              </a:rPr>
              <a:t>个</a:t>
            </a:r>
            <a:r>
              <a:rPr lang="en-US" altLang="zh-CN">
                <a:ea typeface="宋体" panose="02010600030101010101" pitchFamily="2" charset="-122"/>
              </a:rPr>
              <a:t>CP</a:t>
            </a:r>
            <a:r>
              <a:rPr lang="zh-CN" altLang="en-US">
                <a:ea typeface="宋体" panose="02010600030101010101" pitchFamily="2" charset="-122"/>
              </a:rPr>
              <a:t>下降沿到来时（则</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a:t>
            </a:r>
            <a:r>
              <a:rPr lang="zh-CN" altLang="en-US">
                <a:ea typeface="宋体" panose="02010600030101010101" pitchFamily="2" charset="-122"/>
                <a:cs typeface="Arial" panose="020B0604020202020204" pitchFamily="34" charset="0"/>
              </a:rPr>
              <a:t>计数器进入</a:t>
            </a:r>
            <a:r>
              <a:rPr lang="en-US" altLang="zh-CN">
                <a:solidFill>
                  <a:srgbClr val="C00000"/>
                </a:solidFill>
                <a:ea typeface="宋体" panose="02010600030101010101" pitchFamily="2" charset="-122"/>
              </a:rPr>
              <a:t>1</a:t>
            </a:r>
            <a:r>
              <a:rPr lang="en-US" altLang="zh-CN">
                <a:ea typeface="宋体" panose="02010600030101010101" pitchFamily="2" charset="-122"/>
                <a:cs typeface="Arial" panose="020B0604020202020204" pitchFamily="34" charset="0"/>
              </a:rPr>
              <a:t>0</a:t>
            </a:r>
            <a:r>
              <a:rPr lang="en-US" altLang="zh-CN">
                <a:solidFill>
                  <a:srgbClr val="C00000"/>
                </a:solidFill>
                <a:ea typeface="宋体" panose="02010600030101010101" pitchFamily="2" charset="-122"/>
              </a:rPr>
              <a:t>1</a:t>
            </a:r>
            <a:r>
              <a:rPr lang="en-US" altLang="zh-CN">
                <a:ea typeface="宋体" panose="02010600030101010101" pitchFamily="2" charset="-122"/>
                <a:cs typeface="Arial" panose="020B0604020202020204" pitchFamily="34" charset="0"/>
              </a:rPr>
              <a:t>0</a:t>
            </a:r>
            <a:r>
              <a:rPr lang="zh-CN" altLang="en-US">
                <a:ea typeface="宋体" panose="02010600030101010101" pitchFamily="2" charset="-122"/>
                <a:cs typeface="Arial" panose="020B0604020202020204" pitchFamily="34" charset="0"/>
              </a:rPr>
              <a:t>状态，</a:t>
            </a:r>
            <a:r>
              <a:rPr lang="en-US" altLang="zh-CN">
                <a:ea typeface="宋体" panose="02010600030101010101" pitchFamily="2" charset="-122"/>
              </a:rPr>
              <a:t>Q</a:t>
            </a:r>
            <a:r>
              <a:rPr lang="en-US" altLang="zh-CN" baseline="-25000">
                <a:ea typeface="宋体" panose="02010600030101010101" pitchFamily="2" charset="-122"/>
              </a:rPr>
              <a:t>3</a:t>
            </a:r>
            <a:r>
              <a:rPr lang="en-US" altLang="zh-CN">
                <a:ea typeface="宋体" panose="02010600030101010101" pitchFamily="2" charset="-122"/>
              </a:rPr>
              <a:t>Q</a:t>
            </a:r>
            <a:r>
              <a:rPr lang="en-US" altLang="zh-CN" baseline="-25000">
                <a:ea typeface="宋体" panose="02010600030101010101" pitchFamily="2" charset="-122"/>
              </a:rPr>
              <a:t>1</a:t>
            </a:r>
            <a:r>
              <a:rPr lang="en-US" altLang="zh-CN">
                <a:ea typeface="宋体" panose="02010600030101010101" pitchFamily="2" charset="-122"/>
              </a:rPr>
              <a:t>=11</a:t>
            </a:r>
            <a:r>
              <a:rPr lang="zh-CN" altLang="en-US">
                <a:ea typeface="宋体" panose="02010600030101010101" pitchFamily="2" charset="-122"/>
                <a:cs typeface="Arial" panose="020B0604020202020204" pitchFamily="34" charset="0"/>
              </a:rPr>
              <a:t>使</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，故</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置</a:t>
            </a:r>
            <a:r>
              <a:rPr lang="en-US" altLang="zh-CN">
                <a:ea typeface="宋体" panose="02010600030101010101" pitchFamily="2" charset="-122"/>
              </a:rPr>
              <a:t>0(/R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，使得计数器复位，</a:t>
            </a:r>
            <a:r>
              <a:rPr lang="en-US" altLang="zh-CN">
                <a:ea typeface="宋体" panose="02010600030101010101" pitchFamily="2" charset="-122"/>
              </a:rPr>
              <a:t>Q</a:t>
            </a:r>
            <a:r>
              <a:rPr lang="en-US" altLang="zh-CN" baseline="-25000">
                <a:ea typeface="宋体" panose="02010600030101010101" pitchFamily="2" charset="-122"/>
              </a:rPr>
              <a:t>3</a:t>
            </a:r>
            <a:r>
              <a:rPr lang="en-US" altLang="zh-CN">
                <a:ea typeface="宋体" panose="02010600030101010101" pitchFamily="2" charset="-122"/>
              </a:rPr>
              <a:t>Q</a:t>
            </a:r>
            <a:r>
              <a:rPr lang="en-US" altLang="zh-CN" baseline="-25000">
                <a:ea typeface="宋体" panose="02010600030101010101" pitchFamily="2" charset="-122"/>
              </a:rPr>
              <a:t>2</a:t>
            </a:r>
            <a:r>
              <a:rPr lang="en-US" altLang="zh-CN">
                <a:ea typeface="宋体" panose="02010600030101010101" pitchFamily="2" charset="-122"/>
              </a:rPr>
              <a:t>Q</a:t>
            </a:r>
            <a:r>
              <a:rPr lang="en-US" altLang="zh-CN" baseline="-25000">
                <a:ea typeface="宋体" panose="02010600030101010101" pitchFamily="2" charset="-122"/>
              </a:rPr>
              <a:t>1</a:t>
            </a:r>
            <a:r>
              <a:rPr lang="en-US" altLang="zh-CN">
                <a:ea typeface="宋体" panose="02010600030101010101" pitchFamily="2" charset="-122"/>
              </a:rPr>
              <a:t>Q</a:t>
            </a:r>
            <a:r>
              <a:rPr lang="en-US" altLang="zh-CN" baseline="-25000">
                <a:ea typeface="宋体" panose="02010600030101010101" pitchFamily="2" charset="-122"/>
              </a:rPr>
              <a:t>0</a:t>
            </a:r>
            <a:r>
              <a:rPr lang="zh-CN" altLang="en-US">
                <a:ea typeface="宋体" panose="02010600030101010101" pitchFamily="2" charset="-122"/>
                <a:cs typeface="Arial" panose="020B0604020202020204" pitchFamily="34" charset="0"/>
              </a:rPr>
              <a:t>变为</a:t>
            </a:r>
            <a:r>
              <a:rPr lang="en-US" altLang="zh-CN">
                <a:solidFill>
                  <a:srgbClr val="C00000"/>
                </a:solidFill>
                <a:ea typeface="宋体" panose="02010600030101010101" pitchFamily="2" charset="-122"/>
              </a:rPr>
              <a:t>0</a:t>
            </a:r>
            <a:r>
              <a:rPr lang="en-US" altLang="zh-CN">
                <a:ea typeface="宋体" panose="02010600030101010101" pitchFamily="2" charset="-122"/>
              </a:rPr>
              <a:t>0</a:t>
            </a:r>
            <a:r>
              <a:rPr lang="en-US" altLang="zh-CN">
                <a:solidFill>
                  <a:srgbClr val="C00000"/>
                </a:solidFill>
                <a:ea typeface="宋体" panose="02010600030101010101" pitchFamily="2" charset="-122"/>
              </a:rPr>
              <a:t>0</a:t>
            </a:r>
            <a:r>
              <a:rPr lang="en-US" altLang="zh-CN">
                <a:ea typeface="宋体" panose="02010600030101010101" pitchFamily="2" charset="-122"/>
              </a:rPr>
              <a:t>0</a:t>
            </a:r>
            <a:r>
              <a:rPr lang="zh-CN" altLang="en-US">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3</a:t>
            </a:r>
            <a:r>
              <a:rPr lang="zh-CN" altLang="en-US">
                <a:ea typeface="宋体" panose="02010600030101010101" pitchFamily="2" charset="-122"/>
              </a:rPr>
              <a:t>）当</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信号撤销后</a:t>
            </a:r>
            <a:r>
              <a:rPr lang="en-US" altLang="zh-CN">
                <a:ea typeface="宋体" panose="02010600030101010101" pitchFamily="2" charset="-122"/>
              </a:rPr>
              <a:t>(</a:t>
            </a:r>
            <a:r>
              <a:rPr lang="zh-CN" altLang="en-US">
                <a:ea typeface="宋体" panose="02010600030101010101" pitchFamily="2" charset="-122"/>
              </a:rPr>
              <a:t>即</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），此时</a:t>
            </a:r>
            <a:r>
              <a:rPr lang="en-US" altLang="zh-CN">
                <a:ea typeface="宋体" panose="02010600030101010101" pitchFamily="2" charset="-122"/>
              </a:rPr>
              <a:t>CP</a:t>
            </a:r>
            <a:r>
              <a:rPr lang="zh-CN" altLang="en-US">
                <a:ea typeface="宋体" panose="02010600030101010101" pitchFamily="2" charset="-122"/>
              </a:rPr>
              <a:t>＝</a:t>
            </a:r>
            <a:r>
              <a:rPr lang="en-US" altLang="zh-CN">
                <a:ea typeface="宋体" panose="02010600030101010101" pitchFamily="2" charset="-122"/>
              </a:rPr>
              <a:t>0</a:t>
            </a:r>
            <a:r>
              <a:rPr lang="zh-CN" altLang="en-US">
                <a:ea typeface="宋体" panose="02010600030101010101" pitchFamily="2" charset="-122"/>
              </a:rPr>
              <a:t>，</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为</a:t>
            </a:r>
            <a:r>
              <a:rPr lang="en-US" altLang="zh-CN">
                <a:ea typeface="宋体" panose="02010600030101010101" pitchFamily="2" charset="-122"/>
              </a:rPr>
              <a:t>1</a:t>
            </a:r>
            <a:r>
              <a:rPr lang="zh-CN" altLang="en-US">
                <a:ea typeface="宋体" panose="02010600030101010101" pitchFamily="2" charset="-122"/>
              </a:rPr>
              <a:t>，则</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保持不变</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，从而保证计数器能够可靠复位。只有当</a:t>
            </a:r>
            <a:r>
              <a:rPr lang="en-US" altLang="zh-CN">
                <a:ea typeface="宋体" panose="02010600030101010101" pitchFamily="2" charset="-122"/>
              </a:rPr>
              <a:t>CP</a:t>
            </a:r>
            <a:r>
              <a:rPr lang="zh-CN" altLang="en-US">
                <a:ea typeface="宋体" panose="02010600030101010101" pitchFamily="2" charset="-122"/>
              </a:rPr>
              <a:t>上升沿再次到来时，</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输出</a:t>
            </a:r>
            <a:r>
              <a:rPr lang="en-US" altLang="zh-CN">
                <a:ea typeface="宋体" panose="02010600030101010101" pitchFamily="2" charset="-122"/>
              </a:rPr>
              <a:t> (/R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才从</a:t>
            </a:r>
            <a:r>
              <a:rPr lang="en-US" altLang="zh-CN">
                <a:ea typeface="宋体" panose="02010600030101010101" pitchFamily="2" charset="-122"/>
              </a:rPr>
              <a:t>0</a:t>
            </a:r>
            <a:r>
              <a:rPr lang="zh-CN" altLang="en-US">
                <a:ea typeface="宋体" panose="02010600030101010101" pitchFamily="2" charset="-122"/>
              </a:rPr>
              <a:t>变为</a:t>
            </a:r>
            <a:r>
              <a:rPr lang="en-US" altLang="zh-CN">
                <a:ea typeface="宋体" panose="02010600030101010101" pitchFamily="2" charset="-122"/>
              </a:rPr>
              <a:t>1</a:t>
            </a:r>
            <a:r>
              <a:rPr lang="zh-CN" altLang="en-US">
                <a:ea typeface="宋体" panose="02010600030101010101" pitchFamily="2" charset="-122"/>
              </a:rPr>
              <a:t>。</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的低电平时间等于时钟的低电平时间。</a:t>
            </a:r>
            <a:endParaRPr lang="zh-CN" altLang="en-US">
              <a:ea typeface="宋体" panose="02010600030101010101"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xfrm>
            <a:off x="158750" y="658813"/>
            <a:ext cx="6794500" cy="3822700"/>
          </a:xfrm>
        </p:spPr>
      </p:sp>
      <p:sp>
        <p:nvSpPr>
          <p:cNvPr id="323587" name="Rectangle 3"/>
          <p:cNvSpPr>
            <a:spLocks noGrp="1" noChangeArrowheads="1"/>
          </p:cNvSpPr>
          <p:nvPr>
            <p:ph type="body" idx="1"/>
          </p:nvPr>
        </p:nvSpPr>
        <p:spPr>
          <a:noFill/>
        </p:spPr>
        <p:txBody>
          <a:bodyPr/>
          <a:lstStyle/>
          <a:p>
            <a:r>
              <a:rPr lang="zh-CN" altLang="en-US">
                <a:ea typeface="宋体" panose="02010600030101010101" pitchFamily="2" charset="-122"/>
              </a:rPr>
              <a:t>    注意这里用</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而不是</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作为各触发器的复位信号。</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xfrm>
            <a:off x="158750" y="658813"/>
            <a:ext cx="6794500" cy="3822700"/>
          </a:xfrm>
        </p:spPr>
      </p:sp>
      <p:sp>
        <p:nvSpPr>
          <p:cNvPr id="324611" name="Rectangle 3"/>
          <p:cNvSpPr>
            <a:spLocks noGrp="1" noChangeArrowheads="1"/>
          </p:cNvSpPr>
          <p:nvPr>
            <p:ph type="body" idx="1"/>
          </p:nvPr>
        </p:nvSpPr>
        <p:spPr>
          <a:noFill/>
        </p:spPr>
        <p:txBody>
          <a:bodyPr/>
          <a:lstStyle/>
          <a:p>
            <a:pPr algn="just">
              <a:spcBef>
                <a:spcPct val="50000"/>
              </a:spcBef>
            </a:pPr>
            <a:r>
              <a:rPr lang="zh-CN" altLang="en-US" dirty="0">
                <a:ea typeface="宋体" panose="02010600030101010101" pitchFamily="2" charset="-122"/>
              </a:rPr>
              <a:t>   </a:t>
            </a:r>
            <a:r>
              <a:rPr lang="en-US" altLang="zh-CN" dirty="0">
                <a:ea typeface="宋体" panose="02010600030101010101" pitchFamily="2" charset="-122"/>
              </a:rPr>
              <a:t>【</a:t>
            </a:r>
            <a:r>
              <a:rPr lang="zh-CN" altLang="en-US" dirty="0">
                <a:ea typeface="宋体" panose="02010600030101010101" pitchFamily="2" charset="-122"/>
              </a:rPr>
              <a:t>提问</a:t>
            </a:r>
            <a:r>
              <a:rPr lang="en-US" altLang="zh-CN" dirty="0">
                <a:ea typeface="宋体" panose="02010600030101010101" pitchFamily="2" charset="-122"/>
              </a:rPr>
              <a:t>】</a:t>
            </a:r>
            <a:r>
              <a:rPr lang="zh-CN" altLang="en-US" dirty="0">
                <a:ea typeface="宋体" panose="02010600030101010101" pitchFamily="2" charset="-122"/>
              </a:rPr>
              <a:t>：</a:t>
            </a:r>
            <a:r>
              <a:rPr lang="en-US" altLang="zh-CN" b="1" dirty="0">
                <a:ea typeface="宋体" panose="02010600030101010101" pitchFamily="2" charset="-122"/>
              </a:rPr>
              <a:t>4</a:t>
            </a:r>
            <a:r>
              <a:rPr lang="zh-CN" altLang="en-US" b="1" dirty="0">
                <a:ea typeface="宋体" panose="02010600030101010101" pitchFamily="2" charset="-122"/>
              </a:rPr>
              <a:t>位同步二进制加法计数器</a:t>
            </a:r>
            <a:r>
              <a:rPr lang="en-US" altLang="zh-CN" b="1" dirty="0">
                <a:ea typeface="宋体" panose="02010600030101010101" pitchFamily="2" charset="-122"/>
              </a:rPr>
              <a:t>74161/74163</a:t>
            </a:r>
            <a:r>
              <a:rPr lang="zh-CN" altLang="en-US" b="1" dirty="0">
                <a:ea typeface="宋体" panose="02010600030101010101" pitchFamily="2" charset="-122"/>
              </a:rPr>
              <a:t>的模为多少</a:t>
            </a:r>
            <a:r>
              <a:rPr lang="en-US" altLang="zh-CN" dirty="0">
                <a:ea typeface="宋体" panose="02010600030101010101" pitchFamily="2" charset="-122"/>
              </a:rPr>
              <a:t>——</a:t>
            </a:r>
            <a:r>
              <a:rPr lang="zh-CN" altLang="en-US" dirty="0">
                <a:ea typeface="宋体" panose="02010600030101010101" pitchFamily="2" charset="-122"/>
              </a:rPr>
              <a:t>因为</a:t>
            </a:r>
            <a:r>
              <a:rPr lang="en-US" altLang="zh-CN" dirty="0">
                <a:ea typeface="宋体" panose="02010600030101010101" pitchFamily="2" charset="-122"/>
              </a:rPr>
              <a:t>4</a:t>
            </a:r>
            <a:r>
              <a:rPr lang="zh-CN" altLang="en-US" dirty="0">
                <a:ea typeface="宋体" panose="02010600030101010101" pitchFamily="2" charset="-122"/>
              </a:rPr>
              <a:t>位二进制最多可以有</a:t>
            </a:r>
            <a:r>
              <a:rPr lang="en-US" altLang="zh-CN" dirty="0">
                <a:ea typeface="宋体" panose="02010600030101010101" pitchFamily="2" charset="-122"/>
              </a:rPr>
              <a:t>16</a:t>
            </a:r>
            <a:r>
              <a:rPr lang="zh-CN" altLang="en-US" dirty="0">
                <a:ea typeface="宋体" panose="02010600030101010101" pitchFamily="2" charset="-122"/>
              </a:rPr>
              <a:t>个计数状态，所以模为</a:t>
            </a:r>
            <a:r>
              <a:rPr lang="en-US" altLang="zh-CN" dirty="0">
                <a:ea typeface="宋体" panose="02010600030101010101" pitchFamily="2" charset="-122"/>
              </a:rPr>
              <a:t>16</a:t>
            </a:r>
            <a:r>
              <a:rPr lang="zh-CN" altLang="en-US" dirty="0">
                <a:ea typeface="宋体" panose="02010600030101010101" pitchFamily="2" charset="-122"/>
              </a:rPr>
              <a:t>。</a:t>
            </a:r>
            <a:endParaRPr lang="zh-CN" altLang="en-US" dirty="0">
              <a:ea typeface="宋体" panose="02010600030101010101" pitchFamily="2" charset="-122"/>
            </a:endParaRPr>
          </a:p>
          <a:p>
            <a:pPr algn="just">
              <a:spcBef>
                <a:spcPct val="50000"/>
              </a:spcBef>
            </a:pPr>
            <a:r>
              <a:rPr lang="zh-CN" altLang="en-US" dirty="0">
                <a:ea typeface="宋体" panose="02010600030101010101" pitchFamily="2" charset="-122"/>
              </a:rPr>
              <a:t>    进位时</a:t>
            </a:r>
            <a:r>
              <a:rPr lang="en-US" altLang="zh-CN" dirty="0">
                <a:ea typeface="宋体" panose="02010600030101010101" pitchFamily="2" charset="-122"/>
              </a:rPr>
              <a:t>C</a:t>
            </a:r>
            <a:r>
              <a:rPr lang="zh-CN" altLang="en-US" dirty="0">
                <a:ea typeface="宋体" panose="02010600030101010101" pitchFamily="2" charset="-122"/>
              </a:rPr>
              <a:t>为高电平（长度为一个时钟周期），平时为低电平。</a:t>
            </a:r>
            <a:endParaRPr lang="en-US" altLang="zh-CN" dirty="0">
              <a:ea typeface="宋体" panose="02010600030101010101" pitchFamily="2" charset="-122"/>
            </a:endParaRPr>
          </a:p>
          <a:p>
            <a:pPr algn="just">
              <a:spcBef>
                <a:spcPct val="50000"/>
              </a:spcBef>
            </a:pPr>
            <a:r>
              <a:rPr lang="zh-CN" altLang="en-US" dirty="0">
                <a:ea typeface="宋体" panose="02010600030101010101" pitchFamily="2" charset="-122"/>
              </a:rPr>
              <a:t>    在功能表中注意：是异步复位、同步预置功能。</a:t>
            </a:r>
            <a:endParaRPr lang="zh-CN" altLang="en-US" dirty="0">
              <a:ea typeface="宋体" panose="02010600030101010101" pitchFamily="2" charset="-122"/>
            </a:endParaRPr>
          </a:p>
          <a:p>
            <a:pPr algn="just">
              <a:spcBef>
                <a:spcPct val="50000"/>
              </a:spcBef>
            </a:pPr>
            <a:r>
              <a:rPr lang="en-US" altLang="zh-CN" b="1" dirty="0">
                <a:ea typeface="宋体" panose="02010600030101010101" pitchFamily="2" charset="-122"/>
              </a:rPr>
              <a:t>    EP</a:t>
            </a:r>
            <a:r>
              <a:rPr lang="zh-CN" altLang="en-US" b="1" dirty="0">
                <a:ea typeface="宋体" panose="02010600030101010101" pitchFamily="2" charset="-122"/>
              </a:rPr>
              <a:t>、</a:t>
            </a:r>
            <a:r>
              <a:rPr lang="en-US" altLang="zh-CN" b="1" dirty="0">
                <a:ea typeface="宋体" panose="02010600030101010101" pitchFamily="2" charset="-122"/>
              </a:rPr>
              <a:t>ET</a:t>
            </a:r>
            <a:r>
              <a:rPr lang="zh-CN" altLang="en-US" b="1" dirty="0">
                <a:ea typeface="宋体" panose="02010600030101010101" pitchFamily="2" charset="-122"/>
              </a:rPr>
              <a:t>：</a:t>
            </a:r>
            <a:r>
              <a:rPr lang="zh-CN" altLang="en-US" dirty="0">
                <a:ea typeface="宋体" panose="02010600030101010101" pitchFamily="2" charset="-122"/>
              </a:rPr>
              <a:t>功能控制端，为</a:t>
            </a:r>
            <a:r>
              <a:rPr lang="en-US" altLang="zh-CN" dirty="0">
                <a:ea typeface="宋体" panose="02010600030101010101" pitchFamily="2" charset="-122"/>
              </a:rPr>
              <a:t>11</a:t>
            </a:r>
            <a:r>
              <a:rPr lang="zh-CN" altLang="en-US" dirty="0">
                <a:ea typeface="宋体" panose="02010600030101010101" pitchFamily="2" charset="-122"/>
              </a:rPr>
              <a:t>时计数器计数，其他情况下计数器处于保持状态。用于多个计数器的级联。</a:t>
            </a:r>
            <a:r>
              <a:rPr lang="en-US" altLang="zh-CN" dirty="0">
                <a:ea typeface="宋体" panose="02010600030101010101" pitchFamily="2" charset="-122"/>
              </a:rPr>
              <a:t>EP</a:t>
            </a:r>
            <a:r>
              <a:rPr lang="zh-CN" altLang="en-US" dirty="0">
                <a:ea typeface="宋体" panose="02010600030101010101" pitchFamily="2" charset="-122"/>
              </a:rPr>
              <a:t>、</a:t>
            </a:r>
            <a:r>
              <a:rPr lang="en-US" altLang="zh-CN" dirty="0">
                <a:ea typeface="宋体" panose="02010600030101010101" pitchFamily="2" charset="-122"/>
              </a:rPr>
              <a:t>ET</a:t>
            </a:r>
            <a:r>
              <a:rPr lang="zh-CN" altLang="en-US" dirty="0">
                <a:ea typeface="宋体" panose="02010600030101010101" pitchFamily="2" charset="-122"/>
              </a:rPr>
              <a:t>在用于扩展时，不同的应用有不同的解法。</a:t>
            </a:r>
            <a:endParaRPr lang="zh-CN" altLang="en-US" dirty="0">
              <a:ea typeface="宋体" panose="02010600030101010101" pitchFamily="2" charset="-122"/>
            </a:endParaRPr>
          </a:p>
          <a:p>
            <a:pPr algn="just">
              <a:spcBef>
                <a:spcPct val="50000"/>
              </a:spcBef>
            </a:pP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58750" y="658813"/>
            <a:ext cx="6794500" cy="3822700"/>
          </a:xfrm>
        </p:spPr>
      </p:sp>
      <p:sp>
        <p:nvSpPr>
          <p:cNvPr id="335875" name="Rectangle 3"/>
          <p:cNvSpPr>
            <a:spLocks noGrp="1" noChangeArrowheads="1"/>
          </p:cNvSpPr>
          <p:nvPr>
            <p:ph type="body" idx="1"/>
          </p:nvPr>
        </p:nvSpPr>
        <p:spPr>
          <a:noFill/>
        </p:spPr>
        <p:txBody>
          <a:bodyPr/>
          <a:lstStyle/>
          <a:p>
            <a:r>
              <a:rPr lang="zh-CN" altLang="en-US" dirty="0">
                <a:solidFill>
                  <a:srgbClr val="CC0066"/>
                </a:solidFill>
                <a:ea typeface="宋体" panose="02010600030101010101" pitchFamily="2" charset="-122"/>
                <a:cs typeface="Arial" panose="020B0604020202020204" pitchFamily="34" charset="0"/>
              </a:rPr>
              <a:t>    反馈复位法</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当计到规定的模值时，反馈复位逻辑电路产生复位信号</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并反馈到各计数器的复位端</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强制使计数器所有输出为</a:t>
            </a:r>
            <a:r>
              <a:rPr lang="en-US" altLang="zh-CN" dirty="0">
                <a:solidFill>
                  <a:srgbClr val="CC0066"/>
                </a:solidFill>
                <a:ea typeface="宋体" panose="02010600030101010101" pitchFamily="2" charset="-122"/>
                <a:cs typeface="Arial" panose="020B0604020202020204" pitchFamily="34" charset="0"/>
              </a:rPr>
              <a:t>0</a:t>
            </a:r>
            <a:r>
              <a:rPr lang="zh-CN" altLang="en-US" dirty="0">
                <a:solidFill>
                  <a:srgbClr val="CC0066"/>
                </a:solidFill>
                <a:ea typeface="宋体" panose="02010600030101010101" pitchFamily="2" charset="-122"/>
                <a:cs typeface="Arial" panose="020B0604020202020204" pitchFamily="34" charset="0"/>
              </a:rPr>
              <a:t>。则当下一个时钟到来时，又开始下一个计数循环。</a:t>
            </a:r>
            <a:endParaRPr lang="en-US" altLang="zh-CN" dirty="0">
              <a:solidFill>
                <a:srgbClr val="CC0066"/>
              </a:solidFill>
              <a:ea typeface="宋体" panose="02010600030101010101" pitchFamily="2" charset="-122"/>
              <a:cs typeface="Arial" panose="020B0604020202020204" pitchFamily="34" charset="0"/>
            </a:endParaRPr>
          </a:p>
          <a:p>
            <a:r>
              <a:rPr lang="zh-CN" altLang="en-US" dirty="0">
                <a:solidFill>
                  <a:srgbClr val="CC0066"/>
                </a:solidFill>
                <a:ea typeface="宋体" panose="02010600030101010101" pitchFamily="2" charset="-122"/>
                <a:cs typeface="Arial" panose="020B0604020202020204" pitchFamily="34" charset="0"/>
              </a:rPr>
              <a:t>    </a:t>
            </a:r>
            <a:r>
              <a:rPr lang="zh-CN" altLang="en-US" dirty="0">
                <a:ea typeface="宋体" panose="02010600030101010101" pitchFamily="2" charset="-122"/>
              </a:rPr>
              <a:t>预置法包括输出</a:t>
            </a:r>
            <a:r>
              <a:rPr lang="en-US" altLang="zh-CN" dirty="0">
                <a:ea typeface="宋体" panose="02010600030101010101" pitchFamily="2" charset="-122"/>
              </a:rPr>
              <a:t>C</a:t>
            </a:r>
            <a:r>
              <a:rPr lang="zh-CN" altLang="en-US" dirty="0">
                <a:ea typeface="宋体" panose="02010600030101010101" pitchFamily="2" charset="-122"/>
              </a:rPr>
              <a:t>预置法和输出</a:t>
            </a:r>
            <a:r>
              <a:rPr lang="en-US" altLang="zh-CN" dirty="0">
                <a:ea typeface="宋体" panose="02010600030101010101" pitchFamily="2" charset="-122"/>
              </a:rPr>
              <a:t>Q</a:t>
            </a:r>
            <a:r>
              <a:rPr lang="zh-CN" altLang="en-US" dirty="0">
                <a:ea typeface="宋体" panose="02010600030101010101" pitchFamily="2" charset="-122"/>
              </a:rPr>
              <a:t>预置法。</a:t>
            </a:r>
            <a:endParaRPr lang="zh-CN" altLang="en-US" b="1" dirty="0">
              <a:ea typeface="宋体" panose="02010600030101010101" pitchFamily="2" charset="-122"/>
            </a:endParaRPr>
          </a:p>
          <a:p>
            <a:r>
              <a:rPr lang="zh-CN" altLang="en-US" dirty="0">
                <a:ea typeface="宋体" panose="02010600030101010101" pitchFamily="2" charset="-122"/>
              </a:rPr>
              <a:t>    </a:t>
            </a:r>
            <a:endParaRPr lang="en-US" altLang="zh-CN" dirty="0">
              <a:ea typeface="宋体" panose="02010600030101010101" pitchFamily="2" charset="-122"/>
            </a:endParaRPr>
          </a:p>
          <a:p>
            <a:r>
              <a:rPr lang="zh-CN" altLang="en-US" dirty="0">
                <a:ea typeface="宋体" panose="02010600030101010101" pitchFamily="2" charset="-122"/>
              </a:rPr>
              <a:t>    从图中看出，当计到</a:t>
            </a:r>
            <a:r>
              <a:rPr lang="en-US" altLang="zh-CN" dirty="0">
                <a:ea typeface="宋体" panose="02010600030101010101" pitchFamily="2" charset="-122"/>
              </a:rPr>
              <a:t>60</a:t>
            </a:r>
            <a:r>
              <a:rPr lang="zh-CN" altLang="en-US" dirty="0">
                <a:ea typeface="宋体" panose="02010600030101010101" pitchFamily="2" charset="-122"/>
              </a:rPr>
              <a:t>时，</a:t>
            </a:r>
            <a:r>
              <a:rPr lang="en-US" altLang="zh-CN" dirty="0">
                <a:ea typeface="宋体" panose="02010600030101010101" pitchFamily="2" charset="-122"/>
              </a:rPr>
              <a:t>/R</a:t>
            </a:r>
            <a:r>
              <a:rPr lang="en-US" altLang="zh-CN" baseline="-25000" dirty="0">
                <a:ea typeface="宋体" panose="02010600030101010101" pitchFamily="2" charset="-122"/>
              </a:rPr>
              <a:t>D</a:t>
            </a:r>
            <a:r>
              <a:rPr lang="zh-CN" altLang="en-US" dirty="0">
                <a:ea typeface="宋体" panose="02010600030101010101" pitchFamily="2" charset="-122"/>
              </a:rPr>
              <a:t>变为</a:t>
            </a:r>
            <a:r>
              <a:rPr lang="en-US" altLang="zh-CN" dirty="0">
                <a:ea typeface="宋体" panose="02010600030101010101" pitchFamily="2" charset="-122"/>
              </a:rPr>
              <a:t>0</a:t>
            </a:r>
            <a:r>
              <a:rPr lang="zh-CN" altLang="en-US" dirty="0">
                <a:ea typeface="宋体" panose="02010600030101010101" pitchFamily="2" charset="-122"/>
              </a:rPr>
              <a:t>，使</a:t>
            </a:r>
            <a:r>
              <a:rPr lang="en-US" altLang="zh-CN" dirty="0">
                <a:ea typeface="宋体" panose="02010600030101010101" pitchFamily="2" charset="-122"/>
              </a:rPr>
              <a:t>2</a:t>
            </a:r>
            <a:r>
              <a:rPr lang="zh-CN" altLang="en-US" dirty="0">
                <a:ea typeface="宋体" panose="02010600030101010101" pitchFamily="2" charset="-122"/>
              </a:rPr>
              <a:t>片</a:t>
            </a:r>
            <a:r>
              <a:rPr lang="en-US" altLang="zh-CN" dirty="0">
                <a:ea typeface="宋体" panose="02010600030101010101" pitchFamily="2" charset="-122"/>
              </a:rPr>
              <a:t>74161</a:t>
            </a:r>
            <a:r>
              <a:rPr lang="zh-CN" altLang="en-US" dirty="0">
                <a:ea typeface="宋体" panose="02010600030101010101" pitchFamily="2" charset="-122"/>
              </a:rPr>
              <a:t>清</a:t>
            </a:r>
            <a:r>
              <a:rPr lang="en-US" altLang="zh-CN" dirty="0">
                <a:ea typeface="宋体" panose="02010600030101010101" pitchFamily="2" charset="-122"/>
              </a:rPr>
              <a:t>0</a:t>
            </a:r>
            <a:r>
              <a:rPr lang="zh-CN" altLang="en-US" dirty="0">
                <a:ea typeface="宋体" panose="02010600030101010101" pitchFamily="2" charset="-122"/>
              </a:rPr>
              <a:t>，从而完成一个模为</a:t>
            </a:r>
            <a:r>
              <a:rPr lang="en-US" altLang="zh-CN" dirty="0">
                <a:ea typeface="宋体" panose="02010600030101010101" pitchFamily="2" charset="-122"/>
              </a:rPr>
              <a:t>60</a:t>
            </a:r>
            <a:r>
              <a:rPr lang="zh-CN" altLang="en-US" dirty="0">
                <a:ea typeface="宋体" panose="02010600030101010101" pitchFamily="2" charset="-122"/>
              </a:rPr>
              <a:t>的计数循环。</a:t>
            </a:r>
            <a:endParaRPr lang="zh-CN" altLang="en-US" dirty="0">
              <a:ea typeface="宋体" panose="02010600030101010101"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xfrm>
            <a:off x="158750" y="658813"/>
            <a:ext cx="6794500" cy="3822700"/>
          </a:xfrm>
        </p:spPr>
      </p:sp>
      <p:sp>
        <p:nvSpPr>
          <p:cNvPr id="336899" name="Rectangle 3"/>
          <p:cNvSpPr>
            <a:spLocks noGrp="1" noChangeArrowheads="1"/>
          </p:cNvSpPr>
          <p:nvPr>
            <p:ph type="body" idx="1"/>
          </p:nvPr>
        </p:nvSpPr>
        <p:spPr>
          <a:noFill/>
        </p:spPr>
        <p:txBody>
          <a:bodyPr/>
          <a:lstStyle/>
          <a:p>
            <a:r>
              <a:rPr lang="zh-CN" altLang="en-US">
                <a:ea typeface="宋体" panose="02010600030101010101" pitchFamily="2" charset="-122"/>
              </a:rPr>
              <a:t>    </a:t>
            </a:r>
            <a:endParaRPr lang="en-US" altLang="zh-CN">
              <a:ea typeface="宋体" panose="02010600030101010101"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ChangeArrowheads="1" noTextEdit="1"/>
          </p:cNvSpPr>
          <p:nvPr>
            <p:ph type="sldImg"/>
          </p:nvPr>
        </p:nvSpPr>
        <p:spPr>
          <a:xfrm>
            <a:off x="158750" y="658813"/>
            <a:ext cx="6794500" cy="3822700"/>
          </a:xfrm>
        </p:spPr>
      </p:sp>
      <p:sp>
        <p:nvSpPr>
          <p:cNvPr id="337923" name="Rectangle 3"/>
          <p:cNvSpPr>
            <a:spLocks noGrp="1" noChangeArrowheads="1"/>
          </p:cNvSpPr>
          <p:nvPr>
            <p:ph type="body" idx="1"/>
          </p:nvPr>
        </p:nvSpPr>
        <p:spPr>
          <a:noFill/>
        </p:spPr>
        <p:txBody>
          <a:bodyPr/>
          <a:lstStyle/>
          <a:p>
            <a:r>
              <a:rPr lang="zh-CN" altLang="en-US">
                <a:ea typeface="宋体" panose="02010600030101010101" pitchFamily="2" charset="-122"/>
              </a:rPr>
              <a:t>    当计数器计到</a:t>
            </a:r>
            <a:r>
              <a:rPr lang="en-US" altLang="zh-CN">
                <a:ea typeface="宋体" panose="02010600030101010101" pitchFamily="2" charset="-122"/>
              </a:rPr>
              <a:t>1111</a:t>
            </a:r>
            <a:r>
              <a:rPr lang="zh-CN" altLang="en-US">
                <a:ea typeface="宋体" panose="02010600030101010101" pitchFamily="2" charset="-122"/>
              </a:rPr>
              <a:t>时，产生进位</a:t>
            </a:r>
            <a:r>
              <a:rPr lang="en-US" altLang="zh-CN">
                <a:ea typeface="宋体" panose="02010600030101010101" pitchFamily="2" charset="-122"/>
              </a:rPr>
              <a:t>C=1</a:t>
            </a:r>
            <a:r>
              <a:rPr lang="zh-CN" altLang="en-US">
                <a:ea typeface="宋体" panose="02010600030101010101" pitchFamily="2" charset="-122"/>
              </a:rPr>
              <a:t> ，由于</a:t>
            </a:r>
            <a:r>
              <a:rPr lang="en-US" altLang="zh-CN">
                <a:ea typeface="宋体" panose="02010600030101010101" pitchFamily="2" charset="-122"/>
              </a:rPr>
              <a:t>C</a:t>
            </a:r>
            <a:r>
              <a:rPr lang="zh-CN" altLang="en-US">
                <a:ea typeface="宋体" panose="02010600030101010101" pitchFamily="2" charset="-122"/>
              </a:rPr>
              <a:t>反相后接</a:t>
            </a:r>
            <a:r>
              <a:rPr lang="en-US" altLang="zh-CN">
                <a:ea typeface="宋体" panose="02010600030101010101" pitchFamily="2" charset="-122"/>
              </a:rPr>
              <a:t>/LD</a:t>
            </a:r>
            <a:r>
              <a:rPr lang="zh-CN" altLang="en-US">
                <a:ea typeface="宋体" panose="02010600030101010101" pitchFamily="2" charset="-122"/>
              </a:rPr>
              <a:t>，使</a:t>
            </a:r>
            <a:r>
              <a:rPr lang="en-US" altLang="zh-CN">
                <a:ea typeface="宋体" panose="02010600030101010101" pitchFamily="2" charset="-122"/>
              </a:rPr>
              <a:t>/LD=0</a:t>
            </a:r>
            <a:r>
              <a:rPr lang="zh-CN" altLang="en-US">
                <a:ea typeface="宋体" panose="02010600030101010101" pitchFamily="2" charset="-122"/>
              </a:rPr>
              <a:t>， 则将预置数据</a:t>
            </a:r>
            <a:r>
              <a:rPr lang="en-US" altLang="zh-CN">
                <a:ea typeface="宋体" panose="02010600030101010101" pitchFamily="2" charset="-122"/>
              </a:rPr>
              <a:t>0110</a:t>
            </a:r>
            <a:r>
              <a:rPr lang="zh-CN" altLang="en-US">
                <a:ea typeface="宋体" panose="02010600030101010101" pitchFamily="2" charset="-122"/>
              </a:rPr>
              <a:t>打入计数器；再来一个</a:t>
            </a:r>
            <a:r>
              <a:rPr lang="en-US" altLang="zh-CN">
                <a:ea typeface="宋体" panose="02010600030101010101" pitchFamily="2" charset="-122"/>
              </a:rPr>
              <a:t>CP</a:t>
            </a:r>
            <a:r>
              <a:rPr lang="zh-CN" altLang="en-US">
                <a:ea typeface="宋体" panose="02010600030101010101" pitchFamily="2" charset="-122"/>
              </a:rPr>
              <a:t>时，在此基础上加</a:t>
            </a:r>
            <a:r>
              <a:rPr lang="en-US" altLang="zh-CN">
                <a:ea typeface="宋体" panose="02010600030101010101" pitchFamily="2" charset="-122"/>
              </a:rPr>
              <a:t>1</a:t>
            </a:r>
            <a:r>
              <a:rPr lang="zh-CN" altLang="en-US">
                <a:ea typeface="宋体" panose="02010600030101010101" pitchFamily="2" charset="-122"/>
              </a:rPr>
              <a:t>计数，一直计到</a:t>
            </a:r>
            <a:r>
              <a:rPr lang="en-US" altLang="zh-CN">
                <a:ea typeface="宋体" panose="02010600030101010101" pitchFamily="2" charset="-122"/>
              </a:rPr>
              <a:t>1111</a:t>
            </a:r>
            <a:r>
              <a:rPr lang="zh-CN" altLang="en-US">
                <a:ea typeface="宋体" panose="02010600030101010101" pitchFamily="2" charset="-122"/>
              </a:rPr>
              <a:t>，从而实现了模值的改变（从</a:t>
            </a:r>
            <a:r>
              <a:rPr lang="en-US" altLang="zh-CN">
                <a:ea typeface="宋体" panose="02010600030101010101" pitchFamily="2" charset="-122"/>
              </a:rPr>
              <a:t>M=16</a:t>
            </a:r>
            <a:r>
              <a:rPr lang="zh-CN" altLang="en-US">
                <a:ea typeface="宋体" panose="02010600030101010101" pitchFamily="2" charset="-122"/>
              </a:rPr>
              <a:t>变为</a:t>
            </a:r>
            <a:r>
              <a:rPr lang="en-US" altLang="zh-CN">
                <a:ea typeface="宋体" panose="02010600030101010101" pitchFamily="2" charset="-122"/>
              </a:rPr>
              <a:t>10</a:t>
            </a:r>
            <a:r>
              <a:rPr lang="zh-CN" altLang="en-US">
                <a:ea typeface="宋体" panose="02010600030101010101" pitchFamily="2" charset="-122"/>
              </a:rPr>
              <a:t>）。</a:t>
            </a:r>
            <a:endParaRPr lang="en-US" altLang="zh-CN">
              <a:ea typeface="宋体" panose="02010600030101010101"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xfrm>
            <a:off x="158750" y="658813"/>
            <a:ext cx="6794500" cy="3822700"/>
          </a:xfrm>
        </p:spPr>
      </p:sp>
      <p:sp>
        <p:nvSpPr>
          <p:cNvPr id="338947" name="Rectangle 3"/>
          <p:cNvSpPr>
            <a:spLocks noGrp="1" noChangeArrowheads="1"/>
          </p:cNvSpPr>
          <p:nvPr>
            <p:ph type="body" idx="1"/>
          </p:nvPr>
        </p:nvSpPr>
        <p:spPr>
          <a:noFill/>
        </p:spPr>
        <p:txBody>
          <a:bodyPr/>
          <a:lstStyle/>
          <a:p>
            <a:r>
              <a:rPr lang="zh-CN" altLang="en-US" dirty="0">
                <a:ea typeface="宋体" panose="02010600030101010101" pitchFamily="2" charset="-122"/>
              </a:rPr>
              <a:t>    </a:t>
            </a:r>
            <a:r>
              <a:rPr lang="zh-CN" altLang="zh-CN" dirty="0">
                <a:ea typeface="宋体" panose="02010600030101010101" pitchFamily="2" charset="-122"/>
              </a:rPr>
              <a:t>例如我们要利用</a:t>
            </a:r>
            <a:r>
              <a:rPr lang="en-US" altLang="zh-CN" dirty="0">
                <a:ea typeface="宋体" panose="02010600030101010101" pitchFamily="2" charset="-122"/>
              </a:rPr>
              <a:t>4</a:t>
            </a:r>
            <a:r>
              <a:rPr lang="zh-CN" altLang="zh-CN" dirty="0">
                <a:ea typeface="宋体" panose="02010600030101010101" pitchFamily="2" charset="-122"/>
              </a:rPr>
              <a:t>位二进制计数器</a:t>
            </a:r>
            <a:r>
              <a:rPr lang="en-US" altLang="zh-CN" dirty="0">
                <a:ea typeface="宋体" panose="02010600030101010101" pitchFamily="2" charset="-122"/>
              </a:rPr>
              <a:t>74161</a:t>
            </a:r>
            <a:r>
              <a:rPr lang="zh-CN" altLang="zh-CN" dirty="0">
                <a:ea typeface="宋体" panose="02010600030101010101" pitchFamily="2" charset="-122"/>
              </a:rPr>
              <a:t>实现十进制计数器。</a:t>
            </a:r>
            <a:r>
              <a:rPr lang="en-US" altLang="zh-CN" dirty="0">
                <a:ea typeface="宋体" panose="02010600030101010101" pitchFamily="2" charset="-122"/>
              </a:rPr>
              <a:t>74161</a:t>
            </a:r>
            <a:r>
              <a:rPr lang="zh-CN" altLang="zh-CN" dirty="0">
                <a:ea typeface="宋体" panose="02010600030101010101" pitchFamily="2" charset="-122"/>
              </a:rPr>
              <a:t>从</a:t>
            </a:r>
            <a:r>
              <a:rPr lang="en-US" altLang="zh-CN" dirty="0">
                <a:ea typeface="宋体" panose="02010600030101010101" pitchFamily="2" charset="-122"/>
              </a:rPr>
              <a:t>0000</a:t>
            </a:r>
            <a:r>
              <a:rPr lang="zh-CN" altLang="zh-CN" dirty="0">
                <a:ea typeface="宋体" panose="02010600030101010101" pitchFamily="2" charset="-122"/>
              </a:rPr>
              <a:t>计到最大值</a:t>
            </a:r>
            <a:r>
              <a:rPr lang="en-US" altLang="zh-CN" dirty="0">
                <a:ea typeface="宋体" panose="02010600030101010101" pitchFamily="2" charset="-122"/>
              </a:rPr>
              <a:t>1111</a:t>
            </a:r>
            <a:r>
              <a:rPr lang="zh-CN" altLang="zh-CN" dirty="0">
                <a:ea typeface="宋体" panose="02010600030101010101" pitchFamily="2" charset="-122"/>
              </a:rPr>
              <a:t>，其模值为</a:t>
            </a:r>
            <a:r>
              <a:rPr lang="en-US" altLang="zh-CN" dirty="0">
                <a:ea typeface="宋体" panose="02010600030101010101" pitchFamily="2" charset="-122"/>
              </a:rPr>
              <a:t>16</a:t>
            </a:r>
            <a:r>
              <a:rPr lang="zh-CN" altLang="zh-CN" dirty="0">
                <a:ea typeface="宋体" panose="02010600030101010101" pitchFamily="2" charset="-122"/>
              </a:rPr>
              <a:t>。但如果我们让它最大只计到</a:t>
            </a:r>
            <a:r>
              <a:rPr lang="en-US" altLang="zh-CN" dirty="0">
                <a:ea typeface="宋体" panose="02010600030101010101" pitchFamily="2" charset="-122"/>
              </a:rPr>
              <a:t>1001</a:t>
            </a:r>
            <a:r>
              <a:rPr lang="zh-CN" altLang="zh-CN" dirty="0">
                <a:ea typeface="宋体" panose="02010600030101010101" pitchFamily="2" charset="-122"/>
              </a:rPr>
              <a:t>（</a:t>
            </a:r>
            <a:r>
              <a:rPr lang="en-US" altLang="zh-CN" dirty="0">
                <a:ea typeface="宋体" panose="02010600030101010101" pitchFamily="2" charset="-122"/>
              </a:rPr>
              <a:t>=10-1= 9</a:t>
            </a:r>
            <a:r>
              <a:rPr lang="zh-CN" altLang="zh-CN" dirty="0">
                <a:ea typeface="宋体" panose="02010600030101010101" pitchFamily="2" charset="-122"/>
              </a:rPr>
              <a:t>）就回到</a:t>
            </a:r>
            <a:r>
              <a:rPr lang="en-US" altLang="zh-CN" dirty="0">
                <a:ea typeface="宋体" panose="02010600030101010101" pitchFamily="2" charset="-122"/>
              </a:rPr>
              <a:t>0000</a:t>
            </a:r>
            <a:r>
              <a:rPr lang="zh-CN" altLang="zh-CN" dirty="0">
                <a:ea typeface="宋体" panose="02010600030101010101" pitchFamily="2" charset="-122"/>
              </a:rPr>
              <a:t>，则其模值就变为了</a:t>
            </a:r>
            <a:r>
              <a:rPr lang="en-US" altLang="zh-CN" dirty="0">
                <a:ea typeface="宋体" panose="02010600030101010101" pitchFamily="2" charset="-122"/>
              </a:rPr>
              <a:t>10</a:t>
            </a:r>
            <a:r>
              <a:rPr lang="zh-CN" altLang="zh-CN" dirty="0">
                <a:ea typeface="宋体" panose="02010600030101010101" pitchFamily="2" charset="-122"/>
              </a:rPr>
              <a:t>——提前使计数器结束计数循环。</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反馈复位法是控制</a:t>
            </a:r>
            <a:r>
              <a:rPr lang="en-US" altLang="zh-CN" dirty="0">
                <a:ea typeface="宋体" panose="02010600030101010101" pitchFamily="2" charset="-122"/>
              </a:rPr>
              <a:t>RD</a:t>
            </a:r>
            <a:r>
              <a:rPr lang="zh-CN" altLang="en-US" dirty="0">
                <a:ea typeface="宋体" panose="02010600030101010101" pitchFamily="2" charset="-122"/>
              </a:rPr>
              <a:t>，而输出</a:t>
            </a:r>
            <a:r>
              <a:rPr lang="en-US" altLang="zh-CN" dirty="0">
                <a:ea typeface="宋体" panose="02010600030101010101" pitchFamily="2" charset="-122"/>
              </a:rPr>
              <a:t>Q</a:t>
            </a:r>
            <a:r>
              <a:rPr lang="zh-CN" altLang="en-US" dirty="0">
                <a:ea typeface="宋体" panose="02010600030101010101" pitchFamily="2" charset="-122"/>
              </a:rPr>
              <a:t>预置法是控制</a:t>
            </a:r>
            <a:r>
              <a:rPr lang="en-US" altLang="zh-CN" dirty="0">
                <a:ea typeface="宋体" panose="02010600030101010101" pitchFamily="2" charset="-122"/>
              </a:rPr>
              <a:t>LD</a:t>
            </a:r>
            <a:r>
              <a:rPr lang="zh-CN" altLang="en-US" dirty="0">
                <a:ea typeface="宋体" panose="02010600030101010101" pitchFamily="2" charset="-122"/>
              </a:rPr>
              <a:t>。</a:t>
            </a:r>
            <a:endParaRPr lang="zh-CN" altLang="zh-CN"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ChangeArrowheads="1" noTextEdit="1"/>
          </p:cNvSpPr>
          <p:nvPr>
            <p:ph type="sldImg"/>
          </p:nvPr>
        </p:nvSpPr>
        <p:spPr>
          <a:xfrm>
            <a:off x="158750" y="658813"/>
            <a:ext cx="6794500" cy="3822700"/>
          </a:xfrm>
        </p:spPr>
      </p:sp>
      <p:sp>
        <p:nvSpPr>
          <p:cNvPr id="339971" name="Rectangle 3"/>
          <p:cNvSpPr>
            <a:spLocks noGrp="1" noChangeArrowheads="1"/>
          </p:cNvSpPr>
          <p:nvPr>
            <p:ph type="body" idx="1"/>
          </p:nvPr>
        </p:nvSpPr>
        <p:spPr>
          <a:noFill/>
        </p:spPr>
        <p:txBody>
          <a:bodyPr/>
          <a:lstStyle/>
          <a:p>
            <a:pPr algn="just">
              <a:lnSpc>
                <a:spcPct val="90000"/>
              </a:lnSpc>
              <a:spcBef>
                <a:spcPct val="50000"/>
              </a:spcBef>
            </a:pPr>
            <a:r>
              <a:rPr lang="zh-CN" altLang="en-US" dirty="0">
                <a:ea typeface="宋体" panose="02010600030101010101" pitchFamily="2" charset="-122"/>
              </a:rPr>
              <a:t>当计数器计到</a:t>
            </a:r>
            <a:r>
              <a:rPr lang="en-US" altLang="zh-CN" dirty="0">
                <a:ea typeface="宋体" panose="02010600030101010101" pitchFamily="2" charset="-122"/>
              </a:rPr>
              <a:t>1001</a:t>
            </a:r>
            <a:r>
              <a:rPr lang="zh-CN" altLang="en-US" dirty="0">
                <a:ea typeface="宋体" panose="02010600030101010101" pitchFamily="2" charset="-122"/>
              </a:rPr>
              <a:t>时，产生</a:t>
            </a:r>
            <a:r>
              <a:rPr lang="en-US" altLang="zh-CN" dirty="0">
                <a:ea typeface="宋体" panose="02010600030101010101" pitchFamily="2" charset="-122"/>
              </a:rPr>
              <a:t>/LD=/(Q3Q0)=0</a:t>
            </a:r>
            <a:r>
              <a:rPr lang="zh-CN" altLang="en-US" dirty="0">
                <a:ea typeface="宋体" panose="02010600030101010101" pitchFamily="2" charset="-122"/>
              </a:rPr>
              <a:t>， 则将预置数据</a:t>
            </a:r>
            <a:r>
              <a:rPr lang="en-US" altLang="zh-CN" dirty="0">
                <a:ea typeface="宋体" panose="02010600030101010101" pitchFamily="2" charset="-122"/>
              </a:rPr>
              <a:t>0000</a:t>
            </a:r>
            <a:r>
              <a:rPr lang="zh-CN" altLang="en-US" dirty="0">
                <a:ea typeface="宋体" panose="02010600030101010101" pitchFamily="2" charset="-122"/>
              </a:rPr>
              <a:t>打入计数器；再来一个</a:t>
            </a:r>
            <a:r>
              <a:rPr lang="en-US" altLang="zh-CN" dirty="0">
                <a:ea typeface="宋体" panose="02010600030101010101" pitchFamily="2" charset="-122"/>
              </a:rPr>
              <a:t>CP</a:t>
            </a:r>
            <a:r>
              <a:rPr lang="zh-CN" altLang="en-US" dirty="0">
                <a:ea typeface="宋体" panose="02010600030101010101" pitchFamily="2" charset="-122"/>
              </a:rPr>
              <a:t>时，在此基础上加</a:t>
            </a:r>
            <a:r>
              <a:rPr lang="en-US" altLang="zh-CN" dirty="0">
                <a:ea typeface="宋体" panose="02010600030101010101" pitchFamily="2" charset="-122"/>
              </a:rPr>
              <a:t>1</a:t>
            </a:r>
            <a:r>
              <a:rPr lang="zh-CN" altLang="en-US" dirty="0">
                <a:ea typeface="宋体" panose="02010600030101010101" pitchFamily="2" charset="-122"/>
              </a:rPr>
              <a:t>计数，一直计到</a:t>
            </a:r>
            <a:r>
              <a:rPr lang="en-US" altLang="zh-CN" dirty="0">
                <a:ea typeface="宋体" panose="02010600030101010101" pitchFamily="2" charset="-122"/>
              </a:rPr>
              <a:t>1001</a:t>
            </a:r>
            <a:r>
              <a:rPr lang="zh-CN" altLang="en-US" dirty="0">
                <a:ea typeface="宋体" panose="02010600030101010101" pitchFamily="2" charset="-122"/>
              </a:rPr>
              <a:t>，从而实现了模值的改变（从</a:t>
            </a:r>
            <a:r>
              <a:rPr lang="en-US" altLang="zh-CN" dirty="0">
                <a:ea typeface="宋体" panose="02010600030101010101" pitchFamily="2" charset="-122"/>
              </a:rPr>
              <a:t>M=16</a:t>
            </a:r>
            <a:r>
              <a:rPr lang="zh-CN" altLang="en-US" dirty="0">
                <a:ea typeface="宋体" panose="02010600030101010101" pitchFamily="2" charset="-122"/>
              </a:rPr>
              <a:t>变为</a:t>
            </a:r>
            <a:r>
              <a:rPr lang="en-US" altLang="zh-CN" dirty="0">
                <a:ea typeface="宋体" panose="02010600030101010101" pitchFamily="2" charset="-122"/>
              </a:rPr>
              <a:t>10</a:t>
            </a:r>
            <a:r>
              <a:rPr lang="zh-CN" altLang="en-US" dirty="0">
                <a:ea typeface="宋体" panose="02010600030101010101" pitchFamily="2" charset="-122"/>
              </a:rPr>
              <a:t>）。</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4500" cy="3822700"/>
          </a:xfrm>
        </p:spPr>
      </p:sp>
      <p:sp>
        <p:nvSpPr>
          <p:cNvPr id="129027" name="Rectangle 3"/>
          <p:cNvSpPr>
            <a:spLocks noGrp="1" noChangeArrowheads="1"/>
          </p:cNvSpPr>
          <p:nvPr>
            <p:ph type="body" idx="1"/>
          </p:nvPr>
        </p:nvSpPr>
        <p:spPr>
          <a:noFill/>
        </p:spPr>
        <p:txBody>
          <a:bodyPr/>
          <a:lstStyle/>
          <a:p>
            <a:r>
              <a:rPr lang="en-US" altLang="zh-CN" sz="1300" dirty="0">
                <a:latin typeface="Arial" panose="020B0604020202020204" pitchFamily="34" charset="0"/>
              </a:rPr>
              <a:t>    </a:t>
            </a:r>
            <a:endParaRPr lang="zh-CN" altLang="en-US" dirty="0">
              <a:latin typeface="Arial" panose="020B0604020202020204"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r>
              <a:rPr lang="en-US" altLang="zh-CN" dirty="0"/>
              <a:t>T</a:t>
            </a:r>
            <a:r>
              <a:rPr lang="en-US" altLang="zh-CN" baseline="-25000" dirty="0"/>
              <a:t>C </a:t>
            </a:r>
            <a:r>
              <a:rPr lang="en-US" altLang="zh-CN" baseline="0" dirty="0"/>
              <a:t>&gt;= </a:t>
            </a:r>
            <a:r>
              <a:rPr lang="en-US" altLang="zh-CN" baseline="0" dirty="0" err="1"/>
              <a:t>T</a:t>
            </a:r>
            <a:r>
              <a:rPr lang="en-US" altLang="zh-CN" baseline="-25000" dirty="0" err="1"/>
              <a:t>ctq</a:t>
            </a:r>
            <a:r>
              <a:rPr lang="en-US" altLang="zh-CN" baseline="0" dirty="0"/>
              <a:t> + </a:t>
            </a:r>
            <a:r>
              <a:rPr lang="en-US" altLang="zh-CN" baseline="0" dirty="0" err="1"/>
              <a:t>T</a:t>
            </a:r>
            <a:r>
              <a:rPr lang="en-US" altLang="zh-CN" baseline="-25000" dirty="0" err="1"/>
              <a:t>cd</a:t>
            </a:r>
            <a:r>
              <a:rPr lang="en-US" altLang="zh-CN" baseline="-25000" dirty="0"/>
              <a:t>(max)</a:t>
            </a:r>
            <a:r>
              <a:rPr lang="en-US" altLang="zh-CN" baseline="0" dirty="0"/>
              <a:t> +</a:t>
            </a:r>
            <a:r>
              <a:rPr lang="en-US" altLang="zh-CN" baseline="0" dirty="0" err="1"/>
              <a:t>T</a:t>
            </a:r>
            <a:r>
              <a:rPr lang="en-US" altLang="zh-CN" baseline="-25000" dirty="0" err="1"/>
              <a:t>setup</a:t>
            </a:r>
            <a:endParaRPr lang="en-US" altLang="zh-CN" sz="2000" baseline="-25000" dirty="0" err="1"/>
          </a:p>
          <a:p>
            <a:r>
              <a:rPr lang="zh-CN" altLang="en-US" sz="1800" baseline="0" dirty="0" err="1"/>
              <a:t>时钟偏移：由于时钟信号源到各个寄存器不见的连线长度不同等原因引起的各个寄存器时钟信号到达的细微时间差异，一般忽略。</a:t>
            </a:r>
            <a:endParaRPr lang="en-US" altLang="zh-CN" sz="1800" baseline="0" dirty="0" err="1"/>
          </a:p>
          <a:p>
            <a:r>
              <a:rPr lang="zh-CN" altLang="en-US" sz="1800" baseline="0" dirty="0" err="1"/>
              <a:t>寄存器输入保持时间应该足够小</a:t>
            </a:r>
            <a:endParaRPr lang="en-US" altLang="zh-CN" baseline="0" dirty="0" err="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4500" cy="3822700"/>
          </a:xfrm>
        </p:spPr>
      </p:sp>
      <p:sp>
        <p:nvSpPr>
          <p:cNvPr id="130051" name="Rectangle 3"/>
          <p:cNvSpPr>
            <a:spLocks noGrp="1" noChangeArrowheads="1"/>
          </p:cNvSpPr>
          <p:nvPr>
            <p:ph type="body" idx="1"/>
          </p:nvPr>
        </p:nvSpPr>
        <p:spPr>
          <a:noFill/>
        </p:spPr>
        <p:txBody>
          <a:bodyPr/>
          <a:lstStyle/>
          <a:p>
            <a:pPr algn="l" defTabSz="990600">
              <a:lnSpc>
                <a:spcPct val="100000"/>
              </a:lnSpc>
              <a:spcBef>
                <a:spcPct val="30000"/>
              </a:spcBef>
              <a:defRPr/>
            </a:pPr>
            <a:r>
              <a:rPr lang="zh-CN" altLang="zh-CN" sz="1300" dirty="0">
                <a:latin typeface="Arial" panose="020B0604020202020204" pitchFamily="34" charset="0"/>
              </a:rPr>
              <a:t>全加器的电路结构包括</a:t>
            </a:r>
            <a:r>
              <a:rPr lang="en-US" altLang="zh-CN" sz="1300" dirty="0">
                <a:latin typeface="Arial" panose="020B0604020202020204" pitchFamily="34" charset="0"/>
              </a:rPr>
              <a:t>2</a:t>
            </a:r>
            <a:r>
              <a:rPr lang="zh-CN" altLang="zh-CN" sz="1300" dirty="0">
                <a:latin typeface="Arial" panose="020B0604020202020204" pitchFamily="34" charset="0"/>
              </a:rPr>
              <a:t>个异或门及</a:t>
            </a:r>
            <a:r>
              <a:rPr lang="en-US" altLang="zh-CN" sz="1300" dirty="0">
                <a:latin typeface="Arial" panose="020B0604020202020204" pitchFamily="34" charset="0"/>
              </a:rPr>
              <a:t>3</a:t>
            </a:r>
            <a:r>
              <a:rPr lang="zh-CN" altLang="zh-CN" sz="1300" dirty="0">
                <a:latin typeface="Arial" panose="020B0604020202020204" pitchFamily="34" charset="0"/>
              </a:rPr>
              <a:t>个与非门。</a:t>
            </a:r>
            <a:endParaRPr lang="zh-CN" altLang="zh-CN" sz="1300" dirty="0">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74090">
              <a:defRPr/>
            </a:pPr>
            <a:r>
              <a:rPr lang="zh-CN" altLang="en-US" dirty="0"/>
              <a:t>补码的补码等于原码：</a:t>
            </a:r>
            <a:r>
              <a:rPr lang="en-US" altLang="zh-CN" dirty="0"/>
              <a:t>2^n+(2^n-|X|)=2^(n+1)+|X|</a:t>
            </a:r>
            <a:endParaRPr lang="zh-CN" altLang="en-US" dirty="0"/>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58825" lvl="1" indent="-284480">
              <a:lnSpc>
                <a:spcPct val="150000"/>
              </a:lnSpc>
            </a:pPr>
            <a:r>
              <a:rPr lang="zh-CN" altLang="en-US" sz="1100" b="0" kern="0" dirty="0">
                <a:solidFill>
                  <a:srgbClr val="000000"/>
                </a:solidFill>
                <a:latin typeface="微软雅黑" panose="020B0503020204020204" pitchFamily="34" charset="-122"/>
                <a:ea typeface="微软雅黑" panose="020B0503020204020204" pitchFamily="34" charset="-122"/>
              </a:rPr>
              <a:t>对于</a:t>
            </a:r>
            <a:r>
              <a:rPr lang="en-US" altLang="zh-CN" sz="1100" b="0" kern="0" dirty="0">
                <a:solidFill>
                  <a:srgbClr val="000000"/>
                </a:solidFill>
                <a:latin typeface="微软雅黑" panose="020B0503020204020204" pitchFamily="34" charset="-122"/>
                <a:ea typeface="微软雅黑" panose="020B0503020204020204" pitchFamily="34" charset="-122"/>
              </a:rPr>
              <a:t>n</a:t>
            </a:r>
            <a:r>
              <a:rPr lang="zh-CN" altLang="en-US" sz="1100" b="0" kern="0" dirty="0">
                <a:solidFill>
                  <a:srgbClr val="000000"/>
                </a:solidFill>
                <a:latin typeface="微软雅黑" panose="020B0503020204020204" pitchFamily="34" charset="-122"/>
                <a:ea typeface="微软雅黑" panose="020B0503020204020204" pitchFamily="34" charset="-122"/>
              </a:rPr>
              <a:t>位的阵列乘法，需全加器</a:t>
            </a:r>
            <a:r>
              <a:rPr lang="en-US" altLang="zh-CN" sz="1100" b="0" kern="0" dirty="0">
                <a:solidFill>
                  <a:srgbClr val="000000"/>
                </a:solidFill>
                <a:latin typeface="微软雅黑" panose="020B0503020204020204" pitchFamily="34" charset="-122"/>
                <a:ea typeface="微软雅黑" panose="020B0503020204020204" pitchFamily="34" charset="-122"/>
              </a:rPr>
              <a:t>n(n-1)</a:t>
            </a:r>
            <a:r>
              <a:rPr lang="zh-CN" altLang="en-US" sz="1100" b="0" kern="0" dirty="0">
                <a:solidFill>
                  <a:srgbClr val="000000"/>
                </a:solidFill>
                <a:latin typeface="微软雅黑" panose="020B0503020204020204" pitchFamily="34" charset="-122"/>
                <a:ea typeface="微软雅黑" panose="020B0503020204020204" pitchFamily="34" charset="-122"/>
              </a:rPr>
              <a:t>个</a:t>
            </a:r>
            <a:endParaRPr lang="en-US" altLang="zh-CN" sz="11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1100" b="0" kern="0" dirty="0">
                <a:solidFill>
                  <a:srgbClr val="000000"/>
                </a:solidFill>
                <a:latin typeface="微软雅黑" panose="020B0503020204020204" pitchFamily="34" charset="-122"/>
                <a:ea typeface="微软雅黑" panose="020B0503020204020204" pitchFamily="34" charset="-122"/>
              </a:rPr>
              <a:t>最长路径</a:t>
            </a:r>
            <a:r>
              <a:rPr lang="en-US" altLang="zh-CN" sz="1100" b="0" kern="0" dirty="0">
                <a:solidFill>
                  <a:srgbClr val="000000"/>
                </a:solidFill>
                <a:latin typeface="微软雅黑" panose="020B0503020204020204" pitchFamily="34" charset="-122"/>
                <a:ea typeface="微软雅黑" panose="020B0503020204020204" pitchFamily="34" charset="-122"/>
              </a:rPr>
              <a:t>2(n-1)</a:t>
            </a:r>
            <a:r>
              <a:rPr lang="zh-CN" altLang="en-US" sz="1100" b="0" kern="0" dirty="0">
                <a:solidFill>
                  <a:srgbClr val="000000"/>
                </a:solidFill>
                <a:latin typeface="微软雅黑" panose="020B0503020204020204" pitchFamily="34" charset="-122"/>
                <a:ea typeface="微软雅黑" panose="020B0503020204020204" pitchFamily="34" charset="-122"/>
              </a:rPr>
              <a:t>个全加器延时</a:t>
            </a:r>
            <a:endParaRPr lang="en-US" altLang="zh-CN" sz="1100" b="0" kern="0" dirty="0">
              <a:solidFill>
                <a:srgbClr val="000000"/>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不要求掌握</a:t>
            </a:r>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158750" y="658813"/>
            <a:ext cx="6794500" cy="3822700"/>
          </a:xfrm>
        </p:spPr>
      </p:sp>
      <p:sp>
        <p:nvSpPr>
          <p:cNvPr id="200707" name="Rectangle 3"/>
          <p:cNvSpPr>
            <a:spLocks noGrp="1" noChangeArrowheads="1"/>
          </p:cNvSpPr>
          <p:nvPr>
            <p:ph type="body" idx="1"/>
          </p:nvPr>
        </p:nvSpPr>
        <p:spPr>
          <a:noFill/>
        </p:spPr>
        <p:txBody>
          <a:bodyPr/>
          <a:lstStyle/>
          <a:p>
            <a:r>
              <a:rPr lang="zh-CN" altLang="en-US" dirty="0">
                <a:latin typeface="Arial" panose="020B0604020202020204" pitchFamily="34" charset="0"/>
              </a:rPr>
              <a:t>为什么需要把最简的变成非最简的表达式？</a:t>
            </a:r>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158750" y="658813"/>
            <a:ext cx="6794500" cy="3822700"/>
          </a:xfrm>
        </p:spPr>
      </p:sp>
      <p:sp>
        <p:nvSpPr>
          <p:cNvPr id="201731" name="Rectangle 3"/>
          <p:cNvSpPr>
            <a:spLocks noGrp="1" noChangeArrowheads="1"/>
          </p:cNvSpPr>
          <p:nvPr>
            <p:ph type="body" idx="1"/>
          </p:nvPr>
        </p:nvSpPr>
        <p:spPr>
          <a:noFill/>
        </p:spPr>
        <p:txBody>
          <a:bodyPr/>
          <a:lstStyle/>
          <a:p>
            <a:r>
              <a:rPr lang="zh-CN" altLang="en-US" dirty="0">
                <a:latin typeface="Arial" panose="020B0604020202020204" pitchFamily="34" charset="0"/>
              </a:rPr>
              <a:t>    </a:t>
            </a:r>
            <a:r>
              <a:rPr lang="en-US" altLang="zh-CN" dirty="0">
                <a:latin typeface="Arial" panose="020B0604020202020204" pitchFamily="34" charset="0"/>
              </a:rPr>
              <a:t>abc: </a:t>
            </a:r>
            <a:r>
              <a:rPr lang="zh-CN" altLang="en-US" dirty="0">
                <a:latin typeface="Arial" panose="020B0604020202020204" pitchFamily="34" charset="0"/>
              </a:rPr>
              <a:t>当四位数字都相同，</a:t>
            </a:r>
            <a:r>
              <a:rPr lang="en-US" altLang="zh-CN" dirty="0">
                <a:latin typeface="Arial" panose="020B0604020202020204" pitchFamily="34" charset="0"/>
              </a:rPr>
              <a:t>F</a:t>
            </a:r>
            <a:r>
              <a:rPr lang="zh-CN" altLang="en-US" dirty="0">
                <a:latin typeface="Arial" panose="020B0604020202020204" pitchFamily="34" charset="0"/>
              </a:rPr>
              <a:t>输出与</a:t>
            </a:r>
            <a:r>
              <a:rPr lang="en-US" altLang="zh-CN" dirty="0">
                <a:latin typeface="Arial" panose="020B0604020202020204" pitchFamily="34" charset="0"/>
              </a:rPr>
              <a:t> I </a:t>
            </a:r>
            <a:r>
              <a:rPr lang="zh-CN" altLang="en-US" dirty="0">
                <a:latin typeface="Arial" panose="020B0604020202020204" pitchFamily="34" charset="0"/>
              </a:rPr>
              <a:t>输入一致。</a:t>
            </a:r>
            <a:r>
              <a:rPr lang="en-US" altLang="zh-CN" dirty="0" err="1">
                <a:latin typeface="Arial" panose="020B0604020202020204" pitchFamily="34" charset="0"/>
              </a:rPr>
              <a:t>abc</a:t>
            </a:r>
            <a:r>
              <a:rPr lang="zh-CN" altLang="en-US" dirty="0">
                <a:latin typeface="Arial" panose="020B0604020202020204" pitchFamily="34" charset="0"/>
              </a:rPr>
              <a:t>的设置原因？</a:t>
            </a:r>
            <a:endParaRPr lang="zh-CN" altLang="en-US"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58750" y="658813"/>
            <a:ext cx="6794500" cy="3822700"/>
          </a:xfrm>
        </p:spPr>
      </p:sp>
      <p:sp>
        <p:nvSpPr>
          <p:cNvPr id="202755" name="Rectangle 3"/>
          <p:cNvSpPr>
            <a:spLocks noGrp="1" noChangeArrowheads="1"/>
          </p:cNvSpPr>
          <p:nvPr>
            <p:ph type="body" idx="1"/>
          </p:nvPr>
        </p:nvSpPr>
        <p:spPr>
          <a:noFill/>
        </p:spPr>
        <p:txBody>
          <a:bodyPr/>
          <a:lstStyle/>
          <a:p>
            <a:r>
              <a:rPr lang="zh-CN" altLang="en-US" b="1" dirty="0">
                <a:latin typeface="Arial" panose="020B0604020202020204" pitchFamily="34" charset="0"/>
              </a:rPr>
              <a:t>并行接法？</a:t>
            </a:r>
            <a:endParaRPr lang="zh-CN" altLang="en-US" b="1"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r>
              <a:rPr lang="en-US" altLang="zh-CN" dirty="0"/>
              <a:t>CF </a:t>
            </a:r>
            <a:r>
              <a:rPr lang="zh-CN" altLang="en-US" dirty="0"/>
              <a:t>会在两种情况下变成</a:t>
            </a:r>
            <a:r>
              <a:rPr lang="en-US" altLang="zh-CN" dirty="0"/>
              <a:t>1</a:t>
            </a:r>
            <a:r>
              <a:rPr lang="zh-CN" altLang="en-US" dirty="0"/>
              <a:t>：首先明确一点基本认识，处理器本身并不在意也不知道参与算术运算或者逻辑运算的操作数是有符号的还是无符号的。</a:t>
            </a:r>
            <a:r>
              <a:rPr lang="en-US" altLang="zh-CN" dirty="0"/>
              <a:t>ALU</a:t>
            </a:r>
            <a:r>
              <a:rPr lang="zh-CN" altLang="en-US" dirty="0"/>
              <a:t>总是为给定的操作数做二进制运算，并根据结果设置相应的标志位。因此，视参与运算的整数的实际情况，</a:t>
            </a:r>
            <a:r>
              <a:rPr lang="en-US" altLang="zh-CN" dirty="0"/>
              <a:t>CF</a:t>
            </a:r>
            <a:r>
              <a:rPr lang="zh-CN" altLang="en-US" dirty="0"/>
              <a:t>或者</a:t>
            </a:r>
            <a:r>
              <a:rPr lang="en-US" altLang="zh-CN" dirty="0"/>
              <a:t>OF</a:t>
            </a:r>
            <a:r>
              <a:rPr lang="zh-CN" altLang="en-US" dirty="0"/>
              <a:t>会被独立的置位或者清零。他们的含义是有程序设计者赋予的，在进行无符号运算时，我们需要检查</a:t>
            </a:r>
            <a:r>
              <a:rPr lang="en-US" altLang="zh-CN" dirty="0"/>
              <a:t>CF</a:t>
            </a:r>
            <a:r>
              <a:rPr lang="zh-CN" altLang="en-US" dirty="0"/>
              <a:t>来确定运算结果是否正确，而在进行有符号运算时，则通过检查</a:t>
            </a:r>
            <a:r>
              <a:rPr lang="en-US" altLang="zh-CN" dirty="0"/>
              <a:t>OF</a:t>
            </a:r>
            <a:r>
              <a:rPr lang="zh-CN" altLang="en-US" dirty="0"/>
              <a:t>来判断结果是否发生溢出。</a:t>
            </a:r>
            <a:endParaRPr lang="en-US" altLang="zh-CN" dirty="0"/>
          </a:p>
          <a:p>
            <a:endParaRPr lang="zh-CN" altLang="en-US" dirty="0"/>
          </a:p>
          <a:p>
            <a:r>
              <a:rPr lang="zh-CN" altLang="en-US" dirty="0"/>
              <a:t>运算结果的最高有效位向更高位进位；</a:t>
            </a:r>
            <a:endParaRPr lang="zh-CN" altLang="en-US" dirty="0"/>
          </a:p>
          <a:p>
            <a:r>
              <a:rPr lang="zh-CN" altLang="en-US" dirty="0"/>
              <a:t>运算结果的最高有效位从更高位借位；</a:t>
            </a:r>
            <a:endParaRPr lang="zh-CN" altLang="en-US" dirty="0"/>
          </a:p>
          <a:p>
            <a:r>
              <a:rPr lang="zh-CN" altLang="en-US" dirty="0"/>
              <a:t>只要在这两种情况以外，</a:t>
            </a:r>
            <a:r>
              <a:rPr lang="en-US" altLang="zh-CN" dirty="0"/>
              <a:t>CF </a:t>
            </a:r>
            <a:r>
              <a:rPr lang="zh-CN" altLang="en-US" dirty="0"/>
              <a:t>总是</a:t>
            </a:r>
            <a:r>
              <a:rPr lang="en-US" altLang="zh-CN" dirty="0"/>
              <a:t>0</a:t>
            </a:r>
            <a:endParaRPr lang="en-US" altLang="zh-CN" dirty="0"/>
          </a:p>
          <a:p>
            <a:endParaRPr lang="en-US" altLang="zh-CN" dirty="0"/>
          </a:p>
          <a:p>
            <a:r>
              <a:rPr lang="en-US" altLang="zh-CN" dirty="0"/>
              <a:t>OF </a:t>
            </a:r>
            <a:r>
              <a:rPr lang="zh-CN" altLang="en-US" dirty="0"/>
              <a:t>会在下面两种情形变为</a:t>
            </a:r>
            <a:r>
              <a:rPr lang="en-US" altLang="zh-CN" dirty="0"/>
              <a:t>1</a:t>
            </a:r>
            <a:r>
              <a:rPr lang="zh-CN" altLang="en-US" dirty="0"/>
              <a:t>：</a:t>
            </a:r>
            <a:endParaRPr lang="zh-CN" altLang="en-US" dirty="0"/>
          </a:p>
          <a:p>
            <a:r>
              <a:rPr lang="zh-CN" altLang="en-US" dirty="0"/>
              <a:t>两个最高有效位均为</a:t>
            </a:r>
            <a:r>
              <a:rPr lang="en-US" altLang="zh-CN" dirty="0"/>
              <a:t>0</a:t>
            </a:r>
            <a:r>
              <a:rPr lang="zh-CN" altLang="en-US" dirty="0"/>
              <a:t>的数相加，得到的结果最高有效位为</a:t>
            </a:r>
            <a:r>
              <a:rPr lang="en-US" altLang="zh-CN" dirty="0"/>
              <a:t>1</a:t>
            </a:r>
            <a:r>
              <a:rPr lang="zh-CN" altLang="en-US" dirty="0"/>
              <a:t>；</a:t>
            </a:r>
            <a:endParaRPr lang="zh-CN" altLang="en-US" dirty="0"/>
          </a:p>
          <a:p>
            <a:r>
              <a:rPr lang="zh-CN" altLang="en-US" dirty="0"/>
              <a:t>两个最高有效位均为</a:t>
            </a:r>
            <a:r>
              <a:rPr lang="en-US" altLang="zh-CN" dirty="0"/>
              <a:t>1</a:t>
            </a:r>
            <a:r>
              <a:rPr lang="zh-CN" altLang="en-US" dirty="0"/>
              <a:t>的数相加，得到的结果最高有效位为</a:t>
            </a:r>
            <a:r>
              <a:rPr lang="en-US" altLang="zh-CN" dirty="0"/>
              <a:t>0</a:t>
            </a:r>
            <a:r>
              <a:rPr lang="zh-CN" altLang="en-US" dirty="0"/>
              <a:t>；</a:t>
            </a:r>
            <a:endParaRPr lang="zh-CN" altLang="en-US" dirty="0"/>
          </a:p>
          <a:p>
            <a:r>
              <a:rPr lang="zh-CN" altLang="en-US" dirty="0"/>
              <a:t>除了这两种情况以外，</a:t>
            </a:r>
            <a:r>
              <a:rPr lang="en-US" altLang="zh-CN" dirty="0"/>
              <a:t>OF </a:t>
            </a:r>
            <a:r>
              <a:rPr lang="zh-CN" altLang="en-US" dirty="0"/>
              <a:t>为</a:t>
            </a:r>
            <a:r>
              <a:rPr lang="en-US" altLang="zh-CN" dirty="0"/>
              <a:t>0</a:t>
            </a:r>
            <a:r>
              <a:rPr lang="zh-CN" altLang="en-US" dirty="0"/>
              <a:t>。</a:t>
            </a:r>
            <a:endParaRPr lang="zh-CN" altLang="en-US" dirty="0"/>
          </a:p>
          <a:p>
            <a:r>
              <a:rPr lang="zh-CN" altLang="en-US" dirty="0"/>
              <a:t>此外，</a:t>
            </a:r>
            <a:r>
              <a:rPr lang="en-US" altLang="zh-CN" dirty="0"/>
              <a:t>OF </a:t>
            </a:r>
            <a:r>
              <a:rPr lang="zh-CN" altLang="en-US" dirty="0"/>
              <a:t>还有另一种理解方式，当次高位向最高有效位的进位值和最高有效位的溢出值不同的时候，</a:t>
            </a:r>
            <a:r>
              <a:rPr lang="en-US" altLang="zh-CN" dirty="0"/>
              <a:t>OF </a:t>
            </a:r>
            <a:r>
              <a:rPr lang="zh-CN" altLang="en-US" dirty="0"/>
              <a:t>为</a:t>
            </a:r>
            <a:r>
              <a:rPr lang="en-US" altLang="zh-CN" dirty="0"/>
              <a:t>1</a:t>
            </a:r>
            <a:r>
              <a:rPr lang="zh-CN" altLang="en-US" dirty="0"/>
              <a:t>，否则为</a:t>
            </a:r>
            <a:r>
              <a:rPr lang="en-US" altLang="zh-CN" dirty="0"/>
              <a:t>0</a:t>
            </a:r>
            <a:r>
              <a:rPr lang="zh-CN" altLang="en-US" dirty="0"/>
              <a:t>。显然这个规律可以通过亦或运算来表示：</a:t>
            </a:r>
            <a:r>
              <a:rPr lang="en-US" altLang="zh-CN" dirty="0"/>
              <a:t>OF=</a:t>
            </a:r>
            <a:r>
              <a:rPr lang="en-US" altLang="zh-CN" dirty="0" err="1"/>
              <a:t>Carray_In</a:t>
            </a:r>
            <a:r>
              <a:rPr lang="en-US" altLang="zh-CN" dirty="0"/>
              <a:t> </a:t>
            </a:r>
            <a:r>
              <a:rPr lang="en-US" altLang="zh-CN" dirty="0" err="1"/>
              <a:t>xor</a:t>
            </a:r>
            <a:r>
              <a:rPr lang="en-US" altLang="zh-CN" dirty="0"/>
              <a:t> </a:t>
            </a:r>
            <a:r>
              <a:rPr lang="en-US" altLang="zh-CN" dirty="0" err="1"/>
              <a:t>Carry_Out</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a:t>
            </a:r>
            <a:r>
              <a:rPr lang="en-US" altLang="zh-CN" dirty="0"/>
              <a:t>/</a:t>
            </a:r>
            <a:r>
              <a:rPr lang="zh-CN" altLang="en-US" dirty="0"/>
              <a:t>双符号位</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9499090-12F5-4E50-8992-17AB604F02F0}" type="slidenum">
              <a:rPr lang="en-US" altLang="zh-CN"/>
            </a:fld>
            <a:endParaRPr lang="en-US" altLang="zh-CN"/>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为什么最高位</a:t>
            </a:r>
            <a:r>
              <a:rPr lang="en-US" altLang="zh-CN" dirty="0"/>
              <a:t> </a:t>
            </a:r>
            <a:r>
              <a:rPr lang="en-CA" altLang="zh-CN" dirty="0"/>
              <a:t>set</a:t>
            </a:r>
            <a:r>
              <a:rPr lang="en-US" altLang="zh-CN" dirty="0"/>
              <a:t> </a:t>
            </a:r>
            <a:r>
              <a:rPr lang="zh-CN" altLang="en-US" dirty="0"/>
              <a:t>要连接到最低位的 </a:t>
            </a:r>
            <a:r>
              <a:rPr lang="en-CA" altLang="zh-CN" dirty="0"/>
              <a:t>less</a:t>
            </a:r>
            <a:r>
              <a:rPr lang="zh-CN" altLang="en-US" dirty="0"/>
              <a: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1139"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5235"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zh-CN" altLang="en-US" sz="1100" b="0" i="0" kern="1200" dirty="0">
                <a:solidFill>
                  <a:schemeClr val="tx1"/>
                </a:solidFill>
                <a:effectLst/>
                <a:latin typeface="Arial" panose="020B0604020202020204" pitchFamily="34" charset="0"/>
                <a:ea typeface="+mn-ea"/>
                <a:cs typeface="+mn-cs"/>
              </a:rPr>
              <a:t>在加法指令中（包括比较指令），当结果产生了进位</a:t>
            </a:r>
            <a:r>
              <a:rPr lang="en-US" altLang="zh-CN" sz="1100" b="0" i="0" kern="1200" dirty="0">
                <a:solidFill>
                  <a:schemeClr val="tx1"/>
                </a:solidFill>
                <a:effectLst/>
                <a:latin typeface="Arial" panose="020B0604020202020204" pitchFamily="34" charset="0"/>
                <a:ea typeface="+mn-ea"/>
                <a:cs typeface="+mn-cs"/>
              </a:rPr>
              <a:t>,</a:t>
            </a:r>
            <a:r>
              <a:rPr lang="zh-CN" altLang="en-US" sz="1100" b="0" i="0" kern="1200" dirty="0">
                <a:solidFill>
                  <a:schemeClr val="tx1"/>
                </a:solidFill>
                <a:effectLst/>
                <a:latin typeface="Arial" panose="020B0604020202020204" pitchFamily="34" charset="0"/>
                <a:ea typeface="+mn-ea"/>
                <a:cs typeface="+mn-cs"/>
              </a:rPr>
              <a:t>则</a:t>
            </a:r>
            <a:r>
              <a:rPr lang="en-US" altLang="zh-CN" sz="1100" b="0" i="0" kern="1200" dirty="0">
                <a:solidFill>
                  <a:schemeClr val="tx1"/>
                </a:solidFill>
                <a:effectLst/>
                <a:latin typeface="Arial" panose="020B0604020202020204" pitchFamily="34" charset="0"/>
                <a:ea typeface="+mn-ea"/>
                <a:cs typeface="+mn-cs"/>
              </a:rPr>
              <a:t>C=1,</a:t>
            </a:r>
            <a:r>
              <a:rPr lang="zh-CN" altLang="en-US" sz="1100" b="0" i="0" kern="1200" dirty="0">
                <a:solidFill>
                  <a:schemeClr val="tx1"/>
                </a:solidFill>
                <a:effectLst/>
                <a:latin typeface="Arial" panose="020B0604020202020204" pitchFamily="34" charset="0"/>
                <a:ea typeface="+mn-ea"/>
                <a:cs typeface="+mn-cs"/>
              </a:rPr>
              <a:t>表示无符号运算发生上溢出；其他情况</a:t>
            </a:r>
            <a:r>
              <a:rPr lang="en-US" altLang="zh-CN" sz="1100" b="0" i="0" kern="1200" dirty="0">
                <a:solidFill>
                  <a:schemeClr val="tx1"/>
                </a:solidFill>
                <a:effectLst/>
                <a:latin typeface="Arial" panose="020B0604020202020204" pitchFamily="34" charset="0"/>
                <a:ea typeface="+mn-ea"/>
                <a:cs typeface="+mn-cs"/>
              </a:rPr>
              <a:t>C=0</a:t>
            </a:r>
            <a:r>
              <a:rPr lang="zh-CN" altLang="en-US" sz="1100" b="0" i="0" kern="1200" dirty="0">
                <a:solidFill>
                  <a:schemeClr val="tx1"/>
                </a:solidFill>
                <a:effectLst/>
                <a:latin typeface="Arial" panose="020B0604020202020204" pitchFamily="34" charset="0"/>
                <a:ea typeface="+mn-ea"/>
                <a:cs typeface="+mn-cs"/>
              </a:rPr>
              <a:t>。</a:t>
            </a:r>
            <a:endParaRPr lang="zh-CN" altLang="en-US" sz="1100" b="0" i="0" kern="1200" dirty="0">
              <a:solidFill>
                <a:schemeClr val="tx1"/>
              </a:solidFill>
              <a:effectLst/>
              <a:latin typeface="Arial" panose="020B0604020202020204" pitchFamily="34" charset="0"/>
              <a:ea typeface="+mn-ea"/>
              <a:cs typeface="+mn-cs"/>
            </a:endParaRPr>
          </a:p>
          <a:p>
            <a:r>
              <a:rPr lang="zh-CN" altLang="en-US" sz="1100" b="0" i="0" kern="1200" dirty="0">
                <a:solidFill>
                  <a:schemeClr val="tx1"/>
                </a:solidFill>
                <a:effectLst/>
                <a:latin typeface="Arial" panose="020B0604020202020204" pitchFamily="34" charset="0"/>
                <a:ea typeface="+mn-ea"/>
                <a:cs typeface="+mn-cs"/>
              </a:rPr>
              <a:t>在减法指令中（包括减法指令），当运算中发生借位，则</a:t>
            </a:r>
            <a:r>
              <a:rPr lang="en-US" altLang="zh-CN" sz="1100" b="0" i="0" kern="1200" dirty="0">
                <a:solidFill>
                  <a:schemeClr val="tx1"/>
                </a:solidFill>
                <a:effectLst/>
                <a:latin typeface="Arial" panose="020B0604020202020204" pitchFamily="34" charset="0"/>
                <a:ea typeface="+mn-ea"/>
                <a:cs typeface="+mn-cs"/>
              </a:rPr>
              <a:t>C=0</a:t>
            </a:r>
            <a:r>
              <a:rPr lang="zh-CN" altLang="en-US" sz="1100" b="0" i="0" kern="1200" dirty="0">
                <a:solidFill>
                  <a:schemeClr val="tx1"/>
                </a:solidFill>
                <a:effectLst/>
                <a:latin typeface="Arial" panose="020B0604020202020204" pitchFamily="34" charset="0"/>
                <a:ea typeface="+mn-ea"/>
                <a:cs typeface="+mn-cs"/>
              </a:rPr>
              <a:t>，表示无符号运算数发生下溢出；其他情况下</a:t>
            </a:r>
            <a:r>
              <a:rPr lang="en-US" altLang="zh-CN" sz="1100" b="0" i="0" kern="1200" dirty="0">
                <a:solidFill>
                  <a:schemeClr val="tx1"/>
                </a:solidFill>
                <a:effectLst/>
                <a:latin typeface="Arial" panose="020B0604020202020204" pitchFamily="34" charset="0"/>
                <a:ea typeface="+mn-ea"/>
                <a:cs typeface="+mn-cs"/>
              </a:rPr>
              <a:t>C=1</a:t>
            </a:r>
            <a:r>
              <a:rPr lang="zh-CN" altLang="en-US" sz="1100" b="0" i="0" kern="1200" dirty="0">
                <a:solidFill>
                  <a:schemeClr val="tx1"/>
                </a:solidFill>
                <a:effectLst/>
                <a:latin typeface="Arial" panose="020B0604020202020204" pitchFamily="34" charset="0"/>
                <a:ea typeface="+mn-ea"/>
                <a:cs typeface="+mn-cs"/>
              </a:rPr>
              <a:t>。对于包含移位操作的非加减运算指令，</a:t>
            </a:r>
            <a:r>
              <a:rPr lang="en-US" altLang="zh-CN" sz="1100" b="0" i="0" kern="1200" dirty="0">
                <a:solidFill>
                  <a:schemeClr val="tx1"/>
                </a:solidFill>
                <a:effectLst/>
                <a:latin typeface="Arial" panose="020B0604020202020204" pitchFamily="34" charset="0"/>
                <a:ea typeface="+mn-ea"/>
                <a:cs typeface="+mn-cs"/>
              </a:rPr>
              <a:t>C</a:t>
            </a:r>
            <a:r>
              <a:rPr lang="zh-CN" altLang="en-US" sz="1100" b="0" i="0" kern="1200" dirty="0">
                <a:solidFill>
                  <a:schemeClr val="tx1"/>
                </a:solidFill>
                <a:effectLst/>
                <a:latin typeface="Arial" panose="020B0604020202020204" pitchFamily="34" charset="0"/>
                <a:ea typeface="+mn-ea"/>
                <a:cs typeface="+mn-cs"/>
              </a:rPr>
              <a:t>中包含最后一次溢出的位的数值。</a:t>
            </a:r>
            <a:endParaRPr lang="en-US" altLang="zh-CN" sz="1100" b="0" i="0" kern="1200" dirty="0">
              <a:solidFill>
                <a:schemeClr val="tx1"/>
              </a:solidFill>
              <a:effectLst/>
              <a:latin typeface="Arial" panose="020B0604020202020204" pitchFamily="34" charset="0"/>
              <a:ea typeface="+mn-ea"/>
              <a:cs typeface="+mn-cs"/>
            </a:endParaRPr>
          </a:p>
          <a:p>
            <a:endParaRPr lang="en-US" altLang="zh-CN" sz="1100" b="0" i="0" kern="1200" dirty="0">
              <a:solidFill>
                <a:schemeClr val="tx1"/>
              </a:solidFill>
              <a:effectLst/>
              <a:latin typeface="Arial" panose="020B0604020202020204" pitchFamily="34" charset="0"/>
              <a:ea typeface="+mn-ea"/>
              <a:cs typeface="+mn-cs"/>
            </a:endParaRPr>
          </a:p>
          <a:p>
            <a:r>
              <a:rPr lang="zh-CN" altLang="en-US" sz="1100" b="0" i="0" kern="1200" dirty="0">
                <a:solidFill>
                  <a:schemeClr val="tx1"/>
                </a:solidFill>
                <a:effectLst/>
                <a:latin typeface="Arial" panose="020B0604020202020204" pitchFamily="34" charset="0"/>
                <a:ea typeface="+mn-ea"/>
                <a:cs typeface="+mn-cs"/>
              </a:rPr>
              <a:t>对于加减运算指令，当操作数和运算结果为二进制的补码表示的带符号数时，</a:t>
            </a:r>
            <a:r>
              <a:rPr lang="en-US" altLang="zh-CN" sz="1100" b="0" i="0" kern="1200" dirty="0">
                <a:solidFill>
                  <a:schemeClr val="tx1"/>
                </a:solidFill>
                <a:effectLst/>
                <a:latin typeface="Arial" panose="020B0604020202020204" pitchFamily="34" charset="0"/>
                <a:ea typeface="+mn-ea"/>
                <a:cs typeface="+mn-cs"/>
              </a:rPr>
              <a:t>V=1</a:t>
            </a:r>
            <a:r>
              <a:rPr lang="zh-CN" altLang="en-US" sz="1100" b="0" i="0" kern="1200" dirty="0">
                <a:solidFill>
                  <a:schemeClr val="tx1"/>
                </a:solidFill>
                <a:effectLst/>
                <a:latin typeface="Arial" panose="020B0604020202020204" pitchFamily="34" charset="0"/>
                <a:ea typeface="+mn-ea"/>
                <a:cs typeface="+mn-cs"/>
              </a:rPr>
              <a:t>表示符号为溢出，通常其他指令不影响</a:t>
            </a:r>
            <a:r>
              <a:rPr lang="en-US" altLang="zh-CN" sz="1100" b="0" i="0" kern="1200" dirty="0">
                <a:solidFill>
                  <a:schemeClr val="tx1"/>
                </a:solidFill>
                <a:effectLst/>
                <a:latin typeface="Arial" panose="020B0604020202020204" pitchFamily="34" charset="0"/>
                <a:ea typeface="+mn-ea"/>
                <a:cs typeface="+mn-cs"/>
              </a:rPr>
              <a:t>V</a:t>
            </a:r>
            <a:r>
              <a:rPr lang="zh-CN" altLang="en-US" sz="1100" b="0" i="0" kern="1200" dirty="0">
                <a:solidFill>
                  <a:schemeClr val="tx1"/>
                </a:solidFill>
                <a:effectLst/>
                <a:latin typeface="Arial" panose="020B0604020202020204" pitchFamily="34" charset="0"/>
                <a:ea typeface="+mn-ea"/>
                <a:cs typeface="+mn-cs"/>
              </a:rPr>
              <a:t>位。</a:t>
            </a:r>
            <a:endParaRPr lang="zh-CN" altLang="en-US" sz="1100" b="0" i="0" kern="1200" dirty="0">
              <a:solidFill>
                <a:schemeClr val="tx1"/>
              </a:solidFill>
              <a:effectLst/>
              <a:latin typeface="Arial" panose="020B0604020202020204" pitchFamily="34" charset="0"/>
              <a:ea typeface="+mn-ea"/>
              <a:cs typeface="+mn-cs"/>
            </a:endParaRPr>
          </a:p>
          <a:p>
            <a:endParaRPr lang="en-US" altLang="zh-CN" dirty="0">
              <a:latin typeface="Arial" panose="020B0604020202020204" pitchFamily="34" charset="0"/>
            </a:endParaRPr>
          </a:p>
        </p:txBody>
      </p:sp>
      <p:sp>
        <p:nvSpPr>
          <p:cNvPr id="98307"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58750" y="658813"/>
            <a:ext cx="6794500" cy="3822700"/>
          </a:xfrm>
        </p:spPr>
      </p:sp>
      <p:sp>
        <p:nvSpPr>
          <p:cNvPr id="138243" name="Rectangle 3"/>
          <p:cNvSpPr>
            <a:spLocks noGrp="1" noChangeArrowheads="1"/>
          </p:cNvSpPr>
          <p:nvPr>
            <p:ph type="body" idx="1"/>
          </p:nvPr>
        </p:nvSpPr>
        <p:spPr>
          <a:noFill/>
        </p:spPr>
        <p:txBody>
          <a:bodyPr/>
          <a:lstStyle/>
          <a:p>
            <a:r>
              <a:rPr kumimoji="1" lang="zh-CN" altLang="en-US" dirty="0">
                <a:latin typeface="Arial" panose="020B0604020202020204" pitchFamily="34" charset="0"/>
                <a:ea typeface="楷体_GB2312" pitchFamily="49" charset="-122"/>
              </a:rPr>
              <a:t>编码：对一个信号给出一个二进制数。</a:t>
            </a:r>
            <a:endParaRPr kumimoji="1" lang="en-US" altLang="zh-CN" dirty="0">
              <a:latin typeface="Arial" panose="020B0604020202020204" pitchFamily="34" charset="0"/>
              <a:ea typeface="楷体_GB2312" pitchFamily="49" charset="-122"/>
            </a:endParaRPr>
          </a:p>
          <a:p>
            <a:r>
              <a:rPr kumimoji="1" lang="zh-CN" altLang="en-US" dirty="0">
                <a:latin typeface="Arial" panose="020B0604020202020204" pitchFamily="34" charset="0"/>
                <a:ea typeface="楷体_GB2312" pitchFamily="49" charset="-122"/>
              </a:rPr>
              <a:t>译码：从一个编码的二进制数中解析一个信号</a:t>
            </a:r>
            <a:endParaRPr kumimoji="1" lang="zh-CN" altLang="en-US" dirty="0">
              <a:latin typeface="Arial" panose="020B0604020202020204" pitchFamily="34" charset="0"/>
              <a:ea typeface="楷体_GB2312"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58750" y="658813"/>
            <a:ext cx="6794500" cy="3822700"/>
          </a:xfrm>
        </p:spPr>
      </p:sp>
      <p:sp>
        <p:nvSpPr>
          <p:cNvPr id="140291" name="Rectangle 3"/>
          <p:cNvSpPr>
            <a:spLocks noGrp="1" noChangeArrowheads="1"/>
          </p:cNvSpPr>
          <p:nvPr>
            <p:ph type="body" idx="1"/>
          </p:nvPr>
        </p:nvSpPr>
        <p:spPr>
          <a:noFill/>
        </p:spPr>
        <p:txBody>
          <a:bodyPr/>
          <a:lstStyle/>
          <a:p>
            <a:r>
              <a:rPr lang="zh-CN" altLang="en-US">
                <a:latin typeface="Arial" panose="020B0604020202020204" pitchFamily="34" charset="0"/>
              </a:rPr>
              <a:t>    </a:t>
            </a:r>
            <a:endParaRPr kumimoji="1" lang="zh-CN" altLang="en-US">
              <a:latin typeface="Arial" panose="020B0604020202020204" pitchFamily="34" charset="0"/>
              <a:ea typeface="楷体_GB2312" pitchFamily="49"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r>
              <a:rPr lang="zh-CN" altLang="en-US" dirty="0"/>
              <a:t>为什么用与非门而不是直接使用与门？</a:t>
            </a:r>
            <a:endParaRPr lang="en-US" altLang="zh-CN" dirty="0"/>
          </a:p>
          <a:p>
            <a:r>
              <a:rPr lang="zh-CN" altLang="en-US" dirty="0"/>
              <a:t>具体的硬件实现中（如</a:t>
            </a:r>
            <a:r>
              <a:rPr lang="en-US" altLang="zh-CN" dirty="0"/>
              <a:t> CMOS</a:t>
            </a:r>
            <a:r>
              <a:rPr lang="zh-CN" altLang="en-US" dirty="0"/>
              <a:t>），与非门使用的晶体管少，成本低，电路快。</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AC6D3A2-721F-4C5C-B5D4-AC3A9BE56996}" type="slidenum">
              <a:rPr lang="en-US" altLang="zh-CN"/>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4500" cy="3822700"/>
          </a:xfrm>
        </p:spPr>
      </p:sp>
      <p:sp>
        <p:nvSpPr>
          <p:cNvPr id="145411" name="Rectangle 3"/>
          <p:cNvSpPr>
            <a:spLocks noGrp="1" noChangeArrowheads="1"/>
          </p:cNvSpPr>
          <p:nvPr>
            <p:ph type="body" idx="1"/>
          </p:nvPr>
        </p:nvSpPr>
        <p:spPr>
          <a:noFill/>
        </p:spPr>
        <p:txBody>
          <a:bodyPr/>
          <a:lstStyle/>
          <a:p>
            <a:r>
              <a:rPr lang="en-US" altLang="zh-CN" b="1" dirty="0">
                <a:latin typeface="Arial" panose="020B0604020202020204" pitchFamily="34" charset="0"/>
              </a:rPr>
              <a:t> </a:t>
            </a:r>
            <a:r>
              <a:rPr lang="zh-CN" altLang="en-US" dirty="0">
                <a:latin typeface="Arial" panose="020B0604020202020204" pitchFamily="34" charset="0"/>
              </a:rPr>
              <a:t>这里是</a:t>
            </a:r>
            <a:r>
              <a:rPr lang="zh-CN" altLang="en-US" b="1" dirty="0">
                <a:latin typeface="Arial" panose="020B0604020202020204" pitchFamily="34" charset="0"/>
              </a:rPr>
              <a:t>低电平输入有效</a:t>
            </a:r>
            <a:r>
              <a:rPr lang="en-US" altLang="zh-CN" dirty="0">
                <a:latin typeface="Arial" panose="020B0604020202020204" pitchFamily="34" charset="0"/>
              </a:rPr>
              <a:t>(</a:t>
            </a:r>
            <a:r>
              <a:rPr lang="zh-CN" altLang="en-US" dirty="0">
                <a:latin typeface="Arial" panose="020B0604020202020204" pitchFamily="34" charset="0"/>
              </a:rPr>
              <a:t>即按键被按下时给出低电平信号），采用与非门实现。</a:t>
            </a:r>
            <a:endParaRPr lang="zh-CN" altLang="en-US"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58750" y="658813"/>
            <a:ext cx="6794500" cy="3822700"/>
          </a:xfrm>
        </p:spPr>
      </p:sp>
      <p:sp>
        <p:nvSpPr>
          <p:cNvPr id="147459" name="Rectangle 3"/>
          <p:cNvSpPr>
            <a:spLocks noGrp="1" noChangeArrowheads="1"/>
          </p:cNvSpPr>
          <p:nvPr>
            <p:ph type="body" idx="1"/>
          </p:nvPr>
        </p:nvSpPr>
        <p:spPr>
          <a:noFill/>
        </p:spPr>
        <p:txBody>
          <a:bodyPr/>
          <a:lstStyle/>
          <a:p>
            <a:r>
              <a:rPr kumimoji="1" lang="zh-CN" altLang="en-US" sz="1500" dirty="0"/>
              <a:t>    </a:t>
            </a:r>
            <a:endParaRPr kumimoji="1" lang="zh-CN" altLang="en-US" sz="15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58750" y="658813"/>
            <a:ext cx="6794500" cy="3822700"/>
          </a:xfrm>
        </p:spPr>
      </p:sp>
      <p:sp>
        <p:nvSpPr>
          <p:cNvPr id="150531"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4500" cy="3822700"/>
          </a:xfrm>
        </p:spPr>
      </p:sp>
      <p:sp>
        <p:nvSpPr>
          <p:cNvPr id="156675" name="Rectangle 3"/>
          <p:cNvSpPr>
            <a:spLocks noGrp="1" noChangeArrowheads="1"/>
          </p:cNvSpPr>
          <p:nvPr>
            <p:ph type="body" idx="1"/>
          </p:nvPr>
        </p:nvSpPr>
        <p:spPr>
          <a:noFill/>
        </p:spPr>
        <p:txBody>
          <a:bodyPr/>
          <a:lstStyle/>
          <a:p>
            <a:r>
              <a:rPr kumimoji="1" lang="zh-CN" altLang="en-US" dirty="0">
                <a:latin typeface="Arial" panose="020B0604020202020204" pitchFamily="34" charset="0"/>
                <a:sym typeface="Wingdings" panose="05000000000000000000" pitchFamily="2" charset="2"/>
              </a:rPr>
              <a:t>    </a:t>
            </a:r>
            <a:endParaRPr kumimoji="1" lang="zh-CN" altLang="en-US" dirty="0">
              <a:ea typeface="楷体_GB2312" pitchFamily="49"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a:spcBef>
                <a:spcPct val="50000"/>
              </a:spcBef>
              <a:buClr>
                <a:schemeClr val="bg2"/>
              </a:buClr>
              <a:buFont typeface="Wingdings" panose="05000000000000000000" pitchFamily="2" charset="2"/>
              <a:buNone/>
            </a:pPr>
            <a:r>
              <a:rPr lang="zh-CN" altLang="en-US" dirty="0">
                <a:solidFill>
                  <a:srgbClr val="CC6600"/>
                </a:solidFill>
                <a:latin typeface="Arial" panose="020B0604020202020204" pitchFamily="34" charset="0"/>
              </a:rPr>
              <a:t>    </a:t>
            </a:r>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a:spcBef>
                <a:spcPct val="50000"/>
              </a:spcBef>
              <a:buClr>
                <a:schemeClr val="bg2"/>
              </a:buClr>
              <a:buFont typeface="Wingdings" panose="05000000000000000000" pitchFamily="2" charset="2"/>
              <a:buNone/>
            </a:pPr>
            <a:r>
              <a:rPr kumimoji="0" lang="zh-CN" altLang="en-US" b="0" i="0" u="none" strike="noStrike" kern="1200" cap="none" spc="0" normalizeH="0" baseline="0" noProof="0" dirty="0">
                <a:ln>
                  <a:noFill/>
                </a:ln>
                <a:solidFill>
                  <a:schemeClr val="accent6">
                    <a:lumMod val="60000"/>
                    <a:lumOff val="40000"/>
                  </a:schemeClr>
                </a:solidFill>
                <a:effectLst/>
                <a:uLnTx/>
                <a:uFillTx/>
                <a:latin typeface="楷体_GB2312" pitchFamily="49" charset="-122"/>
                <a:ea typeface="楷体_GB2312" pitchFamily="49" charset="-122"/>
                <a:cs typeface="+mn-cs"/>
              </a:rPr>
              <a:t>最小项与最大项的关系：下标</a:t>
            </a:r>
            <a:r>
              <a:rPr kumimoji="0" lang="en-US" altLang="zh-CN" b="0" i="0" u="none" strike="noStrike" kern="1200" cap="none" spc="0" normalizeH="0" baseline="0" noProof="0" dirty="0" err="1">
                <a:ln>
                  <a:noFill/>
                </a:ln>
                <a:solidFill>
                  <a:schemeClr val="accent6">
                    <a:lumMod val="60000"/>
                    <a:lumOff val="40000"/>
                  </a:schemeClr>
                </a:solidFill>
                <a:effectLst/>
                <a:uLnTx/>
                <a:uFillTx/>
                <a:latin typeface="楷体_GB2312" pitchFamily="49" charset="-122"/>
                <a:ea typeface="楷体_GB2312" pitchFamily="49" charset="-122"/>
                <a:cs typeface="+mn-cs"/>
              </a:rPr>
              <a:t>i</a:t>
            </a:r>
            <a:r>
              <a:rPr kumimoji="0" lang="zh-CN" altLang="en-US" b="0" i="0" u="none" strike="noStrike" kern="1200" cap="none" spc="0" normalizeH="0" baseline="0" noProof="0" dirty="0">
                <a:ln>
                  <a:noFill/>
                </a:ln>
                <a:solidFill>
                  <a:schemeClr val="accent6">
                    <a:lumMod val="60000"/>
                    <a:lumOff val="40000"/>
                  </a:schemeClr>
                </a:solidFill>
                <a:effectLst/>
                <a:uLnTx/>
                <a:uFillTx/>
                <a:latin typeface="楷体_GB2312" pitchFamily="49" charset="-122"/>
                <a:ea typeface="楷体_GB2312" pitchFamily="49" charset="-122"/>
                <a:cs typeface="+mn-cs"/>
              </a:rPr>
              <a:t>相同的最小项与最大项互补</a:t>
            </a:r>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158750" y="658813"/>
            <a:ext cx="6794500" cy="3822700"/>
          </a:xfrm>
        </p:spPr>
      </p:sp>
      <p:sp>
        <p:nvSpPr>
          <p:cNvPr id="171011"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58750" y="658813"/>
            <a:ext cx="6794500" cy="3822700"/>
          </a:xfrm>
        </p:spPr>
      </p:sp>
      <p:sp>
        <p:nvSpPr>
          <p:cNvPr id="172035" name="Rectangle 3"/>
          <p:cNvSpPr>
            <a:spLocks noGrp="1" noChangeArrowheads="1"/>
          </p:cNvSpPr>
          <p:nvPr>
            <p:ph type="body" idx="1"/>
          </p:nvPr>
        </p:nvSpPr>
        <p:spPr>
          <a:noFill/>
        </p:spPr>
        <p:txBody>
          <a:bodyPr/>
          <a:lstStyle/>
          <a:p>
            <a:r>
              <a:rPr lang="zh-CN" altLang="en-US" dirty="0">
                <a:solidFill>
                  <a:srgbClr val="FFCC00"/>
                </a:solidFill>
                <a:latin typeface="Arial" panose="020B0604020202020204" pitchFamily="34" charset="0"/>
                <a:ea typeface="黑体" panose="02010609060101010101" pitchFamily="49" charset="-122"/>
              </a:rPr>
              <a:t>    </a:t>
            </a:r>
            <a:endParaRPr lang="en-US"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3C148A5-4E70-4753-AA0E-D20D5ABC68DE}" type="slidenum">
              <a:rPr lang="en-US" altLang="zh-CN"/>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158750" y="658813"/>
            <a:ext cx="6794500" cy="3822700"/>
          </a:xfrm>
        </p:spPr>
      </p:sp>
      <p:sp>
        <p:nvSpPr>
          <p:cNvPr id="173059"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58750" y="658813"/>
            <a:ext cx="6794500" cy="3822700"/>
          </a:xfrm>
        </p:spPr>
      </p:sp>
      <p:sp>
        <p:nvSpPr>
          <p:cNvPr id="176131"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158750" y="658813"/>
            <a:ext cx="6794500" cy="3822700"/>
          </a:xfrm>
        </p:spPr>
      </p:sp>
      <p:sp>
        <p:nvSpPr>
          <p:cNvPr id="177155"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58750" y="658813"/>
            <a:ext cx="6794500" cy="3822700"/>
          </a:xfrm>
        </p:spPr>
      </p:sp>
      <p:sp>
        <p:nvSpPr>
          <p:cNvPr id="178179"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58750" y="658813"/>
            <a:ext cx="6794500" cy="3822700"/>
          </a:xfrm>
        </p:spPr>
      </p:sp>
      <p:sp>
        <p:nvSpPr>
          <p:cNvPr id="178179"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491DA3E-5FFE-4F26-890E-25AC207601FF}" type="slidenum">
              <a:rPr lang="en-US" altLang="zh-CN" smtClean="0"/>
            </a:fld>
            <a:endParaRPr lang="en-US" altLang="zh-CN"/>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60EAE3-9E5F-4F88-A55D-8DA355C4FC98}" type="slidenum">
              <a:rPr lang="en-US" altLang="zh-CN" smtClean="0"/>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168604F-CD4D-4751-9AC4-7DF1C0D63F96}" type="slidenum">
              <a:rPr lang="en-US" altLang="zh-CN" smtClean="0"/>
            </a:fld>
            <a:endParaRPr lang="en-US" altLang="zh-CN"/>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59CAA90-86E3-41EE-9C26-F0DE33B7EAA4}" type="slidenum">
              <a:rPr lang="en-US" altLang="zh-CN" smtClean="0"/>
            </a:fld>
            <a:endParaRPr lang="en-US" altLang="zh-CN"/>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158750" y="658813"/>
            <a:ext cx="6794500" cy="3822700"/>
          </a:xfrm>
        </p:spPr>
      </p:sp>
      <p:sp>
        <p:nvSpPr>
          <p:cNvPr id="182275"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756DF74-8941-4321-A747-C016EBF57658}" type="slidenum">
              <a:rPr lang="en-US" altLang="zh-CN"/>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p:spPr>
        <p:txBody>
          <a:bodyPr/>
          <a:lstStyle/>
          <a:p>
            <a:pPr eaLnBrk="1" hangingPunct="1"/>
            <a:r>
              <a:rPr lang="en-US" altLang="zh-CN"/>
              <a:t>21</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CAF57FB-34BA-4744-82F6-BFBBD47402A6}" type="slidenum">
              <a:rPr lang="en-US" altLang="zh-CN" smtClean="0"/>
            </a:fld>
            <a:endParaRPr lang="en-US" altLang="zh-CN"/>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4CE08A1-902C-4800-AF8C-598B981C37CE}" type="slidenum">
              <a:rPr lang="en-US" altLang="zh-CN" smtClean="0"/>
            </a:fld>
            <a:endParaRPr lang="en-US" altLang="zh-CN"/>
          </a:p>
        </p:txBody>
      </p:sp>
      <p:sp>
        <p:nvSpPr>
          <p:cNvPr id="111619" name="Rectangle 2"/>
          <p:cNvSpPr>
            <a:spLocks noGrp="1" noRot="1" noChangeAspect="1" noChangeArrowheads="1" noTextEdit="1"/>
          </p:cNvSpPr>
          <p:nvPr>
            <p:ph type="sldImg"/>
          </p:nvPr>
        </p:nvSpPr>
        <p:spPr/>
      </p:sp>
      <p:sp>
        <p:nvSpPr>
          <p:cNvPr id="11162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58750" y="658813"/>
            <a:ext cx="6794500" cy="3822700"/>
          </a:xfrm>
        </p:spPr>
      </p:sp>
      <p:sp>
        <p:nvSpPr>
          <p:cNvPr id="185347"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158750" y="658813"/>
            <a:ext cx="6794500" cy="3822700"/>
          </a:xfrm>
        </p:spPr>
      </p:sp>
      <p:sp>
        <p:nvSpPr>
          <p:cNvPr id="186371"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4500" cy="3822700"/>
          </a:xfrm>
        </p:spPr>
      </p:sp>
      <p:sp>
        <p:nvSpPr>
          <p:cNvPr id="190467" name="Rectangle 3"/>
          <p:cNvSpPr>
            <a:spLocks noGrp="1" noChangeArrowheads="1"/>
          </p:cNvSpPr>
          <p:nvPr>
            <p:ph type="body" idx="1"/>
          </p:nvPr>
        </p:nvSpPr>
        <p:spPr>
          <a:noFill/>
        </p:spPr>
        <p:txBody>
          <a:bodyPr/>
          <a:lstStyle/>
          <a:p>
            <a:r>
              <a:rPr lang="zh-CN" altLang="en-US" dirty="0">
                <a:latin typeface="Arial" panose="020B0604020202020204" pitchFamily="34" charset="0"/>
              </a:rPr>
              <a:t>    </a:t>
            </a:r>
            <a:endParaRPr kumimoji="1" lang="zh-CN" altLang="en-US"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defRPr/>
            </a:pPr>
            <a:fld id="{9FEBEC18-0B59-44E0-9D3B-9EDBF26433A8}" type="slidenum">
              <a:rPr kumimoji="1"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xfrm>
            <a:off x="784225" y="3889375"/>
            <a:ext cx="4314825" cy="3683000"/>
          </a:xfrm>
          <a:noFill/>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58750" y="658813"/>
            <a:ext cx="6794500" cy="3822700"/>
          </a:xfrm>
        </p:spPr>
      </p:sp>
      <p:sp>
        <p:nvSpPr>
          <p:cNvPr id="131075" name="Rectangle 3"/>
          <p:cNvSpPr>
            <a:spLocks noGrp="1" noChangeArrowheads="1"/>
          </p:cNvSpPr>
          <p:nvPr>
            <p:ph type="body" idx="1"/>
          </p:nvPr>
        </p:nvSpPr>
        <p:spPr>
          <a:noFill/>
        </p:spPr>
        <p:txBody>
          <a:bodyPr/>
          <a:lstStyle/>
          <a:p>
            <a:pPr eaLnBrk="1" hangingPunct="1"/>
            <a:endParaRPr lang="en-US" altLang="zh-CN" dirty="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58750" y="658813"/>
            <a:ext cx="6794500" cy="3822700"/>
          </a:xfrm>
        </p:spPr>
      </p:sp>
      <p:sp>
        <p:nvSpPr>
          <p:cNvPr id="139267" name="Rectangle 3"/>
          <p:cNvSpPr>
            <a:spLocks noGrp="1" noChangeArrowheads="1"/>
          </p:cNvSpPr>
          <p:nvPr>
            <p:ph type="body" idx="1"/>
          </p:nvPr>
        </p:nvSpPr>
        <p:spPr>
          <a:noFill/>
        </p:spPr>
        <p:txBody>
          <a:bodyPr/>
          <a:lstStyle/>
          <a:p>
            <a:pPr eaLnBrk="1" hangingPunct="1"/>
            <a:r>
              <a:rPr lang="zh-CN" altLang="zh-CN" b="1" dirty="0">
                <a:ea typeface="宋体" panose="02010600030101010101" pitchFamily="2" charset="-122"/>
              </a:rPr>
              <a:t>组合逻辑电路：</a:t>
            </a:r>
            <a:r>
              <a:rPr lang="en-US" altLang="zh-CN" dirty="0">
                <a:ea typeface="宋体" panose="02010600030101010101" pitchFamily="2" charset="-122"/>
              </a:rPr>
              <a:t>Y=f(x)——</a:t>
            </a:r>
            <a:r>
              <a:rPr lang="zh-CN" altLang="en-US" dirty="0">
                <a:ea typeface="宋体" panose="02010600030101010101" pitchFamily="2" charset="-122"/>
              </a:rPr>
              <a:t>输出只是输入的函数，与电路过去的输入无关</a:t>
            </a:r>
            <a:r>
              <a:rPr lang="en-US" altLang="zh-CN" dirty="0">
                <a:ea typeface="宋体" panose="02010600030101010101" pitchFamily="2" charset="-122"/>
              </a:rPr>
              <a:t>——</a:t>
            </a:r>
            <a:r>
              <a:rPr lang="zh-CN" altLang="en-US" dirty="0">
                <a:ea typeface="宋体" panose="02010600030101010101" pitchFamily="2" charset="-122"/>
              </a:rPr>
              <a:t>没</a:t>
            </a:r>
            <a:r>
              <a:rPr kumimoji="1" lang="zh-CN" altLang="en-US" dirty="0">
                <a:ea typeface="宋体" panose="02010600030101010101" pitchFamily="2" charset="-122"/>
              </a:rPr>
              <a:t>有“</a:t>
            </a:r>
            <a:r>
              <a:rPr kumimoji="1" lang="zh-CN" altLang="en-US" dirty="0">
                <a:solidFill>
                  <a:srgbClr val="CC0066"/>
                </a:solidFill>
                <a:ea typeface="宋体" panose="02010600030101010101" pitchFamily="2" charset="-122"/>
              </a:rPr>
              <a:t>记忆</a:t>
            </a:r>
            <a:r>
              <a:rPr kumimoji="1" lang="zh-CN" altLang="en-US" dirty="0">
                <a:ea typeface="宋体" panose="02010600030101010101" pitchFamily="2" charset="-122"/>
              </a:rPr>
              <a:t>”功能</a:t>
            </a:r>
            <a:endParaRPr lang="zh-CN" altLang="en-US" b="1" dirty="0">
              <a:ea typeface="宋体" panose="02010600030101010101" pitchFamily="2" charset="-122"/>
            </a:endParaRPr>
          </a:p>
          <a:p>
            <a:pPr eaLnBrk="1" hangingPunct="1"/>
            <a:r>
              <a:rPr lang="zh-CN" altLang="en-US" b="1" dirty="0">
                <a:ea typeface="宋体" panose="02010600030101010101" pitchFamily="2" charset="-122"/>
              </a:rPr>
              <a:t>时序逻辑电路：</a:t>
            </a:r>
            <a:r>
              <a:rPr lang="en-US" altLang="zh-CN" dirty="0">
                <a:ea typeface="宋体" panose="02010600030101010101" pitchFamily="2" charset="-122"/>
              </a:rPr>
              <a:t>Y</a:t>
            </a:r>
            <a:r>
              <a:rPr lang="zh-CN" altLang="en-US" dirty="0">
                <a:ea typeface="宋体" panose="02010600030101010101" pitchFamily="2" charset="-122"/>
              </a:rPr>
              <a:t>＝</a:t>
            </a:r>
            <a:r>
              <a:rPr lang="en-US" altLang="zh-CN" dirty="0">
                <a:ea typeface="宋体" panose="02010600030101010101" pitchFamily="2" charset="-122"/>
              </a:rPr>
              <a:t>f(</a:t>
            </a:r>
            <a:r>
              <a:rPr lang="en-US" altLang="zh-CN" dirty="0" err="1">
                <a:ea typeface="宋体" panose="02010600030101010101" pitchFamily="2" charset="-122"/>
              </a:rPr>
              <a:t>x,s</a:t>
            </a:r>
            <a:r>
              <a:rPr lang="en-US" altLang="zh-CN" dirty="0">
                <a:ea typeface="宋体" panose="02010600030101010101" pitchFamily="2" charset="-122"/>
              </a:rPr>
              <a:t>) ——</a:t>
            </a:r>
            <a:r>
              <a:rPr lang="zh-CN" altLang="en-US" dirty="0">
                <a:ea typeface="宋体" panose="02010600030101010101" pitchFamily="2" charset="-122"/>
              </a:rPr>
              <a:t>输出是输入和电路原来状态的函数</a:t>
            </a:r>
            <a:endParaRPr lang="en-US" altLang="zh-CN" dirty="0">
              <a:ea typeface="宋体" panose="02010600030101010101" pitchFamily="2" charset="-122"/>
            </a:endParaRPr>
          </a:p>
          <a:p>
            <a:pPr eaLnBrk="1" hangingPunct="1"/>
            <a:r>
              <a:rPr lang="zh-CN" altLang="en-US" dirty="0">
                <a:ea typeface="宋体" panose="02010600030101010101" pitchFamily="2" charset="-122"/>
              </a:rPr>
              <a:t>构成存储电路的基本元件即是触发器</a:t>
            </a:r>
            <a:r>
              <a:rPr lang="zh-CN" altLang="en-US" dirty="0">
                <a:latin typeface="楷体_GB2312" pitchFamily="49" charset="-122"/>
                <a:ea typeface="楷体_GB2312" pitchFamily="49" charset="-122"/>
              </a:rPr>
              <a:t>或寄存器</a:t>
            </a:r>
            <a:r>
              <a:rPr lang="zh-CN" altLang="en-US" dirty="0">
                <a:ea typeface="宋体" panose="02010600030101010101" pitchFamily="2" charset="-122"/>
              </a:rPr>
              <a:t>。</a:t>
            </a:r>
            <a:endParaRPr lang="en-US" altLang="zh-CN"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58750" y="658813"/>
            <a:ext cx="6794500" cy="3822700"/>
          </a:xfrm>
        </p:spPr>
      </p:sp>
      <p:sp>
        <p:nvSpPr>
          <p:cNvPr id="132099" name="Rectangle 3"/>
          <p:cNvSpPr>
            <a:spLocks noGrp="1" noChangeArrowheads="1"/>
          </p:cNvSpPr>
          <p:nvPr>
            <p:ph type="body" idx="1"/>
          </p:nvPr>
        </p:nvSpPr>
        <p:spPr>
          <a:noFill/>
        </p:spPr>
        <p:txBody>
          <a:bodyPr/>
          <a:lstStyle/>
          <a:p>
            <a:pPr eaLnBrk="1" hangingPunct="1">
              <a:spcBef>
                <a:spcPct val="50000"/>
              </a:spcBef>
            </a:pPr>
            <a:r>
              <a:rPr kumimoji="1" lang="zh-CN" altLang="en-US" dirty="0">
                <a:solidFill>
                  <a:schemeClr val="bg1"/>
                </a:solidFill>
                <a:ea typeface="宋体" panose="02010600030101010101" pitchFamily="2" charset="-122"/>
              </a:rPr>
              <a:t>   </a:t>
            </a:r>
            <a:r>
              <a:rPr kumimoji="1" lang="en-US" altLang="zh-CN" dirty="0">
                <a:solidFill>
                  <a:schemeClr val="bg1"/>
                </a:solidFill>
                <a:ea typeface="宋体" panose="02010600030101010101" pitchFamily="2" charset="-122"/>
              </a:rPr>
              <a:t>Q</a:t>
            </a:r>
            <a:r>
              <a:rPr kumimoji="1" lang="zh-CN" altLang="en-US" dirty="0">
                <a:solidFill>
                  <a:schemeClr val="bg1"/>
                </a:solidFill>
                <a:ea typeface="宋体" panose="02010600030101010101" pitchFamily="2" charset="-122"/>
              </a:rPr>
              <a:t>称为状态变量。 一般把触发器原来的状态（即触发器接收输入信号之前的状态）称为原态或现态，用</a:t>
            </a:r>
            <a:r>
              <a:rPr kumimoji="1" lang="en-US" altLang="zh-CN" dirty="0" err="1">
                <a:solidFill>
                  <a:srgbClr val="FFFF00"/>
                </a:solidFill>
                <a:ea typeface="宋体" panose="02010600030101010101" pitchFamily="2" charset="-122"/>
              </a:rPr>
              <a:t>Q</a:t>
            </a:r>
            <a:r>
              <a:rPr kumimoji="1" lang="en-US" altLang="zh-CN" baseline="30000" dirty="0" err="1">
                <a:solidFill>
                  <a:srgbClr val="FFFF00"/>
                </a:solidFill>
                <a:ea typeface="宋体" panose="02010600030101010101" pitchFamily="2" charset="-122"/>
              </a:rPr>
              <a:t>n</a:t>
            </a:r>
            <a:r>
              <a:rPr kumimoji="1" lang="zh-CN" altLang="en-US" dirty="0">
                <a:solidFill>
                  <a:schemeClr val="bg1"/>
                </a:solidFill>
                <a:ea typeface="宋体" panose="02010600030101010101" pitchFamily="2" charset="-122"/>
              </a:rPr>
              <a:t>表示。改变后的状态（即触发器接收输入信号之后的状态）称为次态，用</a:t>
            </a:r>
            <a:r>
              <a:rPr kumimoji="1" lang="en-US" altLang="zh-CN" dirty="0">
                <a:solidFill>
                  <a:srgbClr val="FFFF00"/>
                </a:solidFill>
                <a:ea typeface="宋体" panose="02010600030101010101" pitchFamily="2" charset="-122"/>
              </a:rPr>
              <a:t>Q</a:t>
            </a:r>
            <a:r>
              <a:rPr kumimoji="1" lang="en-US" altLang="zh-CN" baseline="30000" dirty="0">
                <a:solidFill>
                  <a:srgbClr val="FFFF00"/>
                </a:solidFill>
                <a:ea typeface="宋体" panose="02010600030101010101" pitchFamily="2" charset="-122"/>
              </a:rPr>
              <a:t>n+1</a:t>
            </a:r>
            <a:r>
              <a:rPr kumimoji="1" lang="zh-CN" altLang="en-US" dirty="0">
                <a:solidFill>
                  <a:schemeClr val="bg1"/>
                </a:solidFill>
                <a:ea typeface="宋体" panose="02010600030101010101" pitchFamily="2" charset="-122"/>
              </a:rPr>
              <a:t>表示。</a:t>
            </a:r>
            <a:endParaRPr kumimoji="1" lang="en-US" altLang="zh-CN" dirty="0">
              <a:solidFill>
                <a:schemeClr val="bg1"/>
              </a:solidFill>
              <a:ea typeface="宋体" panose="02010600030101010101" pitchFamily="2" charset="-122"/>
            </a:endParaRPr>
          </a:p>
          <a:p>
            <a:pPr eaLnBrk="1" hangingPunct="1">
              <a:spcBef>
                <a:spcPct val="50000"/>
              </a:spcBef>
            </a:pPr>
            <a:r>
              <a:rPr lang="zh-CN" altLang="en-US" sz="1200" dirty="0"/>
              <a:t>或门的空置输入端必需接地</a:t>
            </a:r>
            <a:r>
              <a:rPr lang="en-US" altLang="zh-CN" sz="1200" dirty="0"/>
              <a:t>(default)</a:t>
            </a:r>
            <a:endParaRPr lang="en-US" altLang="zh-CN" sz="1200" dirty="0"/>
          </a:p>
          <a:p>
            <a:pPr eaLnBrk="1" hangingPunct="1">
              <a:spcBef>
                <a:spcPct val="50000"/>
              </a:spcBef>
            </a:pPr>
            <a:r>
              <a:rPr lang="zh-CN" altLang="en-US" sz="1200" dirty="0"/>
              <a:t>与门的空置输入端必需接电源</a:t>
            </a:r>
            <a:r>
              <a:rPr lang="en-US" altLang="zh-CN" sz="1200" dirty="0"/>
              <a:t>(default)</a:t>
            </a:r>
            <a:endParaRPr kumimoji="1" lang="zh-CN" altLang="en-US" dirty="0">
              <a:solidFill>
                <a:schemeClr val="bg1"/>
              </a:solidFill>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58750" y="658813"/>
            <a:ext cx="6794500" cy="3822700"/>
          </a:xfrm>
        </p:spPr>
      </p:sp>
      <p:sp>
        <p:nvSpPr>
          <p:cNvPr id="142339" name="Rectangle 3"/>
          <p:cNvSpPr>
            <a:spLocks noGrp="1" noChangeArrowheads="1"/>
          </p:cNvSpPr>
          <p:nvPr>
            <p:ph type="body" idx="1"/>
          </p:nvPr>
        </p:nvSpPr>
        <p:spPr>
          <a:noFill/>
        </p:spPr>
        <p:txBody>
          <a:bodyPr/>
          <a:lstStyle/>
          <a:p>
            <a:pPr eaLnBrk="1" hangingPunct="1"/>
            <a:r>
              <a:rPr kumimoji="1" lang="zh-CN" altLang="en-US" dirty="0">
                <a:ea typeface="宋体" panose="02010600030101010101" pitchFamily="2" charset="-122"/>
              </a:rPr>
              <a:t>输入信号名称上面的非号表示低电平有效；下标</a:t>
            </a:r>
            <a:r>
              <a:rPr kumimoji="1" lang="en-US" altLang="zh-CN" dirty="0">
                <a:ea typeface="宋体" panose="02010600030101010101" pitchFamily="2" charset="-122"/>
              </a:rPr>
              <a:t>D</a:t>
            </a:r>
            <a:r>
              <a:rPr kumimoji="1" lang="zh-CN" altLang="en-US" dirty="0">
                <a:ea typeface="宋体" panose="02010600030101010101" pitchFamily="2" charset="-122"/>
              </a:rPr>
              <a:t>表示输入信号直接控制触发器的输出（不需要时钟信号的控制），因此基本</a:t>
            </a:r>
            <a:r>
              <a:rPr kumimoji="1" lang="en-US" altLang="zh-CN" dirty="0">
                <a:ea typeface="宋体" panose="02010600030101010101" pitchFamily="2" charset="-122"/>
              </a:rPr>
              <a:t>RS</a:t>
            </a:r>
            <a:r>
              <a:rPr kumimoji="1" lang="zh-CN" altLang="en-US" dirty="0">
                <a:ea typeface="宋体" panose="02010600030101010101" pitchFamily="2" charset="-122"/>
              </a:rPr>
              <a:t>触发器也称为直接型触发器。</a:t>
            </a:r>
            <a:endParaRPr kumimoji="1" lang="en-US" altLang="zh-CN" dirty="0">
              <a:ea typeface="宋体" panose="02010600030101010101" pitchFamily="2" charset="-122"/>
            </a:endParaRPr>
          </a:p>
          <a:p>
            <a:pPr eaLnBrk="1" hangingPunct="1"/>
            <a:r>
              <a:rPr kumimoji="1" lang="zh-CN" altLang="en-US" dirty="0">
                <a:ea typeface="宋体" panose="02010600030101010101" pitchFamily="2" charset="-122"/>
              </a:rPr>
              <a:t>约束条件说明</a:t>
            </a:r>
            <a:r>
              <a:rPr kumimoji="1" lang="en-US" altLang="zh-CN" dirty="0">
                <a:ea typeface="宋体" panose="02010600030101010101" pitchFamily="2" charset="-122"/>
              </a:rPr>
              <a:t>/R</a:t>
            </a:r>
            <a:r>
              <a:rPr kumimoji="1" lang="en-US" altLang="zh-CN" baseline="-25000" dirty="0">
                <a:ea typeface="宋体" panose="02010600030101010101" pitchFamily="2" charset="-122"/>
              </a:rPr>
              <a:t>D</a:t>
            </a:r>
            <a:r>
              <a:rPr kumimoji="1" lang="zh-CN" altLang="en-US" dirty="0">
                <a:ea typeface="宋体" panose="02010600030101010101" pitchFamily="2" charset="-122"/>
              </a:rPr>
              <a:t>、</a:t>
            </a:r>
            <a:r>
              <a:rPr kumimoji="1" lang="en-US" altLang="zh-CN" dirty="0">
                <a:ea typeface="宋体" panose="02010600030101010101" pitchFamily="2" charset="-122"/>
              </a:rPr>
              <a:t>/S</a:t>
            </a:r>
            <a:r>
              <a:rPr kumimoji="1" lang="en-US" altLang="zh-CN" baseline="-25000" dirty="0">
                <a:ea typeface="宋体" panose="02010600030101010101" pitchFamily="2" charset="-122"/>
              </a:rPr>
              <a:t>D</a:t>
            </a:r>
            <a:r>
              <a:rPr kumimoji="1" lang="zh-CN" altLang="en-US" dirty="0">
                <a:ea typeface="宋体" panose="02010600030101010101" pitchFamily="2" charset="-122"/>
              </a:rPr>
              <a:t>不能同时为</a:t>
            </a:r>
            <a:r>
              <a:rPr kumimoji="1" lang="en-US" altLang="zh-CN" dirty="0">
                <a:ea typeface="宋体" panose="02010600030101010101" pitchFamily="2" charset="-122"/>
              </a:rPr>
              <a:t>0</a:t>
            </a:r>
            <a:r>
              <a:rPr kumimoji="1" lang="zh-CN" altLang="en-US" dirty="0">
                <a:ea typeface="宋体" panose="02010600030101010101" pitchFamily="2" charset="-122"/>
              </a:rPr>
              <a:t>。</a:t>
            </a:r>
            <a:endParaRPr lang="zh-CN"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5C896B3-1B0C-457E-A707-4E497AE396B5}" type="slidenum">
              <a:rPr lang="en-US" altLang="zh-CN"/>
            </a:fld>
            <a:endParaRPr lang="en-US" altLang="zh-CN"/>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p:spPr>
        <p:txBody>
          <a:bodyPr/>
          <a:lstStyle/>
          <a:p>
            <a:pPr eaLnBrk="1" hangingPunct="1"/>
            <a:r>
              <a:rPr lang="en-US" altLang="zh-CN"/>
              <a:t>10</a:t>
            </a:r>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en-US" altLang="zh-CN" dirty="0">
                <a:ea typeface="宋体" panose="02010600030101010101" pitchFamily="2" charset="-122"/>
              </a:rPr>
              <a:t>[</a:t>
            </a:r>
            <a:r>
              <a:rPr lang="zh-CN" altLang="zh-CN" dirty="0">
                <a:ea typeface="宋体" panose="02010600030101010101" pitchFamily="2" charset="-122"/>
              </a:rPr>
              <a:t>提问</a:t>
            </a:r>
            <a:r>
              <a:rPr lang="en-US" altLang="zh-CN" dirty="0">
                <a:ea typeface="宋体" panose="02010600030101010101" pitchFamily="2" charset="-122"/>
              </a:rPr>
              <a:t>]</a:t>
            </a:r>
            <a:r>
              <a:rPr lang="zh-CN" altLang="zh-CN" dirty="0">
                <a:ea typeface="宋体" panose="02010600030101010101" pitchFamily="2" charset="-122"/>
              </a:rPr>
              <a:t>：</a:t>
            </a:r>
            <a:r>
              <a:rPr lang="zh-CN" altLang="zh-CN" b="1" dirty="0">
                <a:ea typeface="宋体" panose="02010600030101010101" pitchFamily="2" charset="-122"/>
              </a:rPr>
              <a:t>组合逻辑电路的表述方法有哪些——</a:t>
            </a:r>
            <a:r>
              <a:rPr lang="zh-CN" altLang="zh-CN" dirty="0">
                <a:ea typeface="宋体" panose="02010600030101010101" pitchFamily="2" charset="-122"/>
              </a:rPr>
              <a:t>逻辑函数表达式、真值表、卡诺图、逻辑图及波形图</a:t>
            </a:r>
            <a:endParaRPr lang="zh-CN" altLang="zh-CN" dirty="0">
              <a:ea typeface="宋体" panose="02010600030101010101" pitchFamily="2" charset="-122"/>
            </a:endParaRPr>
          </a:p>
          <a:p>
            <a:r>
              <a:rPr lang="zh-CN" altLang="en-US" dirty="0">
                <a:ea typeface="宋体" panose="02010600030101010101" pitchFamily="2" charset="-122"/>
              </a:rPr>
              <a:t>由于触发器的次态不仅与输入信号有关，也与触发器原来的状态有关，所以将原态也作为一个变量列入了真值表，将这种含有状态变量的真值表称为</a:t>
            </a:r>
            <a:r>
              <a:rPr lang="zh-CN" altLang="en-US" b="1" dirty="0">
                <a:ea typeface="宋体" panose="02010600030101010101" pitchFamily="2" charset="-122"/>
              </a:rPr>
              <a:t>特性表</a:t>
            </a:r>
            <a:r>
              <a:rPr lang="en-US" altLang="zh-CN" dirty="0">
                <a:ea typeface="宋体" panose="02010600030101010101" pitchFamily="2" charset="-122"/>
              </a:rPr>
              <a:t>——</a:t>
            </a:r>
            <a:r>
              <a:rPr lang="zh-CN" altLang="en-US" dirty="0">
                <a:ea typeface="宋体" panose="02010600030101010101" pitchFamily="2" charset="-122"/>
              </a:rPr>
              <a:t>与组合逻辑电路的真值表有所区别，后者只是电路输出与输入之间功能关系的表格。</a:t>
            </a:r>
            <a:endParaRPr lang="zh-CN" altLang="en-US" dirty="0">
              <a:ea typeface="宋体" panose="02010600030101010101" pitchFamily="2" charset="-122"/>
            </a:endParaRPr>
          </a:p>
          <a:p>
            <a:r>
              <a:rPr lang="zh-CN" altLang="en-US" dirty="0">
                <a:ea typeface="宋体" panose="02010600030101010101" pitchFamily="2" charset="-122"/>
              </a:rPr>
              <a:t>特性方程</a:t>
            </a:r>
            <a:r>
              <a:rPr lang="zh-CN" altLang="en-US" b="1" dirty="0">
                <a:ea typeface="宋体" panose="02010600030101010101" pitchFamily="2" charset="-122"/>
              </a:rPr>
              <a:t>反映了触发器次态与原态以及输入之间功能关系的函数表达式，</a:t>
            </a:r>
            <a:r>
              <a:rPr lang="zh-CN" altLang="en-US" dirty="0">
                <a:ea typeface="宋体" panose="02010600030101010101" pitchFamily="2" charset="-122"/>
              </a:rPr>
              <a:t>由特性表利用最小项推导法推导得出（利用约束项</a:t>
            </a:r>
            <a:r>
              <a:rPr lang="en-US" altLang="zh-CN" i="1" dirty="0">
                <a:ea typeface="宋体" panose="02010600030101010101" pitchFamily="2" charset="-122"/>
              </a:rPr>
              <a:t>S</a:t>
            </a:r>
            <a:r>
              <a:rPr lang="en-US" altLang="zh-CN" i="1" baseline="-25000" dirty="0">
                <a:ea typeface="宋体" panose="02010600030101010101" pitchFamily="2" charset="-122"/>
              </a:rPr>
              <a:t>D</a:t>
            </a:r>
            <a:r>
              <a:rPr lang="en-US" altLang="zh-CN" i="1" dirty="0">
                <a:ea typeface="宋体" panose="02010600030101010101" pitchFamily="2" charset="-122"/>
              </a:rPr>
              <a:t>R</a:t>
            </a:r>
            <a:r>
              <a:rPr lang="en-US" altLang="zh-CN" i="1" baseline="-25000" dirty="0">
                <a:ea typeface="宋体" panose="02010600030101010101" pitchFamily="2" charset="-122"/>
              </a:rPr>
              <a:t>D</a:t>
            </a:r>
            <a:r>
              <a:rPr lang="en-US" altLang="zh-CN" dirty="0">
                <a:ea typeface="宋体" panose="02010600030101010101" pitchFamily="2" charset="-122"/>
              </a:rPr>
              <a:t>=0</a:t>
            </a:r>
            <a:r>
              <a:rPr lang="zh-CN" altLang="en-US" dirty="0">
                <a:ea typeface="宋体" panose="02010600030101010101" pitchFamily="2" charset="-122"/>
              </a:rPr>
              <a:t>进行了化简）</a:t>
            </a:r>
            <a:r>
              <a:rPr lang="en-US" altLang="zh-CN" dirty="0">
                <a:ea typeface="宋体" panose="02010600030101010101" pitchFamily="2" charset="-122"/>
              </a:rPr>
              <a:t>——</a:t>
            </a:r>
            <a:r>
              <a:rPr lang="zh-CN" altLang="en-US" dirty="0">
                <a:ea typeface="宋体" panose="02010600030101010101" pitchFamily="2" charset="-122"/>
              </a:rPr>
              <a:t>特性方程与组合逻辑电路的逻辑函数表达式不完全相同，后者只是表示了输出与输入之间的功能关系。</a:t>
            </a:r>
            <a:endParaRPr lang="zh-CN"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a:t>
            </a:r>
            <a:r>
              <a:rPr lang="zh-CN" altLang="en-US" dirty="0">
                <a:ea typeface="宋体" panose="02010600030101010101" pitchFamily="2" charset="-122"/>
              </a:rPr>
              <a:t>演算：</a:t>
            </a:r>
            <a:r>
              <a:rPr lang="zh-CN" altLang="en-US" sz="1300" dirty="0">
                <a:ea typeface="宋体" panose="02010600030101010101" pitchFamily="2" charset="-122"/>
              </a:rPr>
              <a:t>利用约束条件化简次态的逻辑表达式</a:t>
            </a:r>
            <a:r>
              <a:rPr lang="en-US" altLang="zh-CN" sz="1300" dirty="0">
                <a:ea typeface="宋体" panose="02010600030101010101" pitchFamily="2" charset="-122"/>
              </a:rPr>
              <a:t>】</a:t>
            </a:r>
            <a:endParaRPr lang="zh-CN" altLang="en-US"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4500" cy="3822700"/>
          </a:xfrm>
        </p:spPr>
      </p:sp>
      <p:sp>
        <p:nvSpPr>
          <p:cNvPr id="145411" name="Rectangle 3"/>
          <p:cNvSpPr>
            <a:spLocks noGrp="1" noChangeArrowheads="1"/>
          </p:cNvSpPr>
          <p:nvPr>
            <p:ph type="body" idx="1"/>
          </p:nvPr>
        </p:nvSpPr>
        <p:spPr>
          <a:noFill/>
        </p:spPr>
        <p:txBody>
          <a:bodyPr/>
          <a:lstStyle/>
          <a:p>
            <a:pPr eaLnBrk="1" hangingPunct="1"/>
            <a:r>
              <a:rPr lang="zh-CN" altLang="en-US" b="1" dirty="0">
                <a:ea typeface="宋体" panose="02010600030101010101" pitchFamily="2" charset="-122"/>
              </a:rPr>
              <a:t>状态转换图是触发器、时序逻辑电路特有的描述方法，</a:t>
            </a:r>
            <a:r>
              <a:rPr lang="zh-CN" altLang="en-US" dirty="0">
                <a:ea typeface="宋体" panose="02010600030101010101" pitchFamily="2" charset="-122"/>
              </a:rPr>
              <a:t>组合逻辑电路不采用这种方法。用圆圈表示</a:t>
            </a:r>
            <a:r>
              <a:rPr lang="en-US" altLang="zh-CN" dirty="0">
                <a:ea typeface="宋体" panose="02010600030101010101" pitchFamily="2" charset="-122"/>
              </a:rPr>
              <a:t>0</a:t>
            </a:r>
            <a:r>
              <a:rPr lang="zh-CN" altLang="en-US" dirty="0">
                <a:ea typeface="宋体" panose="02010600030101010101" pitchFamily="2" charset="-122"/>
              </a:rPr>
              <a:t>或</a:t>
            </a:r>
            <a:r>
              <a:rPr lang="en-US" altLang="zh-CN" dirty="0">
                <a:ea typeface="宋体" panose="02010600030101010101" pitchFamily="2" charset="-122"/>
              </a:rPr>
              <a:t>1</a:t>
            </a:r>
            <a:r>
              <a:rPr lang="zh-CN" altLang="en-US" dirty="0">
                <a:ea typeface="宋体" panose="02010600030101010101" pitchFamily="2" charset="-122"/>
              </a:rPr>
              <a:t>状态，用带箭头的线表示状态变化的方向，线上的数据表示状态变化需要的输入条件。</a:t>
            </a:r>
            <a:endParaRPr lang="zh-CN" altLang="en-US" dirty="0">
              <a:ea typeface="宋体" panose="02010600030101010101" pitchFamily="2" charset="-122"/>
            </a:endParaRPr>
          </a:p>
          <a:p>
            <a:r>
              <a:rPr lang="en-US" altLang="zh-CN"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4500" cy="3822700"/>
          </a:xfrm>
        </p:spPr>
      </p:sp>
      <p:sp>
        <p:nvSpPr>
          <p:cNvPr id="15667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G1</a:t>
            </a:r>
            <a:r>
              <a:rPr lang="zh-CN" altLang="en-US" dirty="0">
                <a:ea typeface="宋体" panose="02010600030101010101" pitchFamily="2" charset="-122"/>
              </a:rPr>
              <a:t>和</a:t>
            </a:r>
            <a:r>
              <a:rPr lang="en-US" altLang="zh-CN" dirty="0">
                <a:ea typeface="宋体" panose="02010600030101010101" pitchFamily="2" charset="-122"/>
              </a:rPr>
              <a:t>G2</a:t>
            </a:r>
            <a:r>
              <a:rPr lang="zh-CN" altLang="en-US" dirty="0">
                <a:ea typeface="宋体" panose="02010600030101010101" pitchFamily="2" charset="-122"/>
              </a:rPr>
              <a:t> 构成基本</a:t>
            </a:r>
            <a:r>
              <a:rPr lang="en-US" altLang="zh-CN" dirty="0">
                <a:ea typeface="宋体" panose="02010600030101010101" pitchFamily="2" charset="-122"/>
              </a:rPr>
              <a:t>RS</a:t>
            </a:r>
            <a:r>
              <a:rPr lang="zh-CN" altLang="en-US" dirty="0">
                <a:ea typeface="宋体" panose="02010600030101010101" pitchFamily="2" charset="-122"/>
              </a:rPr>
              <a:t>锁存器，</a:t>
            </a:r>
            <a:r>
              <a:rPr lang="en-US" altLang="zh-CN" dirty="0">
                <a:ea typeface="宋体" panose="02010600030101010101" pitchFamily="2" charset="-122"/>
              </a:rPr>
              <a:t>G3</a:t>
            </a:r>
            <a:r>
              <a:rPr lang="zh-CN" altLang="en-US" dirty="0">
                <a:ea typeface="宋体" panose="02010600030101010101" pitchFamily="2" charset="-122"/>
              </a:rPr>
              <a:t>和</a:t>
            </a:r>
            <a:r>
              <a:rPr lang="en-US" altLang="zh-CN" dirty="0">
                <a:ea typeface="宋体" panose="02010600030101010101" pitchFamily="2" charset="-122"/>
              </a:rPr>
              <a:t>G4</a:t>
            </a:r>
            <a:r>
              <a:rPr lang="zh-CN" altLang="en-US" dirty="0">
                <a:ea typeface="宋体" panose="02010600030101010101" pitchFamily="2" charset="-122"/>
              </a:rPr>
              <a:t>构成输入控制电路</a:t>
            </a:r>
            <a:endParaRPr lang="en-US" altLang="zh-CN" dirty="0">
              <a:ea typeface="宋体" panose="02010600030101010101" pitchFamily="2" charset="-122"/>
            </a:endParaRPr>
          </a:p>
          <a:p>
            <a:pPr eaLnBrk="1" hangingPunct="1"/>
            <a:r>
              <a:rPr lang="en-US" altLang="zh-CN" dirty="0">
                <a:latin typeface="Times New Roman" panose="02020603050405020304" pitchFamily="18" charset="0"/>
                <a:ea typeface="宋体" panose="02010600030101010101" pitchFamily="2" charset="-122"/>
              </a:rPr>
              <a:t>CP</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时，</a:t>
            </a:r>
            <a:r>
              <a:rPr lang="en-US" altLang="zh-CN" dirty="0">
                <a:latin typeface="Times New Roman" panose="02020603050405020304" pitchFamily="18" charset="0"/>
                <a:ea typeface="宋体" panose="02010600030101010101" pitchFamily="2" charset="-122"/>
              </a:rPr>
              <a:t>G3</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G4</a:t>
            </a:r>
            <a:r>
              <a:rPr lang="zh-CN" altLang="en-US" dirty="0">
                <a:latin typeface="Times New Roman" panose="02020603050405020304" pitchFamily="18" charset="0"/>
                <a:ea typeface="宋体" panose="02010600030101010101" pitchFamily="2" charset="-122"/>
              </a:rPr>
              <a:t>被禁止；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S=/S</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R=/R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，即电路就是一个基本</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锁存器</a:t>
            </a:r>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输入信号高电平有效。信号名称</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取消了下标</a:t>
            </a:r>
            <a:r>
              <a:rPr lang="en-US" altLang="zh-CN" dirty="0">
                <a:ea typeface="宋体" panose="02010600030101010101" pitchFamily="2" charset="-122"/>
              </a:rPr>
              <a:t>D</a:t>
            </a:r>
            <a:r>
              <a:rPr lang="zh-CN" altLang="en-US" dirty="0">
                <a:ea typeface="宋体" panose="02010600030101010101" pitchFamily="2" charset="-122"/>
              </a:rPr>
              <a:t>，说明输入信号不能直接控制锁存器的输出，还需要</a:t>
            </a:r>
            <a:r>
              <a:rPr lang="en-US" altLang="zh-CN" dirty="0">
                <a:ea typeface="宋体" panose="02010600030101010101" pitchFamily="2" charset="-122"/>
              </a:rPr>
              <a:t>CP</a:t>
            </a:r>
            <a:r>
              <a:rPr lang="zh-CN" altLang="en-US" dirty="0">
                <a:ea typeface="宋体" panose="02010600030101010101" pitchFamily="2" charset="-122"/>
              </a:rPr>
              <a:t>的配合。</a:t>
            </a:r>
            <a:endParaRPr lang="en-US" altLang="zh-CN" dirty="0">
              <a:ea typeface="宋体" panose="02010600030101010101" pitchFamily="2" charset="-122"/>
            </a:endParaRPr>
          </a:p>
          <a:p>
            <a:pPr eaLnBrk="1" hangingPunct="1"/>
            <a:r>
              <a:rPr lang="zh-CN" altLang="en-US" dirty="0">
                <a:ea typeface="宋体" panose="02010600030101010101" pitchFamily="2" charset="-122"/>
              </a:rPr>
              <a:t>由特性表可以推导出特性方程（同样要遵守约束条件：</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不能同时为</a:t>
            </a:r>
            <a:r>
              <a:rPr lang="en-US" altLang="zh-CN" dirty="0">
                <a:ea typeface="宋体" panose="02010600030101010101" pitchFamily="2" charset="-122"/>
              </a:rPr>
              <a:t>1</a:t>
            </a:r>
            <a:r>
              <a:rPr lang="zh-CN" altLang="en-US" dirty="0">
                <a:ea typeface="宋体" panose="02010600030101010101" pitchFamily="2" charset="-122"/>
              </a:rPr>
              <a:t>）；也可以推导出状态转换图</a:t>
            </a:r>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由于钟控</a:t>
            </a:r>
            <a:r>
              <a:rPr lang="en-US" altLang="zh-CN" dirty="0">
                <a:ea typeface="宋体" panose="02010600030101010101" pitchFamily="2" charset="-122"/>
              </a:rPr>
              <a:t>RS</a:t>
            </a:r>
            <a:r>
              <a:rPr lang="zh-CN" altLang="en-US" dirty="0">
                <a:ea typeface="宋体" panose="02010600030101010101" pitchFamily="2" charset="-122"/>
              </a:rPr>
              <a:t>锁存器的不定状态是在</a:t>
            </a:r>
            <a:r>
              <a:rPr lang="en-US" altLang="zh-CN" dirty="0">
                <a:ea typeface="宋体" panose="02010600030101010101" pitchFamily="2" charset="-122"/>
              </a:rPr>
              <a:t>R</a:t>
            </a:r>
            <a:r>
              <a:rPr lang="zh-CN" altLang="en-US" dirty="0">
                <a:ea typeface="宋体" panose="02010600030101010101" pitchFamily="2" charset="-122"/>
              </a:rPr>
              <a:t>和</a:t>
            </a:r>
            <a:r>
              <a:rPr lang="en-US" altLang="zh-CN" dirty="0">
                <a:ea typeface="宋体" panose="02010600030101010101" pitchFamily="2" charset="-122"/>
              </a:rPr>
              <a:t>S</a:t>
            </a:r>
            <a:r>
              <a:rPr lang="zh-CN" altLang="en-US" dirty="0">
                <a:ea typeface="宋体" panose="02010600030101010101" pitchFamily="2" charset="-122"/>
              </a:rPr>
              <a:t>同时为高电平时产生的，只要设法使</a:t>
            </a:r>
            <a:r>
              <a:rPr lang="en-US" altLang="zh-CN" dirty="0">
                <a:ea typeface="宋体" panose="02010600030101010101" pitchFamily="2" charset="-122"/>
              </a:rPr>
              <a:t>RS=11</a:t>
            </a:r>
            <a:r>
              <a:rPr lang="zh-CN" altLang="en-US" dirty="0">
                <a:ea typeface="宋体" panose="02010600030101010101" pitchFamily="2" charset="-122"/>
              </a:rPr>
              <a:t>的情况永远不会发生，就可以避免产生不定状态。</a:t>
            </a:r>
            <a:endParaRPr lang="zh-CN" altLang="en-US" dirty="0">
              <a:ea typeface="宋体" panose="02010600030101010101" pitchFamily="2" charset="-122"/>
            </a:endParaRPr>
          </a:p>
          <a:p>
            <a:pPr eaLnBrk="1" hangingPunct="1"/>
            <a:r>
              <a:rPr lang="en-US" altLang="zh-CN" dirty="0">
                <a:ea typeface="宋体" panose="02010600030101010101" pitchFamily="2" charset="-122"/>
              </a:rPr>
              <a:t>    </a:t>
            </a:r>
            <a:r>
              <a:rPr lang="zh-CN" altLang="en-US" dirty="0">
                <a:ea typeface="宋体" panose="02010600030101010101" pitchFamily="2" charset="-122"/>
              </a:rPr>
              <a:t>可以通过一个非门使</a:t>
            </a:r>
            <a:r>
              <a:rPr lang="en-US" altLang="zh-CN" dirty="0">
                <a:ea typeface="宋体" panose="02010600030101010101" pitchFamily="2" charset="-122"/>
              </a:rPr>
              <a:t>2</a:t>
            </a:r>
            <a:r>
              <a:rPr lang="zh-CN" altLang="en-US" dirty="0">
                <a:ea typeface="宋体" panose="02010600030101010101" pitchFamily="2" charset="-122"/>
              </a:rPr>
              <a:t>个输入信号总是互非，即将其</a:t>
            </a:r>
            <a:r>
              <a:rPr lang="en-US" altLang="zh-CN" dirty="0">
                <a:ea typeface="宋体" panose="02010600030101010101" pitchFamily="2" charset="-122"/>
              </a:rPr>
              <a:t>S</a:t>
            </a:r>
            <a:r>
              <a:rPr lang="zh-CN" altLang="en-US" dirty="0">
                <a:ea typeface="宋体" panose="02010600030101010101" pitchFamily="2" charset="-122"/>
              </a:rPr>
              <a:t>输入端改为</a:t>
            </a:r>
            <a:r>
              <a:rPr lang="en-US" altLang="zh-CN" dirty="0">
                <a:ea typeface="宋体" panose="02010600030101010101" pitchFamily="2" charset="-122"/>
              </a:rPr>
              <a:t>D</a:t>
            </a:r>
            <a:r>
              <a:rPr lang="zh-CN" altLang="en-US" dirty="0">
                <a:ea typeface="宋体" panose="02010600030101010101" pitchFamily="2" charset="-122"/>
              </a:rPr>
              <a:t>输入端，然后经过非门接</a:t>
            </a:r>
            <a:r>
              <a:rPr lang="en-US" altLang="zh-CN" dirty="0">
                <a:ea typeface="宋体" panose="02010600030101010101" pitchFamily="2" charset="-122"/>
              </a:rPr>
              <a:t>R</a:t>
            </a:r>
            <a:r>
              <a:rPr lang="zh-CN" altLang="en-US" dirty="0">
                <a:ea typeface="宋体" panose="02010600030101010101" pitchFamily="2" charset="-122"/>
              </a:rPr>
              <a:t>端。</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D</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/D</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总是互非的，不可能出现</a:t>
            </a:r>
            <a:r>
              <a:rPr lang="en-US" altLang="zh-CN" dirty="0">
                <a:ea typeface="宋体" panose="02010600030101010101" pitchFamily="2" charset="-122"/>
              </a:rPr>
              <a:t>S=1</a:t>
            </a:r>
            <a:r>
              <a:rPr lang="zh-CN" altLang="en-US" dirty="0">
                <a:ea typeface="宋体" panose="02010600030101010101" pitchFamily="2" charset="-122"/>
              </a:rPr>
              <a:t>、</a:t>
            </a:r>
            <a:r>
              <a:rPr lang="en-US" altLang="zh-CN" dirty="0">
                <a:ea typeface="宋体" panose="02010600030101010101" pitchFamily="2" charset="-122"/>
              </a:rPr>
              <a:t>R=1</a:t>
            </a:r>
            <a:r>
              <a:rPr lang="zh-CN" altLang="en-US" dirty="0">
                <a:ea typeface="宋体" panose="02010600030101010101" pitchFamily="2" charset="-122"/>
              </a:rPr>
              <a:t>的情况，即不会出现不定状态；但也不可能出现</a:t>
            </a:r>
            <a:r>
              <a:rPr lang="en-US" altLang="zh-CN" dirty="0">
                <a:ea typeface="宋体" panose="02010600030101010101" pitchFamily="2" charset="-122"/>
              </a:rPr>
              <a:t>S=0</a:t>
            </a:r>
            <a:r>
              <a:rPr lang="zh-CN" altLang="en-US" dirty="0">
                <a:ea typeface="宋体" panose="02010600030101010101" pitchFamily="2" charset="-122"/>
              </a:rPr>
              <a:t>、</a:t>
            </a:r>
            <a:r>
              <a:rPr lang="en-US" altLang="zh-CN" dirty="0">
                <a:ea typeface="宋体" panose="02010600030101010101" pitchFamily="2" charset="-122"/>
              </a:rPr>
              <a:t>R=0</a:t>
            </a:r>
            <a:r>
              <a:rPr lang="zh-CN" altLang="en-US" dirty="0">
                <a:ea typeface="宋体" panose="02010600030101010101" pitchFamily="2" charset="-122"/>
              </a:rPr>
              <a:t>的情况，即没有保持功能）</a:t>
            </a:r>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58750" y="658813"/>
            <a:ext cx="6794500" cy="3822700"/>
          </a:xfrm>
        </p:spPr>
      </p:sp>
      <p:sp>
        <p:nvSpPr>
          <p:cNvPr id="16281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由特性表推导出输出的逻辑函数表达式</a:t>
            </a:r>
            <a:endParaRPr lang="en-US" altLang="zh-CN" dirty="0">
              <a:ea typeface="宋体" panose="02010600030101010101" pitchFamily="2" charset="-122"/>
            </a:endParaRPr>
          </a:p>
          <a:p>
            <a:pPr eaLnBrk="1" hangingPunct="1"/>
            <a:endParaRPr lang="zh-CN" altLang="en-US" dirty="0">
              <a:solidFill>
                <a:srgbClr val="FF0066"/>
              </a:solidFill>
              <a:latin typeface="Times New Roman" panose="02020603050405020304" pitchFamily="18" charset="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158750" y="658813"/>
            <a:ext cx="6794500" cy="3822700"/>
          </a:xfrm>
        </p:spPr>
      </p:sp>
      <p:sp>
        <p:nvSpPr>
          <p:cNvPr id="163843" name="Rectangle 3"/>
          <p:cNvSpPr>
            <a:spLocks noGrp="1" noChangeArrowheads="1"/>
          </p:cNvSpPr>
          <p:nvPr>
            <p:ph type="body" idx="1"/>
          </p:nvPr>
        </p:nvSpPr>
        <p:spPr>
          <a:noFill/>
        </p:spPr>
        <p:txBody>
          <a:bodyPr/>
          <a:lstStyle/>
          <a:p>
            <a:pPr eaLnBrk="1" hangingPunct="1"/>
            <a:r>
              <a:rPr lang="zh-CN" altLang="en-US" dirty="0"/>
              <a:t>锁存器的最主要作用是缓存，其次完成高速的控制器与慢速的外设的不同步问题，再其次是解决数据驱动和隔离的问题，最后是解决一个 </a:t>
            </a:r>
            <a:r>
              <a:rPr lang="en-US" altLang="zh-CN" dirty="0"/>
              <a:t>I/O </a:t>
            </a:r>
            <a:r>
              <a:rPr lang="zh-CN" altLang="en-US" dirty="0"/>
              <a:t>口既能输出也能输入的问题。但锁存器容易产生毛刺。</a:t>
            </a:r>
            <a:endParaRPr lang="en-US" altLang="zh-CN" dirty="0"/>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触发器主要用于数据寄存器和计数器。</a:t>
            </a:r>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D1069C7-2CCD-48B3-8800-8D46A4876CFB}" type="slidenum">
              <a:rPr lang="en-US" altLang="zh-CN"/>
            </a:fld>
            <a:endParaRPr lang="en-US" altLang="zh-CN"/>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58750" y="658813"/>
            <a:ext cx="6794500" cy="3822700"/>
          </a:xfrm>
        </p:spPr>
      </p:sp>
      <p:sp>
        <p:nvSpPr>
          <p:cNvPr id="166915" name="Rectangle 3"/>
          <p:cNvSpPr>
            <a:spLocks noGrp="1" noChangeArrowheads="1"/>
          </p:cNvSpPr>
          <p:nvPr>
            <p:ph type="body" idx="1"/>
          </p:nvPr>
        </p:nvSpPr>
        <p:spPr>
          <a:noFill/>
        </p:spPr>
        <p:txBody>
          <a:bodyPr/>
          <a:lstStyle/>
          <a:p>
            <a:pPr algn="just" eaLnBrk="1" hangingPunct="1"/>
            <a:r>
              <a:rPr lang="zh-CN" altLang="en-US" dirty="0">
                <a:ea typeface="宋体" panose="02010600030101010101" pitchFamily="2" charset="-122"/>
              </a:rPr>
              <a:t>    钟控</a:t>
            </a:r>
            <a:r>
              <a:rPr lang="en-US" altLang="zh-CN" dirty="0">
                <a:ea typeface="宋体" panose="02010600030101010101" pitchFamily="2" charset="-122"/>
              </a:rPr>
              <a:t>D</a:t>
            </a:r>
            <a:r>
              <a:rPr lang="zh-CN" altLang="en-US" dirty="0">
                <a:ea typeface="宋体" panose="02010600030101010101" pitchFamily="2" charset="-122"/>
              </a:rPr>
              <a:t>触发器由于用一个非门把</a:t>
            </a:r>
            <a:r>
              <a:rPr lang="en-US" altLang="zh-CN" dirty="0">
                <a:ea typeface="宋体" panose="02010600030101010101" pitchFamily="2" charset="-122"/>
              </a:rPr>
              <a:t>2</a:t>
            </a:r>
            <a:r>
              <a:rPr lang="zh-CN" altLang="en-US" dirty="0">
                <a:ea typeface="宋体" panose="02010600030101010101" pitchFamily="2" charset="-122"/>
              </a:rPr>
              <a:t>个输入信号分开，</a:t>
            </a:r>
            <a:r>
              <a:rPr lang="zh-CN" altLang="en-US" b="1" dirty="0">
                <a:ea typeface="宋体" panose="02010600030101010101" pitchFamily="2" charset="-122"/>
              </a:rPr>
              <a:t>避免了钟控</a:t>
            </a:r>
            <a:r>
              <a:rPr lang="en-US" altLang="zh-CN" b="1" dirty="0">
                <a:ea typeface="宋体" panose="02010600030101010101" pitchFamily="2" charset="-122"/>
              </a:rPr>
              <a:t>RS</a:t>
            </a:r>
            <a:r>
              <a:rPr lang="zh-CN" altLang="en-US" b="1" dirty="0">
                <a:ea typeface="宋体" panose="02010600030101010101" pitchFamily="2" charset="-122"/>
              </a:rPr>
              <a:t>触发器的不定状态</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总是互非的，不可能出现</a:t>
            </a:r>
            <a:r>
              <a:rPr lang="en-US" altLang="zh-CN" dirty="0">
                <a:ea typeface="宋体" panose="02010600030101010101" pitchFamily="2" charset="-122"/>
              </a:rPr>
              <a:t>S=1</a:t>
            </a:r>
            <a:r>
              <a:rPr lang="zh-CN" altLang="en-US" dirty="0">
                <a:ea typeface="宋体" panose="02010600030101010101" pitchFamily="2" charset="-122"/>
              </a:rPr>
              <a:t>、</a:t>
            </a:r>
            <a:r>
              <a:rPr lang="en-US" altLang="zh-CN" dirty="0">
                <a:ea typeface="宋体" panose="02010600030101010101" pitchFamily="2" charset="-122"/>
              </a:rPr>
              <a:t>R=1</a:t>
            </a:r>
            <a:r>
              <a:rPr lang="zh-CN" altLang="en-US" dirty="0">
                <a:ea typeface="宋体" panose="02010600030101010101" pitchFamily="2" charset="-122"/>
              </a:rPr>
              <a:t>的情况，即不会出现不定状态），但同时</a:t>
            </a:r>
            <a:r>
              <a:rPr lang="zh-CN" altLang="en-US" b="1" dirty="0">
                <a:ea typeface="宋体" panose="02010600030101010101" pitchFamily="2" charset="-122"/>
              </a:rPr>
              <a:t>功能较少</a:t>
            </a:r>
            <a:r>
              <a:rPr lang="zh-CN" altLang="en-US" dirty="0">
                <a:ea typeface="宋体" panose="02010600030101010101" pitchFamily="2" charset="-122"/>
              </a:rPr>
              <a:t>（</a:t>
            </a:r>
            <a:r>
              <a:rPr lang="en-US" altLang="zh-CN" dirty="0">
                <a:ea typeface="宋体" panose="02010600030101010101" pitchFamily="2" charset="-122"/>
              </a:rPr>
              <a:t>CP=1</a:t>
            </a:r>
            <a:r>
              <a:rPr lang="zh-CN" altLang="en-US" dirty="0">
                <a:ea typeface="宋体" panose="02010600030101010101" pitchFamily="2" charset="-122"/>
              </a:rPr>
              <a:t>时没有保持和反转功能）。</a:t>
            </a:r>
            <a:endParaRPr lang="zh-CN" altLang="en-US" dirty="0">
              <a:ea typeface="宋体" panose="02010600030101010101" pitchFamily="2" charset="-122"/>
            </a:endParaRPr>
          </a:p>
          <a:p>
            <a:pPr algn="just" eaLnBrk="1" hangingPunct="1"/>
            <a:r>
              <a:rPr lang="zh-CN" altLang="en-US" dirty="0">
                <a:ea typeface="宋体" panose="02010600030101010101" pitchFamily="2" charset="-122"/>
              </a:rPr>
              <a:t>    在扑克牌中，</a:t>
            </a:r>
            <a:r>
              <a:rPr lang="en-US" altLang="zh-CN" dirty="0">
                <a:ea typeface="宋体" panose="02010600030101010101" pitchFamily="2" charset="-122"/>
              </a:rPr>
              <a:t>J</a:t>
            </a:r>
            <a:r>
              <a:rPr lang="zh-CN" altLang="en-US" dirty="0">
                <a:ea typeface="宋体" panose="02010600030101010101" pitchFamily="2" charset="-122"/>
              </a:rPr>
              <a:t>代表王子，</a:t>
            </a:r>
            <a:r>
              <a:rPr lang="en-US" altLang="zh-CN" dirty="0">
                <a:ea typeface="宋体" panose="02010600030101010101" pitchFamily="2" charset="-122"/>
              </a:rPr>
              <a:t>K</a:t>
            </a:r>
            <a:r>
              <a:rPr lang="zh-CN" altLang="en-US" dirty="0">
                <a:ea typeface="宋体" panose="02010600030101010101" pitchFamily="2" charset="-122"/>
              </a:rPr>
              <a:t>代表国王，</a:t>
            </a:r>
            <a:r>
              <a:rPr lang="en-US" altLang="zh-CN" dirty="0">
                <a:ea typeface="宋体" panose="02010600030101010101" pitchFamily="2" charset="-122"/>
              </a:rPr>
              <a:t>JK</a:t>
            </a:r>
            <a:r>
              <a:rPr lang="zh-CN" altLang="en-US" dirty="0">
                <a:ea typeface="宋体" panose="02010600030101010101" pitchFamily="2" charset="-122"/>
              </a:rPr>
              <a:t>触发器就是王牌触发器。这是因为它的功能比较完善，既能置</a:t>
            </a:r>
            <a:r>
              <a:rPr lang="en-US" altLang="zh-CN" dirty="0">
                <a:ea typeface="宋体" panose="02010600030101010101" pitchFamily="2" charset="-122"/>
              </a:rPr>
              <a:t>0</a:t>
            </a:r>
            <a:r>
              <a:rPr lang="zh-CN" altLang="en-US" dirty="0">
                <a:ea typeface="宋体" panose="02010600030101010101" pitchFamily="2" charset="-122"/>
              </a:rPr>
              <a:t>和置</a:t>
            </a:r>
            <a:r>
              <a:rPr lang="en-US" altLang="zh-CN" dirty="0">
                <a:ea typeface="宋体" panose="02010600030101010101" pitchFamily="2" charset="-122"/>
              </a:rPr>
              <a:t>1</a:t>
            </a:r>
            <a:r>
              <a:rPr lang="zh-CN" altLang="en-US" dirty="0">
                <a:ea typeface="宋体" panose="02010600030101010101" pitchFamily="2" charset="-122"/>
              </a:rPr>
              <a:t>，又能分频计数，还可以保持原状态不变。所以，这种触发器的应用十分广泛。 </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58750" y="658813"/>
            <a:ext cx="6794500" cy="3822700"/>
          </a:xfrm>
        </p:spPr>
      </p:sp>
      <p:sp>
        <p:nvSpPr>
          <p:cNvPr id="167939" name="Rectangle 3"/>
          <p:cNvSpPr>
            <a:spLocks noGrp="1" noChangeArrowheads="1"/>
          </p:cNvSpPr>
          <p:nvPr>
            <p:ph type="body" idx="1"/>
          </p:nvPr>
        </p:nvSpPr>
        <p:spPr>
          <a:noFill/>
        </p:spPr>
        <p:txBody>
          <a:bodyPr/>
          <a:lstStyle/>
          <a:p>
            <a:pPr eaLnBrk="1" hangingPunct="1"/>
            <a:r>
              <a:rPr lang="zh-CN" altLang="en-US" dirty="0">
                <a:solidFill>
                  <a:srgbClr val="FFCC00"/>
                </a:solidFill>
                <a:ea typeface="黑体" panose="02010609060101010101" pitchFamily="49" charset="-122"/>
              </a:rPr>
              <a:t>钟控</a:t>
            </a:r>
            <a:r>
              <a:rPr lang="en-US" altLang="zh-CN" dirty="0">
                <a:solidFill>
                  <a:srgbClr val="FFCC00"/>
                </a:solidFill>
                <a:ea typeface="黑体" panose="02010609060101010101" pitchFamily="49" charset="-122"/>
              </a:rPr>
              <a:t>JK</a:t>
            </a:r>
            <a:r>
              <a:rPr lang="zh-CN" altLang="en-US" dirty="0">
                <a:solidFill>
                  <a:srgbClr val="FFCC00"/>
                </a:solidFill>
                <a:ea typeface="黑体" panose="02010609060101010101" pitchFamily="49" charset="-122"/>
              </a:rPr>
              <a:t>触发器有</a:t>
            </a:r>
            <a:r>
              <a:rPr lang="en-US" altLang="zh-CN" dirty="0">
                <a:solidFill>
                  <a:srgbClr val="FFCC00"/>
                </a:solidFill>
                <a:ea typeface="黑体" panose="02010609060101010101" pitchFamily="49" charset="-122"/>
              </a:rPr>
              <a:t>4</a:t>
            </a:r>
            <a:r>
              <a:rPr lang="zh-CN" altLang="en-US" dirty="0">
                <a:solidFill>
                  <a:srgbClr val="FFCC00"/>
                </a:solidFill>
                <a:ea typeface="黑体" panose="02010609060101010101" pitchFamily="49" charset="-122"/>
              </a:rPr>
              <a:t>种逻辑功能：除了有保持、置</a:t>
            </a:r>
            <a:r>
              <a:rPr lang="en-US" altLang="zh-CN" dirty="0">
                <a:solidFill>
                  <a:srgbClr val="FFCC00"/>
                </a:solidFill>
                <a:ea typeface="黑体" panose="02010609060101010101" pitchFamily="49" charset="-122"/>
              </a:rPr>
              <a:t>0</a:t>
            </a:r>
            <a:r>
              <a:rPr lang="zh-CN" altLang="en-US" dirty="0">
                <a:solidFill>
                  <a:srgbClr val="FFCC00"/>
                </a:solidFill>
                <a:ea typeface="黑体" panose="02010609060101010101" pitchFamily="49" charset="-122"/>
              </a:rPr>
              <a:t>、置</a:t>
            </a:r>
            <a:r>
              <a:rPr lang="en-US" altLang="zh-CN" dirty="0">
                <a:solidFill>
                  <a:srgbClr val="FFCC00"/>
                </a:solidFill>
                <a:ea typeface="黑体" panose="02010609060101010101" pitchFamily="49" charset="-122"/>
              </a:rPr>
              <a:t>1</a:t>
            </a:r>
            <a:r>
              <a:rPr lang="zh-CN" altLang="en-US" dirty="0">
                <a:solidFill>
                  <a:srgbClr val="FFCC00"/>
                </a:solidFill>
                <a:ea typeface="黑体" panose="02010609060101010101" pitchFamily="49" charset="-122"/>
              </a:rPr>
              <a:t>功能外，还有翻转功能（</a:t>
            </a:r>
            <a:r>
              <a:rPr lang="zh-CN" altLang="zh-CN" dirty="0">
                <a:ea typeface="宋体" panose="02010600030101010101" pitchFamily="2" charset="-122"/>
              </a:rPr>
              <a:t>也称为计数功能，</a:t>
            </a:r>
            <a:r>
              <a:rPr lang="zh-CN" altLang="en-US" dirty="0">
                <a:solidFill>
                  <a:srgbClr val="FFCC00"/>
                </a:solidFill>
                <a:ea typeface="黑体" panose="02010609060101010101" pitchFamily="49" charset="-122"/>
              </a:rPr>
              <a:t>比</a:t>
            </a:r>
            <a:r>
              <a:rPr lang="en-US" altLang="zh-CN" dirty="0">
                <a:solidFill>
                  <a:srgbClr val="FFCC00"/>
                </a:solidFill>
                <a:ea typeface="黑体" panose="02010609060101010101" pitchFamily="49" charset="-122"/>
              </a:rPr>
              <a:t>RS</a:t>
            </a:r>
            <a:r>
              <a:rPr lang="zh-CN" altLang="en-US" dirty="0">
                <a:solidFill>
                  <a:srgbClr val="FFCC00"/>
                </a:solidFill>
                <a:ea typeface="黑体" panose="02010609060101010101" pitchFamily="49" charset="-122"/>
              </a:rPr>
              <a:t>触发器及</a:t>
            </a:r>
            <a:r>
              <a:rPr lang="en-US" altLang="zh-CN" dirty="0">
                <a:solidFill>
                  <a:srgbClr val="FFCC00"/>
                </a:solidFill>
                <a:ea typeface="黑体" panose="02010609060101010101" pitchFamily="49" charset="-122"/>
              </a:rPr>
              <a:t>D</a:t>
            </a:r>
            <a:r>
              <a:rPr lang="zh-CN" altLang="en-US" dirty="0">
                <a:solidFill>
                  <a:srgbClr val="FFCC00"/>
                </a:solidFill>
                <a:ea typeface="黑体" panose="02010609060101010101" pitchFamily="49" charset="-122"/>
              </a:rPr>
              <a:t>触发器新增的功能）</a:t>
            </a:r>
            <a:endParaRPr lang="zh-CN" altLang="en-US" dirty="0">
              <a:solidFill>
                <a:srgbClr val="FFCC00"/>
              </a:solidFill>
              <a:ea typeface="黑体" panose="02010609060101010101" pitchFamily="49" charset="-122"/>
            </a:endParaRPr>
          </a:p>
          <a:p>
            <a:pPr eaLnBrk="1" hangingPunct="1"/>
            <a:r>
              <a:rPr lang="zh-CN" altLang="en-US" dirty="0">
                <a:solidFill>
                  <a:srgbClr val="FFCC00"/>
                </a:solidFill>
                <a:ea typeface="黑体" panose="02010609060101010101" pitchFamily="49" charset="-122"/>
              </a:rPr>
              <a:t>根据特性表，可以推导出特性方程</a:t>
            </a:r>
            <a:endParaRPr lang="zh-CN" altLang="en-US" dirty="0">
              <a:solidFill>
                <a:srgbClr val="FFCC00"/>
              </a:solidFill>
              <a:ea typeface="黑体" panose="02010609060101010101" pitchFamily="49" charset="-122"/>
            </a:endParaRPr>
          </a:p>
          <a:p>
            <a:pPr eaLnBrk="1" hangingPunct="1"/>
            <a:r>
              <a:rPr lang="zh-CN" altLang="en-US" dirty="0">
                <a:solidFill>
                  <a:srgbClr val="FFCC00"/>
                </a:solidFill>
                <a:ea typeface="黑体" panose="02010609060101010101" pitchFamily="49" charset="-122"/>
              </a:rPr>
              <a:t>根据简化特性表，采用</a:t>
            </a:r>
            <a:r>
              <a:rPr lang="en-US" altLang="zh-CN" dirty="0">
                <a:solidFill>
                  <a:srgbClr val="FFCC00"/>
                </a:solidFill>
                <a:ea typeface="黑体" panose="02010609060101010101" pitchFamily="49" charset="-122"/>
              </a:rPr>
              <a:t>if-else</a:t>
            </a:r>
            <a:r>
              <a:rPr lang="zh-CN" altLang="en-US" dirty="0">
                <a:solidFill>
                  <a:srgbClr val="FFCC00"/>
                </a:solidFill>
                <a:ea typeface="黑体" panose="02010609060101010101" pitchFamily="49" charset="-122"/>
              </a:rPr>
              <a:t>语句和</a:t>
            </a:r>
            <a:r>
              <a:rPr lang="en-US" altLang="zh-CN" dirty="0">
                <a:solidFill>
                  <a:srgbClr val="FFCC00"/>
                </a:solidFill>
                <a:ea typeface="黑体" panose="02010609060101010101" pitchFamily="49" charset="-122"/>
              </a:rPr>
              <a:t>case</a:t>
            </a:r>
            <a:r>
              <a:rPr lang="zh-CN" altLang="en-US" dirty="0">
                <a:solidFill>
                  <a:srgbClr val="FFCC00"/>
                </a:solidFill>
                <a:ea typeface="黑体" panose="02010609060101010101" pitchFamily="49" charset="-122"/>
              </a:rPr>
              <a:t>语句描述</a:t>
            </a:r>
            <a:endParaRPr lang="zh-CN" altLang="en-US" dirty="0">
              <a:solidFill>
                <a:srgbClr val="FFCC00"/>
              </a:solidFill>
              <a:ea typeface="黑体" panose="02010609060101010101" pitchFamily="49"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58750" y="658813"/>
            <a:ext cx="6794500" cy="3822700"/>
          </a:xfrm>
        </p:spPr>
      </p:sp>
      <p:sp>
        <p:nvSpPr>
          <p:cNvPr id="168963"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J</a:t>
            </a:r>
            <a:endParaRPr lang="en-US" altLang="zh-CN" dirty="0">
              <a:ea typeface="宋体" panose="02010600030101010101" pitchFamily="2" charset="-122"/>
            </a:endParaRPr>
          </a:p>
          <a:p>
            <a:pPr eaLnBrk="1" hangingPunct="1"/>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K</a:t>
            </a:r>
            <a:endParaRPr lang="en-US" altLang="zh-CN" dirty="0">
              <a:ea typeface="宋体" panose="02010600030101010101" pitchFamily="2" charset="-122"/>
            </a:endParaRPr>
          </a:p>
          <a:p>
            <a:pPr eaLnBrk="1" hangingPunct="1"/>
            <a:r>
              <a:rPr lang="zh-CN" altLang="en-US" dirty="0">
                <a:ea typeface="宋体" panose="02010600030101010101" pitchFamily="2" charset="-122"/>
              </a:rPr>
              <a:t>    从时序图我们看出，</a:t>
            </a:r>
            <a:r>
              <a:rPr lang="zh-CN" altLang="en-US" dirty="0">
                <a:solidFill>
                  <a:srgbClr val="FFCC00"/>
                </a:solidFill>
                <a:ea typeface="黑体" panose="02010609060101010101" pitchFamily="49" charset="-122"/>
              </a:rPr>
              <a:t>钟控</a:t>
            </a:r>
            <a:r>
              <a:rPr lang="en-US" altLang="zh-CN" dirty="0">
                <a:solidFill>
                  <a:srgbClr val="FFCC00"/>
                </a:solidFill>
                <a:ea typeface="黑体" panose="02010609060101010101" pitchFamily="49" charset="-122"/>
              </a:rPr>
              <a:t>JK</a:t>
            </a:r>
            <a:r>
              <a:rPr lang="zh-CN" altLang="en-US" dirty="0">
                <a:solidFill>
                  <a:srgbClr val="FFCC00"/>
                </a:solidFill>
                <a:ea typeface="黑体" panose="02010609060101010101" pitchFamily="49" charset="-122"/>
              </a:rPr>
              <a:t>触发器</a:t>
            </a:r>
            <a:r>
              <a:rPr lang="zh-CN" altLang="en-US" dirty="0">
                <a:ea typeface="宋体" panose="02010600030101010101" pitchFamily="2" charset="-122"/>
              </a:rPr>
              <a:t>比</a:t>
            </a:r>
            <a:r>
              <a:rPr lang="en-US" altLang="zh-CN" dirty="0">
                <a:ea typeface="宋体" panose="02010600030101010101" pitchFamily="2" charset="-122"/>
              </a:rPr>
              <a:t>D</a:t>
            </a:r>
            <a:r>
              <a:rPr lang="zh-CN" altLang="en-US" dirty="0">
                <a:ea typeface="宋体" panose="02010600030101010101" pitchFamily="2" charset="-122"/>
              </a:rPr>
              <a:t>锁存器新增的功能：当</a:t>
            </a:r>
            <a:r>
              <a:rPr lang="en-US" altLang="zh-CN" dirty="0">
                <a:ea typeface="宋体" panose="02010600030101010101" pitchFamily="2" charset="-122"/>
              </a:rPr>
              <a:t>JK=11</a:t>
            </a:r>
            <a:r>
              <a:rPr lang="zh-CN" altLang="en-US" dirty="0">
                <a:ea typeface="宋体" panose="02010600030101010101" pitchFamily="2" charset="-122"/>
              </a:rPr>
              <a:t>时，输出的波形翻转；当</a:t>
            </a:r>
            <a:r>
              <a:rPr lang="en-US" altLang="zh-CN" dirty="0">
                <a:ea typeface="宋体" panose="02010600030101010101" pitchFamily="2" charset="-122"/>
              </a:rPr>
              <a:t>JK=00</a:t>
            </a:r>
            <a:r>
              <a:rPr lang="zh-CN" altLang="en-US" dirty="0">
                <a:ea typeface="宋体" panose="02010600030101010101" pitchFamily="2" charset="-122"/>
              </a:rPr>
              <a:t>时，触发器保持原来的状态</a:t>
            </a:r>
            <a:endParaRPr lang="en-US" altLang="zh-CN" dirty="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endParaRPr lang="zh-CN" altLang="en-US" dirty="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en-US" altLang="zh-CN" dirty="0">
              <a:solidFill>
                <a:srgbClr val="FFCC00"/>
              </a:solidFill>
              <a:ea typeface="黑体" panose="02010609060101010101" pitchFamily="49" charset="-122"/>
            </a:endParaRPr>
          </a:p>
          <a:p>
            <a:endParaRPr lang="en-US" altLang="zh-CN" dirty="0">
              <a:solidFill>
                <a:srgbClr val="FFCC00"/>
              </a:solidFill>
              <a:ea typeface="黑体" panose="02010609060101010101" pitchFamily="49" charset="-122"/>
            </a:endParaRPr>
          </a:p>
          <a:p>
            <a:r>
              <a:rPr lang="en-US" altLang="zh-CN">
                <a:solidFill>
                  <a:srgbClr val="FFCC00"/>
                </a:solidFill>
                <a:ea typeface="黑体" panose="02010609060101010101" pitchFamily="49" charset="-122"/>
              </a:rPr>
              <a:t>Moor FSM</a:t>
            </a:r>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F909602-05C9-445F-A367-A6431A664D6A}" type="slidenum">
              <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80610" name="Rectangle 2"/>
          <p:cNvSpPr>
            <a:spLocks noGrp="1" noRot="1" noChangeAspect="1" noChangeArrowheads="1" noTextEdit="1"/>
          </p:cNvSpPr>
          <p:nvPr>
            <p:ph type="sldImg"/>
          </p:nvPr>
        </p:nvSpPr>
        <p:spPr>
          <a:xfrm>
            <a:off x="114300" y="746125"/>
            <a:ext cx="6630988" cy="3730625"/>
          </a:xfrm>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a:t>
            </a:r>
            <a:r>
              <a:rPr lang="zh-CN" altLang="en-US" dirty="0">
                <a:ea typeface="宋体" panose="02010600030101010101" pitchFamily="2" charset="-122"/>
              </a:rPr>
              <a:t>数字系统设计与</a:t>
            </a:r>
            <a:r>
              <a:rPr lang="en-US" altLang="zh-CN" dirty="0">
                <a:ea typeface="宋体" panose="02010600030101010101" pitchFamily="2" charset="-122"/>
              </a:rPr>
              <a:t>Verilog HDL</a:t>
            </a:r>
            <a:r>
              <a:rPr lang="zh-CN" altLang="en-US" dirty="0">
                <a:ea typeface="宋体" panose="02010600030101010101" pitchFamily="2" charset="-122"/>
              </a:rPr>
              <a:t>（第</a:t>
            </a:r>
            <a:r>
              <a:rPr lang="en-US" altLang="zh-CN" dirty="0">
                <a:ea typeface="宋体" panose="02010600030101010101" pitchFamily="2" charset="-122"/>
              </a:rPr>
              <a:t>4</a:t>
            </a:r>
            <a:r>
              <a:rPr lang="zh-CN" altLang="en-US" dirty="0">
                <a:ea typeface="宋体" panose="02010600030101010101" pitchFamily="2" charset="-122"/>
              </a:rPr>
              <a:t>版）</a:t>
            </a:r>
            <a:r>
              <a:rPr lang="en-US" altLang="zh-CN" dirty="0">
                <a:ea typeface="宋体" panose="02010600030101010101" pitchFamily="2" charset="-122"/>
              </a:rPr>
              <a:t>》</a:t>
            </a:r>
            <a:r>
              <a:rPr lang="zh-CN" altLang="en-US" dirty="0">
                <a:ea typeface="宋体" panose="02010600030101010101" pitchFamily="2" charset="-122"/>
              </a:rPr>
              <a:t>第</a:t>
            </a:r>
            <a:r>
              <a:rPr lang="en-US" altLang="zh-CN" dirty="0">
                <a:ea typeface="宋体" panose="02010600030101010101" pitchFamily="2" charset="-122"/>
              </a:rPr>
              <a:t>8</a:t>
            </a:r>
            <a:r>
              <a:rPr lang="zh-CN" altLang="en-US" dirty="0">
                <a:ea typeface="宋体" panose="02010600030101010101" pitchFamily="2" charset="-122"/>
              </a:rPr>
              <a:t>章“</a:t>
            </a:r>
            <a:r>
              <a:rPr lang="en-US" altLang="zh-CN" dirty="0">
                <a:ea typeface="宋体" panose="02010600030101010101" pitchFamily="2" charset="-122"/>
              </a:rPr>
              <a:t>Verilog HDL</a:t>
            </a:r>
            <a:r>
              <a:rPr lang="zh-CN" altLang="en-US" dirty="0">
                <a:solidFill>
                  <a:srgbClr val="FFCC00"/>
                </a:solidFill>
                <a:ea typeface="黑体" panose="02010609060101010101" pitchFamily="49" charset="-122"/>
              </a:rPr>
              <a:t>有限状态机设计”，</a:t>
            </a:r>
            <a:r>
              <a:rPr lang="en-US" altLang="zh-CN" dirty="0">
                <a:solidFill>
                  <a:srgbClr val="FFCC00"/>
                </a:solidFill>
                <a:ea typeface="黑体" panose="02010609060101010101" pitchFamily="49" charset="-122"/>
              </a:rPr>
              <a:t>P195</a:t>
            </a:r>
            <a:endParaRPr lang="en-US" altLang="zh-CN" dirty="0">
              <a:solidFill>
                <a:srgbClr val="FFCC00"/>
              </a:solidFill>
              <a:ea typeface="黑体" panose="02010609060101010101" pitchFamily="49" charset="-122"/>
            </a:endParaRPr>
          </a:p>
          <a:p>
            <a:r>
              <a:rPr lang="zh-CN" altLang="en-US" dirty="0">
                <a:ea typeface="宋体" panose="02010600030101010101" pitchFamily="2" charset="-122"/>
              </a:rPr>
              <a:t>马尔科夫模型</a:t>
            </a:r>
            <a:endParaRPr lang="zh-CN" altLang="en-US" dirty="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58750" y="658813"/>
            <a:ext cx="6794500" cy="3822700"/>
          </a:xfrm>
        </p:spPr>
      </p:sp>
      <p:sp>
        <p:nvSpPr>
          <p:cNvPr id="233475" name="Rectangle 3"/>
          <p:cNvSpPr>
            <a:spLocks noGrp="1" noChangeArrowheads="1"/>
          </p:cNvSpPr>
          <p:nvPr>
            <p:ph type="body" idx="1"/>
          </p:nvPr>
        </p:nvSpPr>
        <p:spPr>
          <a:noFill/>
        </p:spPr>
        <p:txBody>
          <a:bodyPr/>
          <a:lstStyle/>
          <a:p>
            <a:endParaRPr lang="zh-CN" altLang="en-US">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58750" y="658813"/>
            <a:ext cx="6794500" cy="3822700"/>
          </a:xfrm>
        </p:spPr>
      </p:sp>
      <p:sp>
        <p:nvSpPr>
          <p:cNvPr id="234499" name="Rectangle 3"/>
          <p:cNvSpPr>
            <a:spLocks noGrp="1" noChangeArrowheads="1"/>
          </p:cNvSpPr>
          <p:nvPr>
            <p:ph type="body" idx="1"/>
          </p:nvPr>
        </p:nvSpPr>
        <p:spPr>
          <a:noFill/>
        </p:spPr>
        <p:txBody>
          <a:bodyPr/>
          <a:lstStyle/>
          <a:p>
            <a:endParaRPr lang="zh-CN" altLang="en-US" dirty="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58750" y="658813"/>
            <a:ext cx="6794500" cy="3822700"/>
          </a:xfrm>
        </p:spPr>
      </p:sp>
      <p:sp>
        <p:nvSpPr>
          <p:cNvPr id="235523"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58750" y="658813"/>
            <a:ext cx="6794500" cy="3822700"/>
          </a:xfrm>
        </p:spPr>
      </p:sp>
      <p:sp>
        <p:nvSpPr>
          <p:cNvPr id="236547" name="Rectangle 3"/>
          <p:cNvSpPr>
            <a:spLocks noGrp="1" noChangeArrowheads="1"/>
          </p:cNvSpPr>
          <p:nvPr>
            <p:ph type="body" idx="1"/>
          </p:nvPr>
        </p:nvSpPr>
        <p:spPr>
          <a:noFill/>
        </p:spPr>
        <p:txBody>
          <a:bodyPr/>
          <a:lstStyle/>
          <a:p>
            <a:pPr eaLnBrk="1" hangingPunct="1"/>
            <a:r>
              <a:rPr kumimoji="1" lang="zh-CN" altLang="en-US" dirty="0">
                <a:solidFill>
                  <a:srgbClr val="CC3300"/>
                </a:solidFill>
                <a:ea typeface="宋体" panose="02010600030101010101" pitchFamily="2" charset="-122"/>
                <a:cs typeface="Arial" panose="020B0604020202020204" pitchFamily="34" charset="0"/>
              </a:rPr>
              <a:t>    二进制编码</a:t>
            </a:r>
            <a:r>
              <a:rPr kumimoji="1" lang="zh-CN" altLang="en-US" dirty="0">
                <a:ea typeface="宋体" panose="02010600030101010101" pitchFamily="2" charset="-122"/>
                <a:cs typeface="Arial" panose="020B0604020202020204" pitchFamily="34" charset="0"/>
              </a:rPr>
              <a:t>：采用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N</a:t>
            </a:r>
            <a:r>
              <a:rPr kumimoji="1" lang="zh-CN" altLang="en-US" dirty="0">
                <a:ea typeface="宋体" panose="02010600030101010101" pitchFamily="2" charset="-122"/>
                <a:cs typeface="Arial" panose="020B0604020202020204" pitchFamily="34" charset="0"/>
              </a:rPr>
              <a:t>个触发器来表示这</a:t>
            </a:r>
            <a:r>
              <a:rPr kumimoji="1" lang="en-US" altLang="zh-CN" dirty="0">
                <a:ea typeface="宋体" panose="02010600030101010101" pitchFamily="2" charset="-122"/>
                <a:cs typeface="Arial" panose="020B0604020202020204" pitchFamily="34" charset="0"/>
              </a:rPr>
              <a:t>N</a:t>
            </a:r>
            <a:r>
              <a:rPr kumimoji="1" lang="zh-CN" altLang="en-US" dirty="0">
                <a:ea typeface="宋体" panose="02010600030101010101" pitchFamily="2" charset="-122"/>
                <a:cs typeface="Arial" panose="020B0604020202020204" pitchFamily="34" charset="0"/>
              </a:rPr>
              <a:t>个状态</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例如，假定状态机有</a:t>
            </a:r>
            <a:r>
              <a:rPr kumimoji="1" lang="en-US" altLang="zh-CN" dirty="0">
                <a:ea typeface="宋体" panose="02010600030101010101" pitchFamily="2" charset="-122"/>
                <a:cs typeface="Arial" panose="020B0604020202020204" pitchFamily="34" charset="0"/>
              </a:rPr>
              <a:t>8</a:t>
            </a:r>
            <a:r>
              <a:rPr kumimoji="1" lang="zh-CN" altLang="en-US" dirty="0">
                <a:ea typeface="宋体" panose="02010600030101010101" pitchFamily="2" charset="-122"/>
                <a:cs typeface="Arial" panose="020B0604020202020204" pitchFamily="34" charset="0"/>
              </a:rPr>
              <a:t>个状态，则要采用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8=3</a:t>
            </a:r>
            <a:r>
              <a:rPr kumimoji="1" lang="zh-CN" altLang="en-US" dirty="0">
                <a:ea typeface="宋体" panose="02010600030101010101" pitchFamily="2" charset="-122"/>
                <a:cs typeface="Arial" panose="020B0604020202020204" pitchFamily="34" charset="0"/>
              </a:rPr>
              <a:t>个触发器来表示；假定状态机有</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个状态，则要采用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10=4</a:t>
            </a:r>
            <a:r>
              <a:rPr kumimoji="1" lang="zh-CN" altLang="en-US" dirty="0">
                <a:ea typeface="宋体" panose="02010600030101010101" pitchFamily="2" charset="-122"/>
                <a:cs typeface="Arial" panose="020B0604020202020204" pitchFamily="34" charset="0"/>
              </a:rPr>
              <a:t>个触发器来表示（只用到触发器的</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种输出组合）。但可能产生毛刺</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因为在状态的顺序转换中，相邻状态可能有多个比特位产生变化；而由于门的延迟时间差异，可能多个比特位不是同时发生变化，而是有先有后，这样就可能产生一个中间状态</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称为毛刺。例如前面的例子用</a:t>
            </a:r>
            <a:r>
              <a:rPr kumimoji="1" lang="en-US" altLang="zh-CN" dirty="0">
                <a:ea typeface="宋体" panose="02010600030101010101" pitchFamily="2" charset="-122"/>
                <a:cs typeface="Arial" panose="020B0604020202020204" pitchFamily="34" charset="0"/>
              </a:rPr>
              <a:t>3</a:t>
            </a:r>
            <a:r>
              <a:rPr kumimoji="1" lang="zh-CN" altLang="en-US" dirty="0">
                <a:ea typeface="宋体" panose="02010600030101010101" pitchFamily="2" charset="-122"/>
                <a:cs typeface="Arial" panose="020B0604020202020204" pitchFamily="34" charset="0"/>
              </a:rPr>
              <a:t>个触发器表示</a:t>
            </a:r>
            <a:r>
              <a:rPr kumimoji="1" lang="en-US" altLang="zh-CN" dirty="0">
                <a:ea typeface="宋体" panose="02010600030101010101" pitchFamily="2" charset="-122"/>
                <a:cs typeface="Arial" panose="020B0604020202020204" pitchFamily="34" charset="0"/>
              </a:rPr>
              <a:t>5</a:t>
            </a:r>
            <a:r>
              <a:rPr kumimoji="1" lang="zh-CN" altLang="en-US" dirty="0">
                <a:ea typeface="宋体" panose="02010600030101010101" pitchFamily="2" charset="-122"/>
                <a:cs typeface="Arial" panose="020B0604020202020204" pitchFamily="34" charset="0"/>
              </a:rPr>
              <a:t>个状态，当从状态</a:t>
            </a:r>
            <a:r>
              <a:rPr kumimoji="1" lang="en-US" altLang="zh-CN" dirty="0">
                <a:ea typeface="宋体" panose="02010600030101010101" pitchFamily="2" charset="-122"/>
                <a:cs typeface="Arial" panose="020B0604020202020204" pitchFamily="34" charset="0"/>
              </a:rPr>
              <a:t>001</a:t>
            </a:r>
            <a:r>
              <a:rPr kumimoji="1" lang="zh-CN" altLang="en-US" dirty="0">
                <a:ea typeface="宋体" panose="02010600030101010101" pitchFamily="2" charset="-122"/>
                <a:cs typeface="Arial" panose="020B0604020202020204" pitchFamily="34" charset="0"/>
              </a:rPr>
              <a:t>转移到</a:t>
            </a:r>
            <a:r>
              <a:rPr kumimoji="1" lang="en-US" altLang="zh-CN" dirty="0">
                <a:ea typeface="宋体" panose="02010600030101010101" pitchFamily="2" charset="-122"/>
                <a:cs typeface="Arial" panose="020B0604020202020204" pitchFamily="34" charset="0"/>
              </a:rPr>
              <a:t>010</a:t>
            </a:r>
            <a:r>
              <a:rPr kumimoji="1" lang="zh-CN" altLang="en-US" dirty="0">
                <a:ea typeface="宋体" panose="02010600030101010101" pitchFamily="2" charset="-122"/>
                <a:cs typeface="Arial" panose="020B0604020202020204" pitchFamily="34" charset="0"/>
              </a:rPr>
              <a:t>的过程中，</a:t>
            </a:r>
            <a:r>
              <a:rPr kumimoji="1" lang="en-US" altLang="zh-CN" dirty="0">
                <a:ea typeface="宋体" panose="02010600030101010101" pitchFamily="2" charset="-122"/>
                <a:cs typeface="Arial" panose="020B0604020202020204" pitchFamily="34" charset="0"/>
              </a:rPr>
              <a:t>Q1</a:t>
            </a:r>
            <a:r>
              <a:rPr kumimoji="1" lang="zh-CN" altLang="en-US" dirty="0">
                <a:ea typeface="宋体" panose="02010600030101010101" pitchFamily="2" charset="-122"/>
                <a:cs typeface="Arial" panose="020B0604020202020204" pitchFamily="34" charset="0"/>
              </a:rPr>
              <a:t>、</a:t>
            </a:r>
            <a:r>
              <a:rPr kumimoji="1" lang="en-US" altLang="zh-CN" dirty="0">
                <a:ea typeface="宋体" panose="02010600030101010101" pitchFamily="2" charset="-122"/>
                <a:cs typeface="Arial" panose="020B0604020202020204" pitchFamily="34" charset="0"/>
              </a:rPr>
              <a:t>Q0</a:t>
            </a:r>
            <a:r>
              <a:rPr kumimoji="1" lang="zh-CN" altLang="en-US" dirty="0">
                <a:ea typeface="宋体" panose="02010600030101010101" pitchFamily="2" charset="-122"/>
                <a:cs typeface="Arial" panose="020B0604020202020204" pitchFamily="34" charset="0"/>
              </a:rPr>
              <a:t>从</a:t>
            </a:r>
            <a:r>
              <a:rPr kumimoji="1" lang="en-US" altLang="zh-CN" dirty="0">
                <a:ea typeface="宋体" panose="02010600030101010101" pitchFamily="2" charset="-122"/>
                <a:cs typeface="Arial" panose="020B0604020202020204" pitchFamily="34" charset="0"/>
              </a:rPr>
              <a:t>01</a:t>
            </a:r>
            <a:r>
              <a:rPr kumimoji="1" lang="zh-CN" altLang="en-US" dirty="0">
                <a:ea typeface="宋体" panose="02010600030101010101" pitchFamily="2" charset="-122"/>
                <a:cs typeface="Arial" panose="020B0604020202020204" pitchFamily="34" charset="0"/>
              </a:rPr>
              <a:t>变为</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a:t>
            </a:r>
            <a:r>
              <a:rPr kumimoji="1" lang="en-US" altLang="zh-CN" dirty="0">
                <a:ea typeface="宋体" panose="02010600030101010101" pitchFamily="2" charset="-122"/>
                <a:cs typeface="Arial" panose="020B0604020202020204" pitchFamily="34" charset="0"/>
              </a:rPr>
              <a:t>2</a:t>
            </a:r>
            <a:r>
              <a:rPr kumimoji="1" lang="zh-CN" altLang="en-US" dirty="0">
                <a:ea typeface="宋体" panose="02010600030101010101" pitchFamily="2" charset="-122"/>
                <a:cs typeface="Arial" panose="020B0604020202020204" pitchFamily="34" charset="0"/>
              </a:rPr>
              <a:t>个比特位发生变化，</a:t>
            </a:r>
            <a:r>
              <a:rPr kumimoji="1" lang="en-US" altLang="zh-CN" dirty="0">
                <a:ea typeface="宋体" panose="02010600030101010101" pitchFamily="2" charset="-122"/>
                <a:cs typeface="Arial" panose="020B0604020202020204" pitchFamily="34" charset="0"/>
              </a:rPr>
              <a:t>Q2Q1Q0</a:t>
            </a:r>
            <a:r>
              <a:rPr kumimoji="1" lang="zh-CN" altLang="en-US" dirty="0">
                <a:ea typeface="宋体" panose="02010600030101010101" pitchFamily="2" charset="-122"/>
                <a:cs typeface="Arial" panose="020B0604020202020204" pitchFamily="34" charset="0"/>
              </a:rPr>
              <a:t>很可能出现中间状态</a:t>
            </a:r>
            <a:r>
              <a:rPr kumimoji="1" lang="en-US" altLang="zh-CN" dirty="0">
                <a:ea typeface="宋体" panose="02010600030101010101" pitchFamily="2" charset="-122"/>
                <a:cs typeface="Arial" panose="020B0604020202020204" pitchFamily="34" charset="0"/>
              </a:rPr>
              <a:t>011</a:t>
            </a:r>
            <a:r>
              <a:rPr kumimoji="1" lang="zh-CN" altLang="en-US" dirty="0">
                <a:ea typeface="宋体" panose="02010600030101010101" pitchFamily="2" charset="-122"/>
                <a:cs typeface="Arial" panose="020B0604020202020204" pitchFamily="34" charset="0"/>
              </a:rPr>
              <a:t>，这是</a:t>
            </a:r>
            <a:r>
              <a:rPr lang="zh-CN" altLang="zh-CN" dirty="0">
                <a:ea typeface="宋体" panose="02010600030101010101" pitchFamily="2" charset="-122"/>
              </a:rPr>
              <a:t>一个</a:t>
            </a:r>
            <a:r>
              <a:rPr kumimoji="1" lang="zh-CN" altLang="en-US" dirty="0">
                <a:ea typeface="宋体" panose="02010600030101010101" pitchFamily="2" charset="-122"/>
                <a:cs typeface="Arial" panose="020B0604020202020204" pitchFamily="34" charset="0"/>
              </a:rPr>
              <a:t>错误的输出，但它又是有效状态，因此可能使后续电路产生误动作。因此采用</a:t>
            </a:r>
            <a:r>
              <a:rPr kumimoji="1" lang="zh-CN" altLang="en-US" dirty="0">
                <a:solidFill>
                  <a:srgbClr val="CC3300"/>
                </a:solidFill>
                <a:ea typeface="宋体" panose="02010600030101010101" pitchFamily="2" charset="-122"/>
                <a:cs typeface="Arial" panose="020B0604020202020204" pitchFamily="34" charset="0"/>
              </a:rPr>
              <a:t>二进制对状态进行编码，电路可靠性不够高。</a:t>
            </a:r>
            <a:endParaRPr kumimoji="1" lang="en-US" altLang="zh-CN" dirty="0">
              <a:solidFill>
                <a:srgbClr val="CC3300"/>
              </a:solidFill>
              <a:ea typeface="宋体" panose="02010600030101010101" pitchFamily="2" charset="-122"/>
              <a:cs typeface="Arial" panose="020B0604020202020204" pitchFamily="34" charset="0"/>
            </a:endParaRPr>
          </a:p>
          <a:p>
            <a:pPr eaLnBrk="1" hangingPunct="1"/>
            <a:r>
              <a:rPr kumimoji="1" lang="zh-CN" altLang="en-US" dirty="0">
                <a:solidFill>
                  <a:srgbClr val="FF0000"/>
                </a:solidFill>
                <a:ea typeface="宋体" panose="02010600030101010101" pitchFamily="2" charset="-122"/>
                <a:cs typeface="Arial" panose="020B0604020202020204" pitchFamily="34" charset="0"/>
              </a:rPr>
              <a:t>    一位热码状态机编码</a:t>
            </a:r>
            <a:r>
              <a:rPr kumimoji="1" lang="en-US" altLang="zh-CN" dirty="0">
                <a:solidFill>
                  <a:srgbClr val="FF0000"/>
                </a:solidFill>
                <a:ea typeface="宋体" panose="02010600030101010101" pitchFamily="2" charset="-122"/>
                <a:cs typeface="Arial" panose="020B0604020202020204" pitchFamily="34" charset="0"/>
              </a:rPr>
              <a:t>——</a:t>
            </a:r>
            <a:r>
              <a:rPr kumimoji="1" lang="zh-CN" altLang="en-US" dirty="0">
                <a:solidFill>
                  <a:srgbClr val="FF0000"/>
                </a:solidFill>
                <a:ea typeface="宋体" panose="02010600030101010101" pitchFamily="2" charset="-122"/>
                <a:cs typeface="Arial" panose="020B0604020202020204" pitchFamily="34" charset="0"/>
              </a:rPr>
              <a:t>尽管由于各触发器的延迟不同，不可能同时翻转，从而造成状态机可能出现中间状态，如从</a:t>
            </a:r>
            <a:r>
              <a:rPr kumimoji="1" lang="en-US" altLang="zh-CN" dirty="0">
                <a:solidFill>
                  <a:srgbClr val="FF0000"/>
                </a:solidFill>
                <a:ea typeface="宋体" panose="02010600030101010101" pitchFamily="2" charset="-122"/>
                <a:cs typeface="Arial" panose="020B0604020202020204" pitchFamily="34" charset="0"/>
              </a:rPr>
              <a:t>0000 0001</a:t>
            </a:r>
            <a:r>
              <a:rPr kumimoji="1" lang="zh-CN" altLang="en-US" dirty="0">
                <a:solidFill>
                  <a:srgbClr val="FF0000"/>
                </a:solidFill>
                <a:ea typeface="宋体" panose="02010600030101010101" pitchFamily="2" charset="-122"/>
                <a:cs typeface="Arial" panose="020B0604020202020204" pitchFamily="34" charset="0"/>
              </a:rPr>
              <a:t>变为</a:t>
            </a:r>
            <a:r>
              <a:rPr kumimoji="1" lang="en-US" altLang="zh-CN" dirty="0">
                <a:solidFill>
                  <a:srgbClr val="FF0000"/>
                </a:solidFill>
                <a:ea typeface="宋体" panose="02010600030101010101" pitchFamily="2" charset="-122"/>
                <a:cs typeface="Arial" panose="020B0604020202020204" pitchFamily="34" charset="0"/>
              </a:rPr>
              <a:t>0000 0010</a:t>
            </a:r>
            <a:r>
              <a:rPr kumimoji="1" lang="zh-CN" altLang="en-US" dirty="0">
                <a:solidFill>
                  <a:srgbClr val="FF0000"/>
                </a:solidFill>
                <a:ea typeface="宋体" panose="02010600030101010101" pitchFamily="2" charset="-122"/>
                <a:cs typeface="Arial" panose="020B0604020202020204" pitchFamily="34" charset="0"/>
              </a:rPr>
              <a:t>的过程中，可能出现</a:t>
            </a:r>
            <a:r>
              <a:rPr kumimoji="1" lang="en-US" altLang="zh-CN" dirty="0">
                <a:solidFill>
                  <a:srgbClr val="FF0000"/>
                </a:solidFill>
                <a:ea typeface="宋体" panose="02010600030101010101" pitchFamily="2" charset="-122"/>
                <a:cs typeface="Arial" panose="020B0604020202020204" pitchFamily="34" charset="0"/>
              </a:rPr>
              <a:t>0000 0011</a:t>
            </a:r>
            <a:r>
              <a:rPr kumimoji="1" lang="zh-CN" altLang="en-US" dirty="0">
                <a:solidFill>
                  <a:srgbClr val="FF0000"/>
                </a:solidFill>
                <a:ea typeface="宋体" panose="02010600030101010101" pitchFamily="2" charset="-122"/>
                <a:cs typeface="Arial" panose="020B0604020202020204" pitchFamily="34" charset="0"/>
              </a:rPr>
              <a:t>，但这不是有效状态，不会造成状态机的输出错误。在状态机的现态和次态时序逻辑中，一定要有</a:t>
            </a:r>
            <a:r>
              <a:rPr kumimoji="1" lang="en-US" altLang="zh-CN" dirty="0">
                <a:solidFill>
                  <a:srgbClr val="FF0000"/>
                </a:solidFill>
                <a:ea typeface="宋体" panose="02010600030101010101" pitchFamily="2" charset="-122"/>
                <a:cs typeface="Arial" panose="020B0604020202020204" pitchFamily="34" charset="0"/>
              </a:rPr>
              <a:t>default</a:t>
            </a:r>
            <a:r>
              <a:rPr kumimoji="1" lang="zh-CN" altLang="en-US" dirty="0">
                <a:solidFill>
                  <a:srgbClr val="FF0000"/>
                </a:solidFill>
                <a:ea typeface="宋体" panose="02010600030101010101" pitchFamily="2" charset="-122"/>
                <a:cs typeface="Arial" panose="020B0604020202020204" pitchFamily="34" charset="0"/>
              </a:rPr>
              <a:t>语句，使得在其他无效状态下，状态机都会返回起始状态。</a:t>
            </a:r>
            <a:endParaRPr lang="zh-CN" altLang="en-US" dirty="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158750" y="658813"/>
            <a:ext cx="6794500" cy="3822700"/>
          </a:xfrm>
        </p:spPr>
      </p:sp>
      <p:sp>
        <p:nvSpPr>
          <p:cNvPr id="237571"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xfrm>
            <a:off x="158750" y="658813"/>
            <a:ext cx="6794500" cy="3822700"/>
          </a:xfrm>
        </p:spPr>
      </p:sp>
      <p:sp>
        <p:nvSpPr>
          <p:cNvPr id="240643" name="备注占位符 2"/>
          <p:cNvSpPr>
            <a:spLocks noGrp="1"/>
          </p:cNvSpPr>
          <p:nvPr>
            <p:ph type="body" idx="1"/>
          </p:nvPr>
        </p:nvSpPr>
        <p:spPr>
          <a:noFill/>
        </p:spPr>
        <p:txBody>
          <a:bodyPr/>
          <a:lstStyle/>
          <a:p>
            <a:pPr eaLnBrk="1" hangingPunct="1"/>
            <a:r>
              <a:rPr lang="zh-CN" altLang="en-US">
                <a:ea typeface="宋体" panose="02010600030101010101" pitchFamily="2" charset="-122"/>
              </a:rPr>
              <a:t>在“</a:t>
            </a:r>
            <a:r>
              <a:rPr lang="en-US" altLang="zh-CN">
                <a:ea typeface="宋体" panose="02010600030101010101" pitchFamily="2" charset="-122"/>
              </a:rPr>
              <a:t>Moore</a:t>
            </a:r>
            <a:r>
              <a:rPr lang="zh-CN" altLang="en-US">
                <a:ea typeface="宋体" panose="02010600030101010101" pitchFamily="2" charset="-122"/>
              </a:rPr>
              <a:t>型状态图的表示”中，每个圆圈表示状态机的一个状态，每个箭头表示状态之间的一次转移；每个圆圈内横线上方文字为状态机的状态，横线下方文字为状态机的输出信号；引起状态转换的输入信号标注在箭头上。由于</a:t>
            </a:r>
            <a:r>
              <a:rPr lang="en-US" altLang="zh-CN">
                <a:ea typeface="宋体" panose="02010600030101010101" pitchFamily="2" charset="-122"/>
              </a:rPr>
              <a:t>Moore</a:t>
            </a:r>
            <a:r>
              <a:rPr lang="zh-CN" altLang="en-US">
                <a:ea typeface="宋体" panose="02010600030101010101" pitchFamily="2" charset="-122"/>
              </a:rPr>
              <a:t>型状态机的输出只为状态机当前状态的函数，所以直接将输出标在当前状态的下方。</a:t>
            </a:r>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
        <p:nvSpPr>
          <p:cNvPr id="240644"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A9C5AF8B-C475-4153-84C2-EBA7A67AE570}" type="slidenum">
              <a:rPr lang="ko-KR" altLang="en-US" smtClean="0">
                <a:solidFill>
                  <a:srgbClr val="4F81BD"/>
                </a:solidFill>
                <a:ea typeface="Gulim" pitchFamily="34" charset="-127"/>
              </a:rPr>
            </a:fld>
            <a:endParaRPr lang="en-US" altLang="ko-KR">
              <a:solidFill>
                <a:srgbClr val="4F81BD"/>
              </a:solidFill>
              <a:ea typeface="Gulim"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34585" y="228600"/>
            <a:ext cx="10390716" cy="37260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711200" y="1447801"/>
            <a:ext cx="5511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426200" y="1447801"/>
            <a:ext cx="5513917"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11200" y="3865563"/>
            <a:ext cx="5511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426200" y="3865563"/>
            <a:ext cx="5513917"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5933C7B3-0050-43D3-9524-8EF325040011}"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image" Target="../media/image4.png"/><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fld>
            <a:endParaRPr lang="en-US" altLang="zh-CN" sz="900" b="0" dirty="0">
              <a:solidFill>
                <a:srgbClr val="000099"/>
              </a:solidFill>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360" indent="-213360" algn="l" rtl="0" eaLnBrk="1" fontAlgn="base" hangingPunct="1">
        <a:lnSpc>
          <a:spcPct val="125000"/>
        </a:lnSpc>
        <a:spcBef>
          <a:spcPts val="0"/>
        </a:spcBef>
        <a:spcAft>
          <a:spcPct val="0"/>
        </a:spcAft>
        <a:buClr>
          <a:srgbClr val="FF0000"/>
        </a:buClr>
        <a:buSzPct val="100000"/>
        <a:buFont typeface="Wingdings" panose="05000000000000000000" pitchFamily="2" charset="2"/>
        <a:buChar char="v"/>
        <a:defRPr sz="1800" b="1">
          <a:solidFill>
            <a:schemeClr val="tx1"/>
          </a:solidFill>
          <a:latin typeface="+mn-lt"/>
          <a:ea typeface="+mn-ea"/>
          <a:cs typeface="+mn-cs"/>
        </a:defRPr>
      </a:lvl1pPr>
      <a:lvl2pPr marL="501015" indent="-145415" algn="l" rtl="0" eaLnBrk="1" fontAlgn="base" hangingPunct="1">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788035" indent="-144145" algn="l" rtl="0" eaLnBrk="1" fontAlgn="base" hangingPunct="1">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11">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1200" b="0">
                <a:solidFill>
                  <a:srgbClr val="000099"/>
                </a:solidFill>
                <a:ea typeface="Yu Gothic" panose="020B0400000000000000" pitchFamily="34" charset="-128"/>
                <a:cs typeface="Arial" panose="020B0604020202020204" pitchFamily="34" charset="0"/>
              </a:rPr>
            </a:fld>
            <a:endParaRPr lang="en-US" altLang="zh-CN" sz="1200" b="0" dirty="0">
              <a:solidFill>
                <a:srgbClr val="000099"/>
              </a:solidFill>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30.vml"/><Relationship Id="rId5" Type="http://schemas.openxmlformats.org/officeDocument/2006/relationships/slideLayout" Target="../slideLayouts/slideLayout13.xml"/><Relationship Id="rId4" Type="http://schemas.openxmlformats.org/officeDocument/2006/relationships/image" Target="../media/image185.jpeg"/><Relationship Id="rId3" Type="http://schemas.openxmlformats.org/officeDocument/2006/relationships/image" Target="../media/image187.wmf"/><Relationship Id="rId2" Type="http://schemas.openxmlformats.org/officeDocument/2006/relationships/oleObject" Target="../embeddings/oleObject63.bin"/><Relationship Id="rId1" Type="http://schemas.openxmlformats.org/officeDocument/2006/relationships/image" Target="../media/image186.w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audio" Target="../media/audio1.wav"/></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vmlDrawing" Target="../drawings/vmlDrawing31.vml"/><Relationship Id="rId7" Type="http://schemas.openxmlformats.org/officeDocument/2006/relationships/slideLayout" Target="../slideLayouts/slideLayout13.xml"/><Relationship Id="rId6" Type="http://schemas.openxmlformats.org/officeDocument/2006/relationships/image" Target="../media/image185.jpeg"/><Relationship Id="rId5" Type="http://schemas.openxmlformats.org/officeDocument/2006/relationships/image" Target="../media/image190.wmf"/><Relationship Id="rId4" Type="http://schemas.openxmlformats.org/officeDocument/2006/relationships/oleObject" Target="../embeddings/oleObject65.bin"/><Relationship Id="rId3" Type="http://schemas.openxmlformats.org/officeDocument/2006/relationships/image" Target="../media/image189.png"/><Relationship Id="rId2" Type="http://schemas.openxmlformats.org/officeDocument/2006/relationships/oleObject" Target="../embeddings/oleObject64.bin"/><Relationship Id="rId1" Type="http://schemas.openxmlformats.org/officeDocument/2006/relationships/image" Target="../media/image1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vmlDrawing" Target="../drawings/vmlDrawing32.vml"/><Relationship Id="rId3" Type="http://schemas.openxmlformats.org/officeDocument/2006/relationships/slideLayout" Target="../slideLayouts/slideLayout13.xml"/><Relationship Id="rId2" Type="http://schemas.openxmlformats.org/officeDocument/2006/relationships/image" Target="../media/image191.png"/><Relationship Id="rId1" Type="http://schemas.openxmlformats.org/officeDocument/2006/relationships/oleObject" Target="../embeddings/oleObject66.bin"/></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33.vml"/><Relationship Id="rId3" Type="http://schemas.openxmlformats.org/officeDocument/2006/relationships/slideLayout" Target="../slideLayouts/slideLayout13.xml"/><Relationship Id="rId2" Type="http://schemas.openxmlformats.org/officeDocument/2006/relationships/image" Target="../media/image192.emf"/><Relationship Id="rId1" Type="http://schemas.openxmlformats.org/officeDocument/2006/relationships/oleObject" Target="../embeddings/oleObject67.bin"/></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3.xml"/><Relationship Id="rId2" Type="http://schemas.openxmlformats.org/officeDocument/2006/relationships/image" Target="../media/image194.png"/><Relationship Id="rId1" Type="http://schemas.openxmlformats.org/officeDocument/2006/relationships/image" Target="../media/image19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25.emf"/><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vmlDrawing" Target="../drawings/vmlDrawing34.vml"/><Relationship Id="rId5" Type="http://schemas.openxmlformats.org/officeDocument/2006/relationships/slideLayout" Target="../slideLayouts/slideLayout13.xml"/><Relationship Id="rId4" Type="http://schemas.openxmlformats.org/officeDocument/2006/relationships/image" Target="../media/image196.emf"/><Relationship Id="rId3" Type="http://schemas.openxmlformats.org/officeDocument/2006/relationships/oleObject" Target="../embeddings/oleObject69.bin"/><Relationship Id="rId2" Type="http://schemas.openxmlformats.org/officeDocument/2006/relationships/image" Target="../media/image195.emf"/><Relationship Id="rId1" Type="http://schemas.openxmlformats.org/officeDocument/2006/relationships/oleObject" Target="../embeddings/oleObject68.bin"/></Relationships>
</file>

<file path=ppt/slides/_rels/slide111.xml.rels><?xml version="1.0" encoding="UTF-8" standalone="yes"?>
<Relationships xmlns="http://schemas.openxmlformats.org/package/2006/relationships"><Relationship Id="rId9" Type="http://schemas.openxmlformats.org/officeDocument/2006/relationships/image" Target="../media/image199.emf"/><Relationship Id="rId8" Type="http://schemas.openxmlformats.org/officeDocument/2006/relationships/oleObject" Target="../embeddings/oleObject75.bin"/><Relationship Id="rId7" Type="http://schemas.openxmlformats.org/officeDocument/2006/relationships/image" Target="../media/image198.wmf"/><Relationship Id="rId6" Type="http://schemas.openxmlformats.org/officeDocument/2006/relationships/oleObject" Target="../embeddings/oleObject74.bin"/><Relationship Id="rId5" Type="http://schemas.openxmlformats.org/officeDocument/2006/relationships/oleObject" Target="../embeddings/oleObject73.bin"/><Relationship Id="rId4" Type="http://schemas.openxmlformats.org/officeDocument/2006/relationships/oleObject" Target="../embeddings/oleObject72.bin"/><Relationship Id="rId3" Type="http://schemas.openxmlformats.org/officeDocument/2006/relationships/oleObject" Target="../embeddings/oleObject71.bin"/><Relationship Id="rId2" Type="http://schemas.openxmlformats.org/officeDocument/2006/relationships/image" Target="../media/image197.wmf"/><Relationship Id="rId12" Type="http://schemas.openxmlformats.org/officeDocument/2006/relationships/notesSlide" Target="../notesSlides/notesSlide83.xml"/><Relationship Id="rId11" Type="http://schemas.openxmlformats.org/officeDocument/2006/relationships/vmlDrawing" Target="../drawings/vmlDrawing35.vml"/><Relationship Id="rId10" Type="http://schemas.openxmlformats.org/officeDocument/2006/relationships/slideLayout" Target="../slideLayouts/slideLayout13.xml"/><Relationship Id="rId1" Type="http://schemas.openxmlformats.org/officeDocument/2006/relationships/oleObject" Target="../embeddings/oleObject70.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vmlDrawing" Target="../drawings/vmlDrawing36.vml"/><Relationship Id="rId5" Type="http://schemas.openxmlformats.org/officeDocument/2006/relationships/slideLayout" Target="../slideLayouts/slideLayout13.xml"/><Relationship Id="rId4" Type="http://schemas.openxmlformats.org/officeDocument/2006/relationships/image" Target="../media/image185.jpeg"/><Relationship Id="rId3" Type="http://schemas.openxmlformats.org/officeDocument/2006/relationships/image" Target="../media/image201.wmf"/><Relationship Id="rId2" Type="http://schemas.openxmlformats.org/officeDocument/2006/relationships/oleObject" Target="../embeddings/oleObject76.bin"/><Relationship Id="rId1" Type="http://schemas.openxmlformats.org/officeDocument/2006/relationships/image" Target="../media/image20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image" Target="../media/image202.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3.xml"/><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13.xml"/><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5.v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13.xml"/><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13.xml"/><Relationship Id="rId3" Type="http://schemas.openxmlformats.org/officeDocument/2006/relationships/image" Target="../media/image208.png"/><Relationship Id="rId2" Type="http://schemas.openxmlformats.org/officeDocument/2006/relationships/image" Target="../media/image213.png"/><Relationship Id="rId1" Type="http://schemas.openxmlformats.org/officeDocument/2006/relationships/image" Target="../media/image212.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13.xml"/><Relationship Id="rId3" Type="http://schemas.openxmlformats.org/officeDocument/2006/relationships/image" Target="../media/image213.png"/><Relationship Id="rId2" Type="http://schemas.openxmlformats.org/officeDocument/2006/relationships/image" Target="../media/image211.png"/><Relationship Id="rId1" Type="http://schemas.openxmlformats.org/officeDocument/2006/relationships/image" Target="../media/image214.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vmlDrawing" Target="../drawings/vmlDrawing37.vml"/><Relationship Id="rId3" Type="http://schemas.openxmlformats.org/officeDocument/2006/relationships/slideLayout" Target="../slideLayouts/slideLayout13.xml"/><Relationship Id="rId2" Type="http://schemas.openxmlformats.org/officeDocument/2006/relationships/image" Target="../media/image215.wmf"/><Relationship Id="rId1" Type="http://schemas.openxmlformats.org/officeDocument/2006/relationships/oleObject" Target="../embeddings/oleObject77.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6.vml"/><Relationship Id="rId4" Type="http://schemas.openxmlformats.org/officeDocument/2006/relationships/slideLayout" Target="../slideLayouts/slideLayout13.xml"/><Relationship Id="rId3" Type="http://schemas.openxmlformats.org/officeDocument/2006/relationships/image" Target="../media/image29.emf"/><Relationship Id="rId2" Type="http://schemas.openxmlformats.org/officeDocument/2006/relationships/image" Target="../media/image28.wmf"/><Relationship Id="rId1" Type="http://schemas.openxmlformats.org/officeDocument/2006/relationships/oleObject" Target="../embeddings/oleObject7.bin"/></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image" Target="../media/image216.png"/></Relationships>
</file>

<file path=ppt/slides/_rels/slide137.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vmlDrawing" Target="../drawings/vmlDrawing38.vml"/><Relationship Id="rId4" Type="http://schemas.openxmlformats.org/officeDocument/2006/relationships/slideLayout" Target="../slideLayouts/slideLayout13.xml"/><Relationship Id="rId3" Type="http://schemas.openxmlformats.org/officeDocument/2006/relationships/image" Target="../media/image218.png"/><Relationship Id="rId2" Type="http://schemas.openxmlformats.org/officeDocument/2006/relationships/image" Target="../media/image217.wmf"/><Relationship Id="rId1" Type="http://schemas.openxmlformats.org/officeDocument/2006/relationships/oleObject" Target="../embeddings/oleObject78.bin"/></Relationships>
</file>

<file path=ppt/slides/_rels/slide138.xml.rels><?xml version="1.0" encoding="UTF-8" standalone="yes"?>
<Relationships xmlns="http://schemas.openxmlformats.org/package/2006/relationships"><Relationship Id="rId9" Type="http://schemas.openxmlformats.org/officeDocument/2006/relationships/notesSlide" Target="../notesSlides/notesSlide106.xml"/><Relationship Id="rId8" Type="http://schemas.openxmlformats.org/officeDocument/2006/relationships/vmlDrawing" Target="../drawings/vmlDrawing39.vml"/><Relationship Id="rId7"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emf"/><Relationship Id="rId4" Type="http://schemas.openxmlformats.org/officeDocument/2006/relationships/image" Target="../media/image219.wmf"/><Relationship Id="rId3" Type="http://schemas.openxmlformats.org/officeDocument/2006/relationships/oleObject" Target="../embeddings/oleObject80.bin"/><Relationship Id="rId2" Type="http://schemas.openxmlformats.org/officeDocument/2006/relationships/image" Target="../media/image217.wmf"/><Relationship Id="rId1" Type="http://schemas.openxmlformats.org/officeDocument/2006/relationships/oleObject" Target="../embeddings/oleObject79.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image" Target="../media/image30.png"/></Relationships>
</file>

<file path=ppt/slides/_rels/slide140.xml.rels><?xml version="1.0" encoding="UTF-8" standalone="yes"?>
<Relationships xmlns="http://schemas.openxmlformats.org/package/2006/relationships"><Relationship Id="rId9" Type="http://schemas.openxmlformats.org/officeDocument/2006/relationships/image" Target="../media/image198.wmf"/><Relationship Id="rId8" Type="http://schemas.openxmlformats.org/officeDocument/2006/relationships/oleObject" Target="../embeddings/oleObject86.bin"/><Relationship Id="rId7" Type="http://schemas.openxmlformats.org/officeDocument/2006/relationships/image" Target="../media/image222.wmf"/><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oleObject" Target="../embeddings/oleObject83.bin"/><Relationship Id="rId3" Type="http://schemas.openxmlformats.org/officeDocument/2006/relationships/oleObject" Target="../embeddings/oleObject82.bin"/><Relationship Id="rId2" Type="http://schemas.openxmlformats.org/officeDocument/2006/relationships/image" Target="../media/image197.wmf"/><Relationship Id="rId12" Type="http://schemas.openxmlformats.org/officeDocument/2006/relationships/notesSlide" Target="../notesSlides/notesSlide107.xml"/><Relationship Id="rId11" Type="http://schemas.openxmlformats.org/officeDocument/2006/relationships/vmlDrawing" Target="../drawings/vmlDrawing40.vml"/><Relationship Id="rId10" Type="http://schemas.openxmlformats.org/officeDocument/2006/relationships/slideLayout" Target="../slideLayouts/slideLayout13.xml"/><Relationship Id="rId1" Type="http://schemas.openxmlformats.org/officeDocument/2006/relationships/oleObject" Target="../embeddings/oleObject81.bin"/></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13.xml"/><Relationship Id="rId2" Type="http://schemas.openxmlformats.org/officeDocument/2006/relationships/image" Target="../media/image224.png"/><Relationship Id="rId1" Type="http://schemas.openxmlformats.org/officeDocument/2006/relationships/image" Target="../media/image22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9" Type="http://schemas.openxmlformats.org/officeDocument/2006/relationships/notesSlide" Target="../notesSlides/notesSlide111.xml"/><Relationship Id="rId8" Type="http://schemas.openxmlformats.org/officeDocument/2006/relationships/vmlDrawing" Target="../drawings/vmlDrawing41.vml"/><Relationship Id="rId7" Type="http://schemas.openxmlformats.org/officeDocument/2006/relationships/slideLayout" Target="../slideLayouts/slideLayout13.xml"/><Relationship Id="rId6" Type="http://schemas.openxmlformats.org/officeDocument/2006/relationships/image" Target="../media/image226.wmf"/><Relationship Id="rId5" Type="http://schemas.openxmlformats.org/officeDocument/2006/relationships/oleObject" Target="../embeddings/oleObject89.bin"/><Relationship Id="rId4" Type="http://schemas.openxmlformats.org/officeDocument/2006/relationships/image" Target="../media/image225.wmf"/><Relationship Id="rId3" Type="http://schemas.openxmlformats.org/officeDocument/2006/relationships/oleObject" Target="../embeddings/oleObject88.bin"/><Relationship Id="rId2" Type="http://schemas.openxmlformats.org/officeDocument/2006/relationships/image" Target="../media/image197.wmf"/><Relationship Id="rId1" Type="http://schemas.openxmlformats.org/officeDocument/2006/relationships/oleObject" Target="../embeddings/oleObject87.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vmlDrawing" Target="../drawings/vmlDrawing42.vml"/><Relationship Id="rId3" Type="http://schemas.openxmlformats.org/officeDocument/2006/relationships/slideLayout" Target="../slideLayouts/slideLayout13.xml"/><Relationship Id="rId2" Type="http://schemas.openxmlformats.org/officeDocument/2006/relationships/image" Target="../media/image227.wmf"/><Relationship Id="rId1" Type="http://schemas.openxmlformats.org/officeDocument/2006/relationships/oleObject" Target="../embeddings/oleObject90.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0.xml"/><Relationship Id="rId5" Type="http://schemas.openxmlformats.org/officeDocument/2006/relationships/image" Target="../media/image39.emf"/><Relationship Id="rId4" Type="http://schemas.openxmlformats.org/officeDocument/2006/relationships/image" Target="../media/image38.png"/><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image" Target="../media/image3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9" Type="http://schemas.openxmlformats.org/officeDocument/2006/relationships/notesSlide" Target="../notesSlides/notesSlide121.xml"/><Relationship Id="rId8" Type="http://schemas.openxmlformats.org/officeDocument/2006/relationships/slideLayout" Target="../slideLayouts/slideLayout13.xml"/><Relationship Id="rId7" Type="http://schemas.openxmlformats.org/officeDocument/2006/relationships/image" Target="../media/image234.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slides/_rels/slide157.xml.rels><?xml version="1.0" encoding="UTF-8" standalone="yes"?>
<Relationships xmlns="http://schemas.openxmlformats.org/package/2006/relationships"><Relationship Id="rId9" Type="http://schemas.openxmlformats.org/officeDocument/2006/relationships/image" Target="../media/image241.wmf"/><Relationship Id="rId8" Type="http://schemas.openxmlformats.org/officeDocument/2006/relationships/oleObject" Target="../embeddings/oleObject92.bin"/><Relationship Id="rId7" Type="http://schemas.openxmlformats.org/officeDocument/2006/relationships/image" Target="../media/image240.wmf"/><Relationship Id="rId6" Type="http://schemas.openxmlformats.org/officeDocument/2006/relationships/oleObject" Target="../embeddings/oleObject91.bin"/><Relationship Id="rId5" Type="http://schemas.openxmlformats.org/officeDocument/2006/relationships/image" Target="../media/image239.wmf"/><Relationship Id="rId4" Type="http://schemas.openxmlformats.org/officeDocument/2006/relationships/image" Target="../media/image238.png"/><Relationship Id="rId3" Type="http://schemas.openxmlformats.org/officeDocument/2006/relationships/image" Target="../media/image237.wmf"/><Relationship Id="rId2" Type="http://schemas.openxmlformats.org/officeDocument/2006/relationships/image" Target="../media/image236.wmf"/><Relationship Id="rId12" Type="http://schemas.openxmlformats.org/officeDocument/2006/relationships/notesSlide" Target="../notesSlides/notesSlide122.xml"/><Relationship Id="rId11" Type="http://schemas.openxmlformats.org/officeDocument/2006/relationships/vmlDrawing" Target="../drawings/vmlDrawing43.vml"/><Relationship Id="rId10" Type="http://schemas.openxmlformats.org/officeDocument/2006/relationships/slideLayout" Target="../slideLayouts/slideLayout13.xml"/><Relationship Id="rId1" Type="http://schemas.openxmlformats.org/officeDocument/2006/relationships/image" Target="../media/image235.png"/></Relationships>
</file>

<file path=ppt/slides/_rels/slide158.xml.rels><?xml version="1.0" encoding="UTF-8" standalone="yes"?>
<Relationships xmlns="http://schemas.openxmlformats.org/package/2006/relationships"><Relationship Id="rId5" Type="http://schemas.openxmlformats.org/officeDocument/2006/relationships/notesSlide" Target="../notesSlides/notesSlide123.xml"/><Relationship Id="rId4" Type="http://schemas.openxmlformats.org/officeDocument/2006/relationships/vmlDrawing" Target="../drawings/vmlDrawing44.vml"/><Relationship Id="rId3" Type="http://schemas.openxmlformats.org/officeDocument/2006/relationships/slideLayout" Target="../slideLayouts/slideLayout13.xml"/><Relationship Id="rId2" Type="http://schemas.openxmlformats.org/officeDocument/2006/relationships/image" Target="../media/image242.wmf"/><Relationship Id="rId1" Type="http://schemas.openxmlformats.org/officeDocument/2006/relationships/oleObject" Target="../embeddings/oleObject93.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7.vml"/><Relationship Id="rId7"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oleObject" Target="../embeddings/oleObject10.bin"/><Relationship Id="rId4" Type="http://schemas.openxmlformats.org/officeDocument/2006/relationships/image" Target="../media/image41.emf"/><Relationship Id="rId3" Type="http://schemas.openxmlformats.org/officeDocument/2006/relationships/oleObject" Target="../embeddings/oleObject9.bin"/><Relationship Id="rId2" Type="http://schemas.openxmlformats.org/officeDocument/2006/relationships/image" Target="../media/image40.wmf"/><Relationship Id="rId1" Type="http://schemas.openxmlformats.org/officeDocument/2006/relationships/oleObject" Target="../embeddings/oleObject8.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7" Type="http://schemas.openxmlformats.org/officeDocument/2006/relationships/notesSlide" Target="../notesSlides/notesSlide126.xml"/><Relationship Id="rId6" Type="http://schemas.openxmlformats.org/officeDocument/2006/relationships/vmlDrawing" Target="../drawings/vmlDrawing45.vml"/><Relationship Id="rId5" Type="http://schemas.openxmlformats.org/officeDocument/2006/relationships/slideLayout" Target="../slideLayouts/slideLayout13.xml"/><Relationship Id="rId4" Type="http://schemas.openxmlformats.org/officeDocument/2006/relationships/image" Target="../media/image244.wmf"/><Relationship Id="rId3" Type="http://schemas.openxmlformats.org/officeDocument/2006/relationships/oleObject" Target="../embeddings/oleObject95.bin"/><Relationship Id="rId2" Type="http://schemas.openxmlformats.org/officeDocument/2006/relationships/image" Target="../media/image243.wmf"/><Relationship Id="rId1" Type="http://schemas.openxmlformats.org/officeDocument/2006/relationships/oleObject" Target="../embeddings/oleObject94.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vmlDrawing" Target="../drawings/vmlDrawing46.vml"/><Relationship Id="rId3" Type="http://schemas.openxmlformats.org/officeDocument/2006/relationships/slideLayout" Target="../slideLayouts/slideLayout13.xml"/><Relationship Id="rId2" Type="http://schemas.openxmlformats.org/officeDocument/2006/relationships/image" Target="../media/image245.png"/><Relationship Id="rId1" Type="http://schemas.openxmlformats.org/officeDocument/2006/relationships/oleObject" Target="../embeddings/oleObject96.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3.xml"/><Relationship Id="rId1" Type="http://schemas.openxmlformats.org/officeDocument/2006/relationships/audio" Target="../media/audio1.wav"/></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3.xml"/><Relationship Id="rId1" Type="http://schemas.openxmlformats.org/officeDocument/2006/relationships/image" Target="../media/image246.wmf"/></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3.xml"/><Relationship Id="rId1" Type="http://schemas.openxmlformats.org/officeDocument/2006/relationships/image" Target="../media/image246.wmf"/></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vmlDrawing" Target="../drawings/vmlDrawing47.vml"/><Relationship Id="rId3" Type="http://schemas.openxmlformats.org/officeDocument/2006/relationships/slideLayout" Target="../slideLayouts/slideLayout13.xml"/><Relationship Id="rId2" Type="http://schemas.openxmlformats.org/officeDocument/2006/relationships/image" Target="../media/image247.wmf"/><Relationship Id="rId1" Type="http://schemas.openxmlformats.org/officeDocument/2006/relationships/oleObject" Target="../embeddings/oleObject97.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3.xml"/><Relationship Id="rId1" Type="http://schemas.openxmlformats.org/officeDocument/2006/relationships/image" Target="../media/image2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48.vml"/><Relationship Id="rId3" Type="http://schemas.openxmlformats.org/officeDocument/2006/relationships/slideLayout" Target="../slideLayouts/slideLayout13.xml"/><Relationship Id="rId2" Type="http://schemas.openxmlformats.org/officeDocument/2006/relationships/image" Target="../media/image247.wmf"/><Relationship Id="rId1" Type="http://schemas.openxmlformats.org/officeDocument/2006/relationships/oleObject" Target="../embeddings/oleObject98.bin"/></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3.xml"/><Relationship Id="rId1" Type="http://schemas.openxmlformats.org/officeDocument/2006/relationships/image" Target="../media/image249.png"/></Relationships>
</file>

<file path=ppt/slides/_rels/slide173.xml.rels><?xml version="1.0" encoding="UTF-8" standalone="yes"?>
<Relationships xmlns="http://schemas.openxmlformats.org/package/2006/relationships"><Relationship Id="rId4" Type="http://schemas.openxmlformats.org/officeDocument/2006/relationships/notesSlide" Target="../notesSlides/notesSlide138.xml"/><Relationship Id="rId3" Type="http://schemas.openxmlformats.org/officeDocument/2006/relationships/slideLayout" Target="../slideLayouts/slideLayout13.xml"/><Relationship Id="rId2" Type="http://schemas.openxmlformats.org/officeDocument/2006/relationships/image" Target="../media/image251.png"/><Relationship Id="rId1" Type="http://schemas.openxmlformats.org/officeDocument/2006/relationships/image" Target="../media/image25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40.xml"/><Relationship Id="rId4" Type="http://schemas.openxmlformats.org/officeDocument/2006/relationships/vmlDrawing" Target="../drawings/vmlDrawing49.vml"/><Relationship Id="rId3" Type="http://schemas.openxmlformats.org/officeDocument/2006/relationships/slideLayout" Target="../slideLayouts/slideLayout13.xml"/><Relationship Id="rId2" Type="http://schemas.openxmlformats.org/officeDocument/2006/relationships/image" Target="../media/image252.wmf"/><Relationship Id="rId1" Type="http://schemas.openxmlformats.org/officeDocument/2006/relationships/oleObject" Target="../embeddings/oleObject99.bin"/></Relationships>
</file>

<file path=ppt/slides/_rels/slide176.xml.rels><?xml version="1.0" encoding="UTF-8" standalone="yes"?>
<Relationships xmlns="http://schemas.openxmlformats.org/package/2006/relationships"><Relationship Id="rId5" Type="http://schemas.openxmlformats.org/officeDocument/2006/relationships/notesSlide" Target="../notesSlides/notesSlide141.xml"/><Relationship Id="rId4" Type="http://schemas.openxmlformats.org/officeDocument/2006/relationships/vmlDrawing" Target="../drawings/vmlDrawing50.vml"/><Relationship Id="rId3" Type="http://schemas.openxmlformats.org/officeDocument/2006/relationships/slideLayout" Target="../slideLayouts/slideLayout13.xml"/><Relationship Id="rId2" Type="http://schemas.openxmlformats.org/officeDocument/2006/relationships/image" Target="../media/image253.wmf"/><Relationship Id="rId1" Type="http://schemas.openxmlformats.org/officeDocument/2006/relationships/oleObject" Target="../embeddings/oleObject100.bin"/></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3.xml"/><Relationship Id="rId1" Type="http://schemas.openxmlformats.org/officeDocument/2006/relationships/image" Target="../media/image254.png"/></Relationships>
</file>

<file path=ppt/slides/_rels/slide179.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13.xml"/><Relationship Id="rId2" Type="http://schemas.openxmlformats.org/officeDocument/2006/relationships/image" Target="../media/image256.png"/><Relationship Id="rId1" Type="http://schemas.openxmlformats.org/officeDocument/2006/relationships/image" Target="../media/image25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7" Type="http://schemas.openxmlformats.org/officeDocument/2006/relationships/notesSlide" Target="../notesSlides/notesSlide145.xml"/><Relationship Id="rId6" Type="http://schemas.openxmlformats.org/officeDocument/2006/relationships/vmlDrawing" Target="../drawings/vmlDrawing51.vml"/><Relationship Id="rId5" Type="http://schemas.openxmlformats.org/officeDocument/2006/relationships/slideLayout" Target="../slideLayouts/slideLayout13.xml"/><Relationship Id="rId4" Type="http://schemas.openxmlformats.org/officeDocument/2006/relationships/image" Target="../media/image258.wmf"/><Relationship Id="rId3" Type="http://schemas.openxmlformats.org/officeDocument/2006/relationships/oleObject" Target="../embeddings/oleObject102.bin"/><Relationship Id="rId2" Type="http://schemas.openxmlformats.org/officeDocument/2006/relationships/image" Target="../media/image257.wmf"/><Relationship Id="rId1" Type="http://schemas.openxmlformats.org/officeDocument/2006/relationships/oleObject" Target="../embeddings/oleObject101.bin"/></Relationships>
</file>

<file path=ppt/slides/_rels/slide181.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52.vml"/><Relationship Id="rId3" Type="http://schemas.openxmlformats.org/officeDocument/2006/relationships/slideLayout" Target="../slideLayouts/slideLayout13.xml"/><Relationship Id="rId2" Type="http://schemas.openxmlformats.org/officeDocument/2006/relationships/image" Target="../media/image259.wmf"/><Relationship Id="rId1" Type="http://schemas.openxmlformats.org/officeDocument/2006/relationships/oleObject" Target="../embeddings/oleObject103.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3.xml"/><Relationship Id="rId1" Type="http://schemas.openxmlformats.org/officeDocument/2006/relationships/image" Target="../media/image260.png"/></Relationships>
</file>

<file path=ppt/slides/_rels/slide183.xml.rels><?xml version="1.0" encoding="UTF-8" standalone="yes"?>
<Relationships xmlns="http://schemas.openxmlformats.org/package/2006/relationships"><Relationship Id="rId7" Type="http://schemas.openxmlformats.org/officeDocument/2006/relationships/notesSlide" Target="../notesSlides/notesSlide148.xml"/><Relationship Id="rId6" Type="http://schemas.openxmlformats.org/officeDocument/2006/relationships/vmlDrawing" Target="../drawings/vmlDrawing53.vml"/><Relationship Id="rId5" Type="http://schemas.openxmlformats.org/officeDocument/2006/relationships/slideLayout" Target="../slideLayouts/slideLayout13.xml"/><Relationship Id="rId4" Type="http://schemas.openxmlformats.org/officeDocument/2006/relationships/image" Target="../media/image262.wmf"/><Relationship Id="rId3" Type="http://schemas.openxmlformats.org/officeDocument/2006/relationships/oleObject" Target="../embeddings/oleObject105.bin"/><Relationship Id="rId2" Type="http://schemas.openxmlformats.org/officeDocument/2006/relationships/image" Target="../media/image261.wmf"/><Relationship Id="rId1" Type="http://schemas.openxmlformats.org/officeDocument/2006/relationships/oleObject" Target="../embeddings/oleObject104.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3.xml"/><Relationship Id="rId1" Type="http://schemas.openxmlformats.org/officeDocument/2006/relationships/image" Target="../media/image26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5.png"/><Relationship Id="rId1" Type="http://schemas.openxmlformats.org/officeDocument/2006/relationships/image" Target="../media/image264.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6.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3.xml"/><Relationship Id="rId1" Type="http://schemas.openxmlformats.org/officeDocument/2006/relationships/image" Target="../media/image267.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4.xml"/><Relationship Id="rId2" Type="http://schemas.openxmlformats.org/officeDocument/2006/relationships/image" Target="../media/image44.png"/><Relationship Id="rId1" Type="http://schemas.openxmlformats.org/officeDocument/2006/relationships/image" Target="../media/image43.emf"/></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46.png"/><Relationship Id="rId1" Type="http://schemas.openxmlformats.org/officeDocument/2006/relationships/image" Target="../media/image45.emf"/></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8.vml"/><Relationship Id="rId5" Type="http://schemas.openxmlformats.org/officeDocument/2006/relationships/slideLayout" Target="../slideLayouts/slideLayout10.xml"/><Relationship Id="rId4" Type="http://schemas.openxmlformats.org/officeDocument/2006/relationships/image" Target="../media/image48.wmf"/><Relationship Id="rId3" Type="http://schemas.openxmlformats.org/officeDocument/2006/relationships/oleObject" Target="../embeddings/oleObject12.bin"/><Relationship Id="rId2" Type="http://schemas.openxmlformats.org/officeDocument/2006/relationships/image" Target="../media/image47.wmf"/><Relationship Id="rId1"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0.xml"/><Relationship Id="rId2" Type="http://schemas.openxmlformats.org/officeDocument/2006/relationships/image" Target="../media/image49.e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0.xml"/><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49.emf"/><Relationship Id="rId13" Type="http://schemas.openxmlformats.org/officeDocument/2006/relationships/vmlDrawing" Target="../drawings/vmlDrawing11.vml"/><Relationship Id="rId12" Type="http://schemas.openxmlformats.org/officeDocument/2006/relationships/slideLayout" Target="../slideLayouts/slideLayout10.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0.xml"/><Relationship Id="rId2" Type="http://schemas.openxmlformats.org/officeDocument/2006/relationships/image" Target="../media/image61.wmf"/><Relationship Id="rId1"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3.vml"/><Relationship Id="rId3" Type="http://schemas.openxmlformats.org/officeDocument/2006/relationships/slideLayout" Target="../slideLayouts/slideLayout10.xml"/><Relationship Id="rId2" Type="http://schemas.openxmlformats.org/officeDocument/2006/relationships/image" Target="../media/image62.wmf"/><Relationship Id="rId1"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slide" Target="slide45.xml"/></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0.xml"/><Relationship Id="rId4" Type="http://schemas.openxmlformats.org/officeDocument/2006/relationships/image" Target="../media/image64.wmf"/><Relationship Id="rId3" Type="http://schemas.openxmlformats.org/officeDocument/2006/relationships/oleObject" Target="../embeddings/oleObject19.bin"/><Relationship Id="rId2" Type="http://schemas.openxmlformats.org/officeDocument/2006/relationships/image" Target="../media/image63.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0.xml"/><Relationship Id="rId2" Type="http://schemas.openxmlformats.org/officeDocument/2006/relationships/image" Target="../media/image65.wmf"/><Relationship Id="rId1"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image" Target="../media/image67.png"/><Relationship Id="rId1"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4.xml"/><Relationship Id="rId2" Type="http://schemas.openxmlformats.org/officeDocument/2006/relationships/image" Target="../media/image70.png"/><Relationship Id="rId1" Type="http://schemas.openxmlformats.org/officeDocument/2006/relationships/image" Target="../media/image6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10.xml"/><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4.png"/><Relationship Id="rId1"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4.xml"/><Relationship Id="rId3" Type="http://schemas.openxmlformats.org/officeDocument/2006/relationships/slide" Target="slide27.xml"/><Relationship Id="rId2" Type="http://schemas.openxmlformats.org/officeDocument/2006/relationships/image" Target="../media/image82.png"/><Relationship Id="rId1"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8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86.png"/><Relationship Id="rId1"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2.vml"/><Relationship Id="rId6"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e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4.xml"/><Relationship Id="rId2" Type="http://schemas.openxmlformats.org/officeDocument/2006/relationships/image" Target="../media/image90.png"/><Relationship Id="rId1" Type="http://schemas.openxmlformats.org/officeDocument/2006/relationships/image" Target="../media/image8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4.xml"/><Relationship Id="rId2" Type="http://schemas.openxmlformats.org/officeDocument/2006/relationships/image" Target="../media/image92.png"/><Relationship Id="rId1" Type="http://schemas.openxmlformats.org/officeDocument/2006/relationships/image" Target="../media/image91.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image" Target="../media/image9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3.vml"/><Relationship Id="rId4" Type="http://schemas.openxmlformats.org/officeDocument/2006/relationships/slideLayout" Target="../slideLayouts/slideLayout10.xml"/><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100.wmf"/><Relationship Id="rId7" Type="http://schemas.openxmlformats.org/officeDocument/2006/relationships/oleObject" Target="../embeddings/oleObject23.bin"/><Relationship Id="rId6" Type="http://schemas.openxmlformats.org/officeDocument/2006/relationships/image" Target="../media/image99.wmf"/><Relationship Id="rId5" Type="http://schemas.openxmlformats.org/officeDocument/2006/relationships/oleObject" Target="../embeddings/oleObject22.bin"/><Relationship Id="rId4" Type="http://schemas.openxmlformats.org/officeDocument/2006/relationships/image" Target="../media/image98.wmf"/><Relationship Id="rId3" Type="http://schemas.openxmlformats.org/officeDocument/2006/relationships/oleObject" Target="../embeddings/oleObject21.bin"/><Relationship Id="rId2" Type="http://schemas.openxmlformats.org/officeDocument/2006/relationships/image" Target="../media/image97.wmf"/><Relationship Id="rId17" Type="http://schemas.openxmlformats.org/officeDocument/2006/relationships/notesSlide" Target="../notesSlides/notesSlide45.xml"/><Relationship Id="rId16" Type="http://schemas.openxmlformats.org/officeDocument/2006/relationships/vmlDrawing" Target="../drawings/vmlDrawing16.vml"/><Relationship Id="rId15" Type="http://schemas.openxmlformats.org/officeDocument/2006/relationships/slideLayout" Target="../slideLayouts/slideLayout14.xml"/><Relationship Id="rId14" Type="http://schemas.openxmlformats.org/officeDocument/2006/relationships/image" Target="../media/image103.wmf"/><Relationship Id="rId13" Type="http://schemas.openxmlformats.org/officeDocument/2006/relationships/oleObject" Target="../embeddings/oleObject26.bin"/><Relationship Id="rId12" Type="http://schemas.openxmlformats.org/officeDocument/2006/relationships/image" Target="../media/image102.wmf"/><Relationship Id="rId11" Type="http://schemas.openxmlformats.org/officeDocument/2006/relationships/oleObject" Target="../embeddings/oleObject25.bin"/><Relationship Id="rId10" Type="http://schemas.openxmlformats.org/officeDocument/2006/relationships/image" Target="../media/image101.wmf"/><Relationship Id="rId1" Type="http://schemas.openxmlformats.org/officeDocument/2006/relationships/image" Target="../media/image96.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vmlDrawing" Target="../drawings/vmlDrawing17.vml"/><Relationship Id="rId3" Type="http://schemas.openxmlformats.org/officeDocument/2006/relationships/slideLayout" Target="../slideLayouts/slideLayout14.xml"/><Relationship Id="rId2" Type="http://schemas.openxmlformats.org/officeDocument/2006/relationships/image" Target="../media/image104.wmf"/><Relationship Id="rId1" Type="http://schemas.openxmlformats.org/officeDocument/2006/relationships/oleObject" Target="../embeddings/oleObject27.bin"/></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4.vml"/><Relationship Id="rId5" Type="http://schemas.openxmlformats.org/officeDocument/2006/relationships/slideLayout" Target="../slideLayouts/slideLayout11.xml"/><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wmf"/><Relationship Id="rId1"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vmlDrawing" Target="../drawings/vmlDrawing18.vml"/><Relationship Id="rId3" Type="http://schemas.openxmlformats.org/officeDocument/2006/relationships/slideLayout" Target="../slideLayouts/slideLayout14.xml"/><Relationship Id="rId2" Type="http://schemas.openxmlformats.org/officeDocument/2006/relationships/image" Target="../media/image108.wmf"/><Relationship Id="rId1" Type="http://schemas.openxmlformats.org/officeDocument/2006/relationships/oleObject" Target="../embeddings/oleObject28.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vmlDrawing" Target="../drawings/vmlDrawing19.vml"/><Relationship Id="rId3" Type="http://schemas.openxmlformats.org/officeDocument/2006/relationships/slideLayout" Target="../slideLayouts/slideLayout11.xml"/><Relationship Id="rId2" Type="http://schemas.openxmlformats.org/officeDocument/2006/relationships/image" Target="../media/image109.emf"/><Relationship Id="rId1" Type="http://schemas.openxmlformats.org/officeDocument/2006/relationships/oleObject" Target="../embeddings/oleObject29.bin"/></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1.xml"/><Relationship Id="rId2" Type="http://schemas.openxmlformats.org/officeDocument/2006/relationships/image" Target="../media/image111.png"/><Relationship Id="rId1" Type="http://schemas.openxmlformats.org/officeDocument/2006/relationships/image" Target="../media/image110.png"/></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115.wmf"/><Relationship Id="rId7" Type="http://schemas.openxmlformats.org/officeDocument/2006/relationships/oleObject" Target="../embeddings/oleObject33.bin"/><Relationship Id="rId6" Type="http://schemas.openxmlformats.org/officeDocument/2006/relationships/image" Target="../media/image114.wmf"/><Relationship Id="rId5" Type="http://schemas.openxmlformats.org/officeDocument/2006/relationships/oleObject" Target="../embeddings/oleObject32.bin"/><Relationship Id="rId4" Type="http://schemas.openxmlformats.org/officeDocument/2006/relationships/image" Target="../media/image113.emf"/><Relationship Id="rId3" Type="http://schemas.openxmlformats.org/officeDocument/2006/relationships/oleObject" Target="../embeddings/oleObject31.bin"/><Relationship Id="rId20" Type="http://schemas.openxmlformats.org/officeDocument/2006/relationships/notesSlide" Target="../notesSlides/notesSlide55.xml"/><Relationship Id="rId2" Type="http://schemas.openxmlformats.org/officeDocument/2006/relationships/image" Target="../media/image112.wmf"/><Relationship Id="rId19" Type="http://schemas.openxmlformats.org/officeDocument/2006/relationships/vmlDrawing" Target="../drawings/vmlDrawing20.vml"/><Relationship Id="rId18" Type="http://schemas.openxmlformats.org/officeDocument/2006/relationships/slideLayout" Target="../slideLayouts/slideLayout15.xml"/><Relationship Id="rId17" Type="http://schemas.openxmlformats.org/officeDocument/2006/relationships/image" Target="../media/image121.png"/><Relationship Id="rId16" Type="http://schemas.openxmlformats.org/officeDocument/2006/relationships/image" Target="../media/image120.png"/><Relationship Id="rId15" Type="http://schemas.openxmlformats.org/officeDocument/2006/relationships/image" Target="../media/image119.png"/><Relationship Id="rId14" Type="http://schemas.openxmlformats.org/officeDocument/2006/relationships/image" Target="../media/image118.wmf"/><Relationship Id="rId13" Type="http://schemas.openxmlformats.org/officeDocument/2006/relationships/oleObject" Target="../embeddings/oleObject36.bin"/><Relationship Id="rId12" Type="http://schemas.openxmlformats.org/officeDocument/2006/relationships/image" Target="../media/image117.wmf"/><Relationship Id="rId11" Type="http://schemas.openxmlformats.org/officeDocument/2006/relationships/oleObject" Target="../embeddings/oleObject35.bin"/><Relationship Id="rId10" Type="http://schemas.openxmlformats.org/officeDocument/2006/relationships/image" Target="../media/image116.wmf"/><Relationship Id="rId1" Type="http://schemas.openxmlformats.org/officeDocument/2006/relationships/oleObject" Target="../embeddings/oleObject30.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125.wmf"/><Relationship Id="rId7" Type="http://schemas.openxmlformats.org/officeDocument/2006/relationships/oleObject" Target="../embeddings/oleObject40.bin"/><Relationship Id="rId6" Type="http://schemas.openxmlformats.org/officeDocument/2006/relationships/image" Target="../media/image124.emf"/><Relationship Id="rId5" Type="http://schemas.openxmlformats.org/officeDocument/2006/relationships/oleObject" Target="../embeddings/oleObject39.bin"/><Relationship Id="rId4" Type="http://schemas.openxmlformats.org/officeDocument/2006/relationships/image" Target="../media/image123.wmf"/><Relationship Id="rId3" Type="http://schemas.openxmlformats.org/officeDocument/2006/relationships/oleObject" Target="../embeddings/oleObject38.bin"/><Relationship Id="rId2" Type="http://schemas.openxmlformats.org/officeDocument/2006/relationships/image" Target="../media/image122.wmf"/><Relationship Id="rId19" Type="http://schemas.openxmlformats.org/officeDocument/2006/relationships/notesSlide" Target="../notesSlides/notesSlide56.xml"/><Relationship Id="rId18" Type="http://schemas.openxmlformats.org/officeDocument/2006/relationships/vmlDrawing" Target="../drawings/vmlDrawing21.vml"/><Relationship Id="rId17" Type="http://schemas.openxmlformats.org/officeDocument/2006/relationships/slideLayout" Target="../slideLayouts/slideLayout18.xml"/><Relationship Id="rId16" Type="http://schemas.openxmlformats.org/officeDocument/2006/relationships/image" Target="../media/image129.wmf"/><Relationship Id="rId15" Type="http://schemas.openxmlformats.org/officeDocument/2006/relationships/oleObject" Target="../embeddings/oleObject44.bin"/><Relationship Id="rId14" Type="http://schemas.openxmlformats.org/officeDocument/2006/relationships/image" Target="../media/image128.wmf"/><Relationship Id="rId13" Type="http://schemas.openxmlformats.org/officeDocument/2006/relationships/oleObject" Target="../embeddings/oleObject43.bin"/><Relationship Id="rId12" Type="http://schemas.openxmlformats.org/officeDocument/2006/relationships/image" Target="../media/image127.wmf"/><Relationship Id="rId11" Type="http://schemas.openxmlformats.org/officeDocument/2006/relationships/oleObject" Target="../embeddings/oleObject42.bin"/><Relationship Id="rId10" Type="http://schemas.openxmlformats.org/officeDocument/2006/relationships/image" Target="../media/image126.wmf"/><Relationship Id="rId1" Type="http://schemas.openxmlformats.org/officeDocument/2006/relationships/oleObject" Target="../embeddings/oleObject37.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vmlDrawing" Target="../drawings/vmlDrawing22.vml"/><Relationship Id="rId6" Type="http://schemas.openxmlformats.org/officeDocument/2006/relationships/slideLayout" Target="../slideLayouts/slideLayout14.xml"/><Relationship Id="rId5" Type="http://schemas.openxmlformats.org/officeDocument/2006/relationships/image" Target="../media/image132.emf"/><Relationship Id="rId4" Type="http://schemas.openxmlformats.org/officeDocument/2006/relationships/image" Target="../media/image131.wmf"/><Relationship Id="rId3" Type="http://schemas.openxmlformats.org/officeDocument/2006/relationships/oleObject" Target="../embeddings/oleObject46.bin"/><Relationship Id="rId2" Type="http://schemas.openxmlformats.org/officeDocument/2006/relationships/image" Target="../media/image130.wmf"/><Relationship Id="rId1" Type="http://schemas.openxmlformats.org/officeDocument/2006/relationships/oleObject" Target="../embeddings/oleObject45.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image" Target="../media/image20.emf"/><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vmlDrawing" Target="../drawings/vmlDrawing23.vml"/><Relationship Id="rId7" Type="http://schemas.openxmlformats.org/officeDocument/2006/relationships/slideLayout" Target="../slideLayouts/slideLayout1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oleObject" Target="../embeddings/oleObject47.bin"/></Relationships>
</file>

<file path=ppt/slides/_rels/slide82.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slideLayout" Target="../slideLayouts/slideLayout10.xml"/><Relationship Id="rId7" Type="http://schemas.openxmlformats.org/officeDocument/2006/relationships/image" Target="../media/image142.emf"/><Relationship Id="rId6" Type="http://schemas.openxmlformats.org/officeDocument/2006/relationships/image" Target="../media/image141.png"/><Relationship Id="rId5" Type="http://schemas.openxmlformats.org/officeDocument/2006/relationships/image" Target="../media/image140.wmf"/><Relationship Id="rId4" Type="http://schemas.openxmlformats.org/officeDocument/2006/relationships/oleObject" Target="../embeddings/oleObject49.bin"/><Relationship Id="rId3" Type="http://schemas.openxmlformats.org/officeDocument/2006/relationships/image" Target="../media/image139.wmf"/><Relationship Id="rId2" Type="http://schemas.openxmlformats.org/officeDocument/2006/relationships/oleObject" Target="../embeddings/oleObject48.bin"/><Relationship Id="rId10" Type="http://schemas.openxmlformats.org/officeDocument/2006/relationships/notesSlide" Target="../notesSlides/notesSlide61.xml"/><Relationship Id="rId1" Type="http://schemas.openxmlformats.org/officeDocument/2006/relationships/image" Target="../media/image138.w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4.xml"/><Relationship Id="rId1" Type="http://schemas.openxmlformats.org/officeDocument/2006/relationships/image" Target="../media/image143.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vmlDrawing" Target="../drawings/vmlDrawing25.vml"/><Relationship Id="rId4" Type="http://schemas.openxmlformats.org/officeDocument/2006/relationships/slideLayout" Target="../slideLayouts/slideLayout14.xml"/><Relationship Id="rId3" Type="http://schemas.openxmlformats.org/officeDocument/2006/relationships/image" Target="../media/image145.png"/><Relationship Id="rId2" Type="http://schemas.openxmlformats.org/officeDocument/2006/relationships/image" Target="../media/image144.wmf"/><Relationship Id="rId1" Type="http://schemas.openxmlformats.org/officeDocument/2006/relationships/oleObject" Target="../embeddings/oleObject50.bin"/></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50.png"/><Relationship Id="rId7" Type="http://schemas.openxmlformats.org/officeDocument/2006/relationships/image" Target="../media/image149.png"/><Relationship Id="rId6" Type="http://schemas.openxmlformats.org/officeDocument/2006/relationships/image" Target="../media/image148.wmf"/><Relationship Id="rId5" Type="http://schemas.openxmlformats.org/officeDocument/2006/relationships/oleObject" Target="../embeddings/oleObject53.bin"/><Relationship Id="rId4" Type="http://schemas.openxmlformats.org/officeDocument/2006/relationships/image" Target="../media/image147.wmf"/><Relationship Id="rId3" Type="http://schemas.openxmlformats.org/officeDocument/2006/relationships/oleObject" Target="../embeddings/oleObject52.bin"/><Relationship Id="rId2" Type="http://schemas.openxmlformats.org/officeDocument/2006/relationships/image" Target="../media/image146.wmf"/><Relationship Id="rId11" Type="http://schemas.openxmlformats.org/officeDocument/2006/relationships/notesSlide" Target="../notesSlides/notesSlide64.xml"/><Relationship Id="rId10" Type="http://schemas.openxmlformats.org/officeDocument/2006/relationships/vmlDrawing" Target="../drawings/vmlDrawing26.vml"/><Relationship Id="rId1" Type="http://schemas.openxmlformats.org/officeDocument/2006/relationships/oleObject" Target="../embeddings/oleObject5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54.emf"/><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59.emf"/><Relationship Id="rId4" Type="http://schemas.openxmlformats.org/officeDocument/2006/relationships/image" Target="../media/image158.png"/><Relationship Id="rId3" Type="http://schemas.openxmlformats.org/officeDocument/2006/relationships/image" Target="../media/image157.emf"/><Relationship Id="rId2" Type="http://schemas.openxmlformats.org/officeDocument/2006/relationships/image" Target="../media/image156.png"/><Relationship Id="rId1" Type="http://schemas.openxmlformats.org/officeDocument/2006/relationships/image" Target="../media/image155.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vmlDrawing" Target="../drawings/vmlDrawing27.vml"/><Relationship Id="rId4" Type="http://schemas.openxmlformats.org/officeDocument/2006/relationships/slideLayout" Target="../slideLayouts/slideLayout14.xml"/><Relationship Id="rId3" Type="http://schemas.openxmlformats.org/officeDocument/2006/relationships/image" Target="../media/image161.png"/><Relationship Id="rId2" Type="http://schemas.openxmlformats.org/officeDocument/2006/relationships/image" Target="../media/image160.wmf"/><Relationship Id="rId1" Type="http://schemas.openxmlformats.org/officeDocument/2006/relationships/oleObject" Target="../embeddings/oleObject5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91.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71.png"/><Relationship Id="rId5" Type="http://schemas.openxmlformats.org/officeDocument/2006/relationships/image" Target="../media/image170.emf"/><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76.png"/><Relationship Id="rId7" Type="http://schemas.openxmlformats.org/officeDocument/2006/relationships/image" Target="../media/image175.wmf"/><Relationship Id="rId6" Type="http://schemas.openxmlformats.org/officeDocument/2006/relationships/oleObject" Target="../embeddings/oleObject57.bin"/><Relationship Id="rId5" Type="http://schemas.openxmlformats.org/officeDocument/2006/relationships/image" Target="../media/image174.wmf"/><Relationship Id="rId4" Type="http://schemas.openxmlformats.org/officeDocument/2006/relationships/oleObject" Target="../embeddings/oleObject56.bin"/><Relationship Id="rId3" Type="http://schemas.openxmlformats.org/officeDocument/2006/relationships/image" Target="../media/image173.wmf"/><Relationship Id="rId2" Type="http://schemas.openxmlformats.org/officeDocument/2006/relationships/oleObject" Target="../embeddings/oleObject55.bin"/><Relationship Id="rId11" Type="http://schemas.openxmlformats.org/officeDocument/2006/relationships/notesSlide" Target="../notesSlides/notesSlide68.xml"/><Relationship Id="rId10" Type="http://schemas.openxmlformats.org/officeDocument/2006/relationships/vmlDrawing" Target="../drawings/vmlDrawing28.vml"/><Relationship Id="rId1" Type="http://schemas.openxmlformats.org/officeDocument/2006/relationships/image" Target="../media/image172.emf"/></Relationships>
</file>

<file path=ppt/slides/_rels/slide96.x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oleObject" Target="../embeddings/oleObject61.bin"/><Relationship Id="rId7" Type="http://schemas.openxmlformats.org/officeDocument/2006/relationships/image" Target="../media/image180.wmf"/><Relationship Id="rId6" Type="http://schemas.openxmlformats.org/officeDocument/2006/relationships/oleObject" Target="../embeddings/oleObject60.bin"/><Relationship Id="rId5" Type="http://schemas.openxmlformats.org/officeDocument/2006/relationships/image" Target="../media/image179.jpeg"/><Relationship Id="rId4" Type="http://schemas.openxmlformats.org/officeDocument/2006/relationships/image" Target="../media/image178.wmf"/><Relationship Id="rId3" Type="http://schemas.openxmlformats.org/officeDocument/2006/relationships/oleObject" Target="../embeddings/oleObject59.bin"/><Relationship Id="rId2" Type="http://schemas.openxmlformats.org/officeDocument/2006/relationships/image" Target="../media/image177.wmf"/><Relationship Id="rId14" Type="http://schemas.openxmlformats.org/officeDocument/2006/relationships/notesSlide" Target="../notesSlides/notesSlide69.xml"/><Relationship Id="rId13" Type="http://schemas.openxmlformats.org/officeDocument/2006/relationships/vmlDrawing" Target="../drawings/vmlDrawing29.vml"/><Relationship Id="rId12" Type="http://schemas.openxmlformats.org/officeDocument/2006/relationships/slideLayout" Target="../slideLayouts/slideLayout13.xml"/><Relationship Id="rId11" Type="http://schemas.openxmlformats.org/officeDocument/2006/relationships/image" Target="../media/image182.wmf"/><Relationship Id="rId10" Type="http://schemas.openxmlformats.org/officeDocument/2006/relationships/oleObject" Target="../embeddings/oleObject62.bin"/><Relationship Id="rId1" Type="http://schemas.openxmlformats.org/officeDocument/2006/relationships/oleObject" Target="../embeddings/oleObject58.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3.xml"/><Relationship Id="rId3" Type="http://schemas.openxmlformats.org/officeDocument/2006/relationships/image" Target="../media/image185.jpeg"/><Relationship Id="rId2" Type="http://schemas.openxmlformats.org/officeDocument/2006/relationships/image" Target="../media/image184.wmf"/><Relationship Id="rId1" Type="http://schemas.openxmlformats.org/officeDocument/2006/relationships/image" Target="../media/image183.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2023</a:t>
            </a:r>
            <a:r>
              <a:rPr lang="zh-CN" altLang="en-US" dirty="0"/>
              <a:t>级）</a:t>
            </a:r>
            <a:endParaRPr lang="zh-CN" altLang="en-US" dirty="0"/>
          </a:p>
        </p:txBody>
      </p:sp>
      <p:sp>
        <p:nvSpPr>
          <p:cNvPr id="6" name="Subtitle 5"/>
          <p:cNvSpPr>
            <a:spLocks noGrp="1" noChangeArrowheads="1"/>
          </p:cNvSpPr>
          <p:nvPr>
            <p:ph type="subTitle" idx="4294967295"/>
          </p:nvPr>
        </p:nvSpPr>
        <p:spPr bwMode="auto">
          <a:xfrm>
            <a:off x="2927648" y="3861048"/>
            <a:ext cx="6336704" cy="875565"/>
          </a:xfrm>
          <a:prstGeom prst="rect">
            <a:avLst/>
          </a:prstGeom>
          <a:noFill/>
          <a:ln>
            <a:miter lim="800000"/>
          </a:ln>
        </p:spPr>
        <p:txBody>
          <a:bodyPr vert="horz" wrap="square" lIns="47625" tIns="72900" rIns="47625" bIns="72900" numCol="1" anchor="t" anchorCtr="0" compatLnSpc="1">
            <a:spAutoFit/>
          </a:bodyPr>
          <a:lstStyle/>
          <a:p>
            <a:pPr marL="0" indent="0" algn="ctr">
              <a:lnSpc>
                <a:spcPct val="150000"/>
              </a:lnSpc>
              <a:spcAft>
                <a:spcPts val="0"/>
              </a:spcAft>
              <a:buNone/>
            </a:pPr>
            <a:r>
              <a:rPr lang="zh-CN" altLang="en-US" sz="3600" baseline="3000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牛建伟  刘子鹏  邓莹莹  李辉勇  李莹</a:t>
            </a:r>
            <a:endParaRPr lang="en-US" altLang="zh-CN" b="0" dirty="0">
              <a:solidFill>
                <a:srgbClr val="000066"/>
              </a:solidFill>
              <a:ea typeface="华文楷体" panose="020106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79376" y="836712"/>
            <a:ext cx="10585176" cy="2128596"/>
          </a:xfrm>
        </p:spPr>
        <p:txBody>
          <a:bodyPr/>
          <a:lstStyle/>
          <a:p>
            <a:pPr eaLnBrk="1" hangingPunct="1">
              <a:buFont typeface="Wingdings" panose="05000000000000000000" pitchFamily="2" charset="2"/>
              <a:buNone/>
            </a:pPr>
            <a:r>
              <a:rPr lang="en-US" altLang="zh-CN" b="0" dirty="0">
                <a:solidFill>
                  <a:srgbClr val="FF0000"/>
                </a:solidFill>
              </a:rPr>
              <a:t>1  </a:t>
            </a:r>
            <a:r>
              <a:rPr lang="zh-CN" altLang="en-US" b="0" dirty="0">
                <a:solidFill>
                  <a:srgbClr val="FF0000"/>
                </a:solidFill>
              </a:rPr>
              <a:t>设计方法</a:t>
            </a:r>
            <a:endParaRPr lang="zh-CN" altLang="en-US" b="0" dirty="0">
              <a:solidFill>
                <a:srgbClr val="FF0000"/>
              </a:solidFill>
            </a:endParaRPr>
          </a:p>
          <a:p>
            <a:pPr eaLnBrk="1" hangingPunct="1">
              <a:buFont typeface="Wingdings" panose="05000000000000000000" pitchFamily="2" charset="2"/>
              <a:buNone/>
            </a:pPr>
            <a:r>
              <a:rPr lang="zh-CN" altLang="en-US" b="0" dirty="0">
                <a:solidFill>
                  <a:schemeClr val="tx2"/>
                </a:solidFill>
              </a:rPr>
              <a:t>任务：逻辑功能要求         设计电路</a:t>
            </a:r>
            <a:r>
              <a:rPr lang="zh-CN" altLang="en-US" b="0" dirty="0"/>
              <a:t>。</a:t>
            </a:r>
            <a:endParaRPr lang="zh-CN" altLang="en-US" b="0" dirty="0"/>
          </a:p>
          <a:p>
            <a:pPr eaLnBrk="1" hangingPunct="1">
              <a:buFont typeface="Wingdings" panose="05000000000000000000" pitchFamily="2" charset="2"/>
              <a:buNone/>
            </a:pPr>
            <a:r>
              <a:rPr lang="en-US" altLang="zh-CN" b="0" dirty="0"/>
              <a:t>1</a:t>
            </a:r>
            <a:r>
              <a:rPr lang="zh-CN" altLang="en-US" b="0" dirty="0"/>
              <a:t>）用小规模集成电路</a:t>
            </a:r>
            <a:r>
              <a:rPr lang="en-US" altLang="zh-CN" b="0" dirty="0"/>
              <a:t>,</a:t>
            </a:r>
            <a:r>
              <a:rPr lang="zh-CN" altLang="en-US" b="0" dirty="0"/>
              <a:t>即集成门电路，采用数字设计的经典方法来设计组合逻辑电路；</a:t>
            </a:r>
            <a:endParaRPr lang="zh-CN" altLang="en-US" b="0" dirty="0"/>
          </a:p>
          <a:p>
            <a:pPr eaLnBrk="1" hangingPunct="1">
              <a:buFont typeface="Wingdings" panose="05000000000000000000" pitchFamily="2" charset="2"/>
              <a:buNone/>
            </a:pPr>
            <a:r>
              <a:rPr lang="en-US" altLang="zh-CN" b="0" dirty="0"/>
              <a:t>2</a:t>
            </a:r>
            <a:r>
              <a:rPr lang="zh-CN" altLang="en-US" b="0" dirty="0"/>
              <a:t>）用中规模集成电路</a:t>
            </a:r>
            <a:r>
              <a:rPr lang="en-US" altLang="zh-CN" b="0" dirty="0"/>
              <a:t>,</a:t>
            </a:r>
            <a:r>
              <a:rPr lang="zh-CN" altLang="en-US" b="0" dirty="0"/>
              <a:t>功能模块实现组合逻辑电路；</a:t>
            </a:r>
            <a:endParaRPr lang="zh-CN" altLang="en-US" b="0" dirty="0"/>
          </a:p>
          <a:p>
            <a:pPr eaLnBrk="1" hangingPunct="1">
              <a:buFont typeface="Wingdings" panose="05000000000000000000" pitchFamily="2" charset="2"/>
              <a:buNone/>
            </a:pPr>
            <a:r>
              <a:rPr lang="en-US" altLang="zh-CN" b="0" dirty="0"/>
              <a:t>3</a:t>
            </a:r>
            <a:r>
              <a:rPr lang="zh-CN" altLang="en-US" b="0" dirty="0"/>
              <a:t>）用大规模集成电路，即编程逻辑器件，用编程软件来实现组合逻辑设计；</a:t>
            </a:r>
            <a:endParaRPr lang="zh-CN" altLang="en-US" b="0" dirty="0"/>
          </a:p>
        </p:txBody>
      </p:sp>
      <p:sp>
        <p:nvSpPr>
          <p:cNvPr id="25604" name="Line 4"/>
          <p:cNvSpPr>
            <a:spLocks noChangeShapeType="1"/>
          </p:cNvSpPr>
          <p:nvPr/>
        </p:nvSpPr>
        <p:spPr bwMode="auto">
          <a:xfrm>
            <a:off x="3143672" y="1556792"/>
            <a:ext cx="504056" cy="0"/>
          </a:xfrm>
          <a:prstGeom prst="line">
            <a:avLst/>
          </a:prstGeom>
          <a:noFill/>
          <a:ln w="57150">
            <a:solidFill>
              <a:schemeClr val="tx2"/>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 name="Rectangle 3"/>
          <p:cNvSpPr txBox="1">
            <a:spLocks noChangeArrowheads="1"/>
          </p:cNvSpPr>
          <p:nvPr/>
        </p:nvSpPr>
        <p:spPr bwMode="auto">
          <a:xfrm>
            <a:off x="464593" y="2965308"/>
            <a:ext cx="10464800" cy="3821367"/>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b="0" kern="0" dirty="0">
                <a:solidFill>
                  <a:schemeClr val="accent1"/>
                </a:solidFill>
              </a:rPr>
              <a:t>2 </a:t>
            </a:r>
            <a:r>
              <a:rPr lang="zh-CN" altLang="en-US" b="0" kern="0" dirty="0">
                <a:solidFill>
                  <a:schemeClr val="accent1"/>
                </a:solidFill>
              </a:rPr>
              <a:t>设计步骤</a:t>
            </a:r>
            <a:r>
              <a:rPr lang="en-US" altLang="zh-CN" b="0" kern="0" dirty="0">
                <a:solidFill>
                  <a:schemeClr val="accent1"/>
                </a:solidFill>
              </a:rPr>
              <a:t>(</a:t>
            </a:r>
            <a:r>
              <a:rPr lang="zh-CN" altLang="en-US" b="0" kern="0" dirty="0">
                <a:solidFill>
                  <a:schemeClr val="accent1"/>
                </a:solidFill>
              </a:rPr>
              <a:t>经典设计方法</a:t>
            </a:r>
            <a:r>
              <a:rPr lang="en-US" altLang="zh-CN" b="0" kern="0" dirty="0">
                <a:solidFill>
                  <a:schemeClr val="accent1"/>
                </a:solidFill>
              </a:rPr>
              <a:t>)</a:t>
            </a:r>
            <a:r>
              <a:rPr lang="zh-CN" altLang="en-US" b="0" kern="0" dirty="0">
                <a:solidFill>
                  <a:schemeClr val="accent1"/>
                </a:solidFill>
              </a:rPr>
              <a:t>：</a:t>
            </a:r>
            <a:endParaRPr lang="zh-CN" altLang="en-US" b="0" kern="0" dirty="0">
              <a:solidFill>
                <a:schemeClr val="accent1"/>
              </a:solidFill>
            </a:endParaRPr>
          </a:p>
          <a:p>
            <a:pPr marL="0" indent="0" eaLnBrk="1" hangingPunct="1">
              <a:buNone/>
            </a:pPr>
            <a:r>
              <a:rPr lang="en-US" altLang="zh-CN" b="0" kern="0" dirty="0"/>
              <a:t>1</a:t>
            </a:r>
            <a:r>
              <a:rPr lang="zh-CN" altLang="en-US" b="0" kern="0" dirty="0"/>
              <a:t>）逻辑抽象：将文字描述的逻辑命题变换为真值表</a:t>
            </a:r>
            <a:endParaRPr lang="zh-CN" altLang="en-US" b="0" kern="0" dirty="0"/>
          </a:p>
          <a:p>
            <a:pPr lvl="1" eaLnBrk="1" hangingPunct="1"/>
            <a:r>
              <a:rPr lang="zh-CN" altLang="en-US" sz="2200" b="0" kern="0" dirty="0"/>
              <a:t>分析问题的</a:t>
            </a:r>
            <a:r>
              <a:rPr lang="zh-CN" altLang="en-US" sz="2200" b="0" kern="0" dirty="0">
                <a:solidFill>
                  <a:srgbClr val="FF0000"/>
                </a:solidFill>
              </a:rPr>
              <a:t>因果</a:t>
            </a:r>
            <a:r>
              <a:rPr lang="zh-CN" altLang="en-US" sz="2200" b="0" kern="0" dirty="0"/>
              <a:t>关系，确定</a:t>
            </a:r>
            <a:r>
              <a:rPr lang="zh-CN" altLang="en-US" sz="2200" b="0" kern="0" dirty="0">
                <a:solidFill>
                  <a:srgbClr val="FF0000"/>
                </a:solidFill>
              </a:rPr>
              <a:t>输入</a:t>
            </a:r>
            <a:r>
              <a:rPr lang="en-US" altLang="zh-CN" sz="2200" b="0" kern="0" dirty="0">
                <a:solidFill>
                  <a:srgbClr val="FF0000"/>
                </a:solidFill>
              </a:rPr>
              <a:t>/</a:t>
            </a:r>
            <a:r>
              <a:rPr lang="zh-CN" altLang="en-US" sz="2200" b="0" kern="0" dirty="0">
                <a:solidFill>
                  <a:srgbClr val="FF0000"/>
                </a:solidFill>
              </a:rPr>
              <a:t>输出</a:t>
            </a:r>
            <a:r>
              <a:rPr lang="zh-CN" altLang="en-US" sz="2200" b="0" kern="0" dirty="0"/>
              <a:t>变量</a:t>
            </a:r>
            <a:endParaRPr lang="zh-CN" altLang="en-US" sz="2200" b="0" kern="0" dirty="0"/>
          </a:p>
          <a:p>
            <a:pPr lvl="1" eaLnBrk="1" hangingPunct="1"/>
            <a:r>
              <a:rPr lang="zh-CN" altLang="en-US" sz="2200" b="0" kern="0" dirty="0"/>
              <a:t>定义输入输出</a:t>
            </a:r>
            <a:r>
              <a:rPr lang="zh-CN" altLang="en-US" sz="2200" b="0" kern="0" dirty="0">
                <a:solidFill>
                  <a:srgbClr val="FF0000"/>
                </a:solidFill>
              </a:rPr>
              <a:t>逻辑状态</a:t>
            </a:r>
            <a:r>
              <a:rPr lang="zh-CN" altLang="en-US" sz="2200" b="0" kern="0" dirty="0"/>
              <a:t>的含义</a:t>
            </a:r>
            <a:endParaRPr lang="zh-CN" altLang="en-US" sz="2200" b="0" kern="0" dirty="0"/>
          </a:p>
          <a:p>
            <a:pPr lvl="1" eaLnBrk="1" hangingPunct="1"/>
            <a:r>
              <a:rPr lang="zh-CN" altLang="en-US" sz="2200" b="0" kern="0" dirty="0"/>
              <a:t>列真值表</a:t>
            </a:r>
            <a:endParaRPr lang="zh-CN" altLang="en-US" sz="2200" b="0" kern="0" dirty="0"/>
          </a:p>
          <a:p>
            <a:pPr marL="0" indent="0" eaLnBrk="1" hangingPunct="1">
              <a:buNone/>
            </a:pPr>
            <a:r>
              <a:rPr lang="en-US" altLang="zh-CN" b="0" kern="0" dirty="0"/>
              <a:t>2)</a:t>
            </a:r>
            <a:r>
              <a:rPr lang="zh-CN" altLang="en-US" b="0" kern="0" dirty="0"/>
              <a:t>从真值表写逻辑表达式</a:t>
            </a:r>
            <a:endParaRPr lang="zh-CN" altLang="en-US" b="0" kern="0" dirty="0"/>
          </a:p>
          <a:p>
            <a:pPr marL="0" indent="0" eaLnBrk="1" hangingPunct="1">
              <a:buNone/>
            </a:pPr>
            <a:r>
              <a:rPr lang="en-US" altLang="zh-CN" b="0" kern="0" dirty="0"/>
              <a:t>3)</a:t>
            </a:r>
            <a:r>
              <a:rPr lang="zh-CN" altLang="en-US" b="0" kern="0" dirty="0"/>
              <a:t>化简和变换表达式</a:t>
            </a:r>
            <a:endParaRPr lang="zh-CN" altLang="en-US" b="0" kern="0" dirty="0"/>
          </a:p>
          <a:p>
            <a:pPr marL="0" indent="0" eaLnBrk="1" hangingPunct="1">
              <a:buNone/>
            </a:pPr>
            <a:r>
              <a:rPr lang="en-US" altLang="zh-CN" b="0" kern="0" dirty="0"/>
              <a:t>4)</a:t>
            </a:r>
            <a:r>
              <a:rPr lang="zh-CN" altLang="en-US" b="0" kern="0" dirty="0"/>
              <a:t>画逻辑电路图</a:t>
            </a:r>
            <a:endParaRPr lang="zh-CN" altLang="en-US" b="0" kern="0" dirty="0"/>
          </a:p>
          <a:p>
            <a:pPr eaLnBrk="1" hangingPunct="1"/>
            <a:endParaRPr lang="en-US" altLang="zh-CN" b="0" kern="0" dirty="0"/>
          </a:p>
        </p:txBody>
      </p:sp>
      <p:sp>
        <p:nvSpPr>
          <p:cNvPr id="4"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6803" name="Rectangle 3"/>
          <p:cNvSpPr>
            <a:spLocks noGrp="1" noChangeArrowheads="1"/>
          </p:cNvSpPr>
          <p:nvPr>
            <p:ph type="body" sz="half" idx="4294967295"/>
          </p:nvPr>
        </p:nvSpPr>
        <p:spPr>
          <a:xfrm>
            <a:off x="612000" y="900000"/>
            <a:ext cx="10740584" cy="5104026"/>
          </a:xfrm>
        </p:spPr>
        <p:txBody>
          <a:bodyPr/>
          <a:lstStyle/>
          <a:p>
            <a:pPr marL="365125" indent="-179705">
              <a:lnSpc>
                <a:spcPct val="200000"/>
              </a:lnSpc>
            </a:pPr>
            <a:r>
              <a:rPr kumimoji="1" lang="zh-CN" altLang="en-US" dirty="0">
                <a:ea typeface="宋体" panose="02010600030101010101" pitchFamily="2" charset="-122"/>
              </a:rPr>
              <a:t> 在数字系统中，为了协调各部分电路的运行，常常要求某些锁存器在时钟信号的控制下同时动作，这就需要增加一个控制端（时钟），只有在控制端作用脉冲时锁存器才能动作。</a:t>
            </a:r>
            <a:endParaRPr kumimoji="1" lang="en-US" altLang="zh-CN" dirty="0">
              <a:ea typeface="宋体" panose="02010600030101010101" pitchFamily="2" charset="-122"/>
            </a:endParaRPr>
          </a:p>
          <a:p>
            <a:pPr marL="365125" indent="-179705">
              <a:lnSpc>
                <a:spcPct val="200000"/>
              </a:lnSpc>
            </a:pPr>
            <a:r>
              <a:rPr kumimoji="1" lang="zh-CN" altLang="en-US" dirty="0">
                <a:ea typeface="宋体" panose="02010600030101010101" pitchFamily="2" charset="-122"/>
              </a:rPr>
              <a:t> 这种有时钟控制端的锁存器叫做</a:t>
            </a:r>
            <a:r>
              <a:rPr kumimoji="1" lang="zh-CN" altLang="en-US" dirty="0">
                <a:solidFill>
                  <a:srgbClr val="FF0000"/>
                </a:solidFill>
                <a:ea typeface="宋体" panose="02010600030101010101" pitchFamily="2" charset="-122"/>
              </a:rPr>
              <a:t>钟控锁存器。</a:t>
            </a:r>
            <a:endParaRPr kumimoji="1" lang="en-US" altLang="zh-CN" dirty="0">
              <a:solidFill>
                <a:srgbClr val="FF0000"/>
              </a:solidFill>
              <a:ea typeface="宋体" panose="02010600030101010101" pitchFamily="2" charset="-122"/>
            </a:endParaRPr>
          </a:p>
          <a:p>
            <a:pPr marL="365125" indent="-179705">
              <a:lnSpc>
                <a:spcPct val="200000"/>
              </a:lnSpc>
            </a:pPr>
            <a:r>
              <a:rPr kumimoji="1" lang="zh-CN" altLang="en-US" dirty="0">
                <a:ea typeface="宋体" panose="02010600030101010101" pitchFamily="2" charset="-122"/>
              </a:rPr>
              <a:t> 由于这里时钟信号为高电位（或低电位）时锁存器的状态随输入变化，所以钟控锁存器是</a:t>
            </a:r>
            <a:r>
              <a:rPr kumimoji="1" lang="zh-CN" altLang="en-US" dirty="0">
                <a:solidFill>
                  <a:srgbClr val="CC0066"/>
                </a:solidFill>
                <a:ea typeface="宋体" panose="02010600030101010101" pitchFamily="2" charset="-122"/>
              </a:rPr>
              <a:t>电位触发方式</a:t>
            </a:r>
            <a:r>
              <a:rPr kumimoji="1" lang="zh-CN" altLang="en-US" dirty="0">
                <a:ea typeface="宋体" panose="02010600030101010101" pitchFamily="2" charset="-122"/>
              </a:rPr>
              <a:t>的锁存器。</a:t>
            </a:r>
            <a:endParaRPr kumimoji="1" lang="zh-CN" altLang="en-US" dirty="0">
              <a:ea typeface="宋体" panose="02010600030101010101" pitchFamily="2" charset="-122"/>
            </a:endParaRPr>
          </a:p>
          <a:p>
            <a:pPr marL="365125" indent="-179705">
              <a:lnSpc>
                <a:spcPct val="200000"/>
              </a:lnSpc>
            </a:pPr>
            <a:r>
              <a:rPr kumimoji="1" lang="zh-CN" altLang="en-US" dirty="0">
                <a:ea typeface="宋体" panose="02010600030101010101" pitchFamily="2" charset="-122"/>
              </a:rPr>
              <a:t> 钟控锁存器在时钟控制下</a:t>
            </a:r>
            <a:r>
              <a:rPr kumimoji="1" lang="zh-CN" altLang="en-US" dirty="0">
                <a:solidFill>
                  <a:srgbClr val="CC0066"/>
                </a:solidFill>
                <a:ea typeface="宋体" panose="02010600030101010101" pitchFamily="2" charset="-122"/>
              </a:rPr>
              <a:t>同步</a:t>
            </a:r>
            <a:r>
              <a:rPr kumimoji="1" lang="zh-CN" altLang="en-US" dirty="0">
                <a:ea typeface="宋体" panose="02010600030101010101" pitchFamily="2" charset="-122"/>
              </a:rPr>
              <a:t>工作，所以也称为</a:t>
            </a:r>
            <a:r>
              <a:rPr kumimoji="1" lang="zh-CN" altLang="en-US" dirty="0">
                <a:solidFill>
                  <a:srgbClr val="FF0000"/>
                </a:solidFill>
                <a:ea typeface="宋体" panose="02010600030101010101" pitchFamily="2" charset="-122"/>
              </a:rPr>
              <a:t>同步锁存器</a:t>
            </a:r>
            <a:r>
              <a:rPr kumimoji="1" lang="zh-CN" altLang="en-US" dirty="0">
                <a:ea typeface="宋体" panose="02010600030101010101" pitchFamily="2" charset="-122"/>
              </a:rPr>
              <a:t>。</a:t>
            </a:r>
            <a:endParaRPr kumimoji="1" lang="zh-CN" altLang="en-US" dirty="0">
              <a:ea typeface="宋体" panose="02010600030101010101" pitchFamily="2"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锁存器的工作原理</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5300" name="Rectangle 3"/>
          <p:cNvSpPr>
            <a:spLocks noGrp="1" noChangeArrowheads="1"/>
          </p:cNvSpPr>
          <p:nvPr>
            <p:ph type="body" sz="half" idx="4294967295"/>
          </p:nvPr>
        </p:nvSpPr>
        <p:spPr>
          <a:xfrm>
            <a:off x="612000" y="900000"/>
            <a:ext cx="4359275" cy="458788"/>
          </a:xfrm>
        </p:spPr>
        <p:txBody>
          <a:bodyPr/>
          <a:lstStyle/>
          <a:p>
            <a:pPr marL="179705" indent="-179705">
              <a:lnSpc>
                <a:spcPct val="110000"/>
              </a:lnSpc>
            </a:pPr>
            <a:r>
              <a:rPr kumimoji="1" lang="zh-CN" altLang="en-US" dirty="0">
                <a:ea typeface="宋体" panose="02010600030101010101" pitchFamily="2" charset="-122"/>
              </a:rPr>
              <a:t>电路结构和逻辑符号</a:t>
            </a:r>
            <a:endParaRPr kumimoji="1" lang="zh-CN" altLang="en-US" dirty="0">
              <a:ea typeface="宋体" panose="02010600030101010101" pitchFamily="2" charset="-122"/>
            </a:endParaRPr>
          </a:p>
        </p:txBody>
      </p:sp>
      <p:grpSp>
        <p:nvGrpSpPr>
          <p:cNvPr id="2" name="组合 92"/>
          <p:cNvGrpSpPr/>
          <p:nvPr/>
        </p:nvGrpSpPr>
        <p:grpSpPr bwMode="auto">
          <a:xfrm>
            <a:off x="7944583" y="1280319"/>
            <a:ext cx="1541463" cy="1681162"/>
            <a:chOff x="5573713" y="2513013"/>
            <a:chExt cx="1541462" cy="1681162"/>
          </a:xfrm>
        </p:grpSpPr>
        <p:grpSp>
          <p:nvGrpSpPr>
            <p:cNvPr id="3" name="Group 117"/>
            <p:cNvGrpSpPr/>
            <p:nvPr/>
          </p:nvGrpSpPr>
          <p:grpSpPr bwMode="auto">
            <a:xfrm>
              <a:off x="5573713" y="2513013"/>
              <a:ext cx="1541462" cy="1681162"/>
              <a:chOff x="4512" y="452"/>
              <a:chExt cx="768" cy="913"/>
            </a:xfrm>
          </p:grpSpPr>
          <p:sp>
            <p:nvSpPr>
              <p:cNvPr id="55387" name="Text Box 118"/>
              <p:cNvSpPr txBox="1">
                <a:spLocks noChangeArrowheads="1"/>
              </p:cNvSpPr>
              <p:nvPr/>
            </p:nvSpPr>
            <p:spPr bwMode="auto">
              <a:xfrm>
                <a:off x="4605" y="672"/>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4" name="Group 119"/>
              <p:cNvGrpSpPr/>
              <p:nvPr/>
            </p:nvGrpSpPr>
            <p:grpSpPr bwMode="auto">
              <a:xfrm>
                <a:off x="4993" y="672"/>
                <a:ext cx="240" cy="183"/>
                <a:chOff x="4204" y="1104"/>
                <a:chExt cx="240" cy="183"/>
              </a:xfrm>
            </p:grpSpPr>
            <p:sp>
              <p:nvSpPr>
                <p:cNvPr id="55397" name="Text Box 120"/>
                <p:cNvSpPr txBox="1">
                  <a:spLocks noChangeArrowheads="1"/>
                </p:cNvSpPr>
                <p:nvPr/>
              </p:nvSpPr>
              <p:spPr bwMode="auto">
                <a:xfrm>
                  <a:off x="4204" y="1104"/>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5398" name="Line 121"/>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9" name="Text Box 122"/>
              <p:cNvSpPr txBox="1">
                <a:spLocks noChangeArrowheads="1"/>
              </p:cNvSpPr>
              <p:nvPr/>
            </p:nvSpPr>
            <p:spPr bwMode="auto">
              <a:xfrm>
                <a:off x="4608" y="912"/>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endParaRPr lang="en-US" altLang="zh-CN" sz="1600">
                  <a:solidFill>
                    <a:srgbClr val="000000"/>
                  </a:solidFill>
                  <a:latin typeface="Times New Roman" panose="02020603050405020304" pitchFamily="18" charset="0"/>
                </a:endParaRPr>
              </a:p>
            </p:txBody>
          </p:sp>
          <p:sp>
            <p:nvSpPr>
              <p:cNvPr id="55390" name="Text Box 123"/>
              <p:cNvSpPr txBox="1">
                <a:spLocks noChangeArrowheads="1"/>
              </p:cNvSpPr>
              <p:nvPr/>
            </p:nvSpPr>
            <p:spPr bwMode="auto">
              <a:xfrm>
                <a:off x="4944" y="912"/>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endParaRPr lang="en-US" altLang="zh-CN" sz="1600">
                  <a:solidFill>
                    <a:srgbClr val="000000"/>
                  </a:solidFill>
                  <a:latin typeface="Times New Roman" panose="02020603050405020304" pitchFamily="18" charset="0"/>
                </a:endParaRPr>
              </a:p>
            </p:txBody>
          </p:sp>
          <p:sp>
            <p:nvSpPr>
              <p:cNvPr id="55391" name="Rectangle 124"/>
              <p:cNvSpPr>
                <a:spLocks noChangeArrowheads="1"/>
              </p:cNvSpPr>
              <p:nvPr/>
            </p:nvSpPr>
            <p:spPr bwMode="auto">
              <a:xfrm>
                <a:off x="4512" y="692"/>
                <a:ext cx="720" cy="43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2" name="Line 125"/>
              <p:cNvSpPr>
                <a:spLocks noChangeShapeType="1"/>
              </p:cNvSpPr>
              <p:nvPr/>
            </p:nvSpPr>
            <p:spPr bwMode="auto">
              <a:xfrm flipV="1">
                <a:off x="4704" y="452"/>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Oval 126"/>
              <p:cNvSpPr>
                <a:spLocks noChangeArrowheads="1"/>
              </p:cNvSpPr>
              <p:nvPr/>
            </p:nvSpPr>
            <p:spPr bwMode="auto">
              <a:xfrm>
                <a:off x="5040" y="64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4" name="Line 127"/>
              <p:cNvSpPr>
                <a:spLocks noChangeShapeType="1"/>
              </p:cNvSpPr>
              <p:nvPr/>
            </p:nvSpPr>
            <p:spPr bwMode="auto">
              <a:xfrm>
                <a:off x="5061" y="452"/>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128"/>
              <p:cNvSpPr>
                <a:spLocks noChangeShapeType="1"/>
              </p:cNvSpPr>
              <p:nvPr/>
            </p:nvSpPr>
            <p:spPr bwMode="auto">
              <a:xfrm>
                <a:off x="4725" y="1125"/>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129"/>
              <p:cNvSpPr>
                <a:spLocks noChangeShapeType="1"/>
              </p:cNvSpPr>
              <p:nvPr/>
            </p:nvSpPr>
            <p:spPr bwMode="auto">
              <a:xfrm>
                <a:off x="5049" y="1125"/>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5" name="Line 130"/>
            <p:cNvSpPr>
              <a:spLocks noChangeShapeType="1"/>
            </p:cNvSpPr>
            <p:nvPr/>
          </p:nvSpPr>
          <p:spPr bwMode="auto">
            <a:xfrm>
              <a:off x="6326188" y="3752850"/>
              <a:ext cx="0" cy="4413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Text Box 131"/>
            <p:cNvSpPr txBox="1">
              <a:spLocks noChangeArrowheads="1"/>
            </p:cNvSpPr>
            <p:nvPr/>
          </p:nvSpPr>
          <p:spPr bwMode="auto">
            <a:xfrm>
              <a:off x="6045200" y="3357563"/>
              <a:ext cx="57943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grpSp>
      <p:grpSp>
        <p:nvGrpSpPr>
          <p:cNvPr id="5" name="Group 133"/>
          <p:cNvGrpSpPr/>
          <p:nvPr/>
        </p:nvGrpSpPr>
        <p:grpSpPr bwMode="auto">
          <a:xfrm>
            <a:off x="2908301" y="4748214"/>
            <a:ext cx="1444625" cy="263525"/>
            <a:chOff x="4560" y="2496"/>
            <a:chExt cx="720" cy="144"/>
          </a:xfrm>
        </p:grpSpPr>
        <p:sp>
          <p:nvSpPr>
            <p:cNvPr id="55375" name="Line 134"/>
            <p:cNvSpPr>
              <a:spLocks noChangeShapeType="1"/>
            </p:cNvSpPr>
            <p:nvPr/>
          </p:nvSpPr>
          <p:spPr bwMode="auto">
            <a:xfrm>
              <a:off x="4560"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135"/>
            <p:cNvSpPr>
              <a:spLocks noChangeShapeType="1"/>
            </p:cNvSpPr>
            <p:nvPr/>
          </p:nvSpPr>
          <p:spPr bwMode="auto">
            <a:xfrm flipV="1">
              <a:off x="4704"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136"/>
            <p:cNvSpPr>
              <a:spLocks noChangeShapeType="1"/>
            </p:cNvSpPr>
            <p:nvPr/>
          </p:nvSpPr>
          <p:spPr bwMode="auto">
            <a:xfrm>
              <a:off x="4704" y="249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137"/>
            <p:cNvSpPr>
              <a:spLocks noChangeShapeType="1"/>
            </p:cNvSpPr>
            <p:nvPr/>
          </p:nvSpPr>
          <p:spPr bwMode="auto">
            <a:xfrm>
              <a:off x="4848"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138"/>
            <p:cNvSpPr>
              <a:spLocks noChangeShapeType="1"/>
            </p:cNvSpPr>
            <p:nvPr/>
          </p:nvSpPr>
          <p:spPr bwMode="auto">
            <a:xfrm>
              <a:off x="4848"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139"/>
            <p:cNvSpPr>
              <a:spLocks noChangeShapeType="1"/>
            </p:cNvSpPr>
            <p:nvPr/>
          </p:nvSpPr>
          <p:spPr bwMode="auto">
            <a:xfrm flipV="1">
              <a:off x="4992"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140"/>
            <p:cNvSpPr>
              <a:spLocks noChangeShapeType="1"/>
            </p:cNvSpPr>
            <p:nvPr/>
          </p:nvSpPr>
          <p:spPr bwMode="auto">
            <a:xfrm>
              <a:off x="4992" y="249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141"/>
            <p:cNvSpPr>
              <a:spLocks noChangeShapeType="1"/>
            </p:cNvSpPr>
            <p:nvPr/>
          </p:nvSpPr>
          <p:spPr bwMode="auto">
            <a:xfrm>
              <a:off x="5136"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142"/>
            <p:cNvSpPr>
              <a:spLocks noChangeShapeType="1"/>
            </p:cNvSpPr>
            <p:nvPr/>
          </p:nvSpPr>
          <p:spPr bwMode="auto">
            <a:xfrm>
              <a:off x="5136"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组合 91"/>
          <p:cNvGrpSpPr/>
          <p:nvPr/>
        </p:nvGrpSpPr>
        <p:grpSpPr bwMode="auto">
          <a:xfrm>
            <a:off x="2168525" y="1708151"/>
            <a:ext cx="3062288" cy="3040063"/>
            <a:chOff x="1354690" y="2312988"/>
            <a:chExt cx="3063126" cy="3040062"/>
          </a:xfrm>
        </p:grpSpPr>
        <p:grpSp>
          <p:nvGrpSpPr>
            <p:cNvPr id="7" name="Group 87"/>
            <p:cNvGrpSpPr/>
            <p:nvPr/>
          </p:nvGrpSpPr>
          <p:grpSpPr bwMode="auto">
            <a:xfrm>
              <a:off x="1817688" y="2312988"/>
              <a:ext cx="2311400" cy="3040062"/>
              <a:chOff x="1145" y="1457"/>
              <a:chExt cx="1456" cy="1915"/>
            </a:xfrm>
          </p:grpSpPr>
          <p:grpSp>
            <p:nvGrpSpPr>
              <p:cNvPr id="8" name="Group 61"/>
              <p:cNvGrpSpPr/>
              <p:nvPr/>
            </p:nvGrpSpPr>
            <p:grpSpPr bwMode="auto">
              <a:xfrm>
                <a:off x="1206" y="2014"/>
                <a:ext cx="485" cy="278"/>
                <a:chOff x="3504" y="1584"/>
                <a:chExt cx="384" cy="240"/>
              </a:xfrm>
            </p:grpSpPr>
            <p:grpSp>
              <p:nvGrpSpPr>
                <p:cNvPr id="9" name="Group 62"/>
                <p:cNvGrpSpPr/>
                <p:nvPr/>
              </p:nvGrpSpPr>
              <p:grpSpPr bwMode="auto">
                <a:xfrm>
                  <a:off x="3504" y="1584"/>
                  <a:ext cx="384" cy="240"/>
                  <a:chOff x="3504" y="1584"/>
                  <a:chExt cx="384" cy="240"/>
                </a:xfrm>
              </p:grpSpPr>
              <p:sp>
                <p:nvSpPr>
                  <p:cNvPr id="55373" name="Rectangle 6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4" name="Oval 6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72" name="Text Box 65"/>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0" name="Group 66"/>
              <p:cNvGrpSpPr/>
              <p:nvPr/>
            </p:nvGrpSpPr>
            <p:grpSpPr bwMode="auto">
              <a:xfrm>
                <a:off x="1934" y="2014"/>
                <a:ext cx="485" cy="278"/>
                <a:chOff x="3504" y="1584"/>
                <a:chExt cx="384" cy="240"/>
              </a:xfrm>
            </p:grpSpPr>
            <p:grpSp>
              <p:nvGrpSpPr>
                <p:cNvPr id="11" name="Group 67"/>
                <p:cNvGrpSpPr/>
                <p:nvPr/>
              </p:nvGrpSpPr>
              <p:grpSpPr bwMode="auto">
                <a:xfrm>
                  <a:off x="3504" y="1584"/>
                  <a:ext cx="384" cy="240"/>
                  <a:chOff x="3504" y="1584"/>
                  <a:chExt cx="384" cy="240"/>
                </a:xfrm>
              </p:grpSpPr>
              <p:sp>
                <p:nvSpPr>
                  <p:cNvPr id="55369" name="Rectangle 6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0" name="Oval 6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68" name="Text Box 70"/>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5322" name="Line 71"/>
              <p:cNvSpPr>
                <a:spLocks noChangeShapeType="1"/>
              </p:cNvSpPr>
              <p:nvPr/>
            </p:nvSpPr>
            <p:spPr bwMode="auto">
              <a:xfrm>
                <a:off x="1448" y="1735"/>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Line 72"/>
              <p:cNvSpPr>
                <a:spLocks noChangeShapeType="1"/>
              </p:cNvSpPr>
              <p:nvPr/>
            </p:nvSpPr>
            <p:spPr bwMode="auto">
              <a:xfrm>
                <a:off x="2176" y="1735"/>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Line 73"/>
              <p:cNvSpPr>
                <a:spLocks noChangeShapeType="1"/>
              </p:cNvSpPr>
              <p:nvPr/>
            </p:nvSpPr>
            <p:spPr bwMode="auto">
              <a:xfrm>
                <a:off x="1448" y="1902"/>
                <a:ext cx="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5" name="Line 74"/>
              <p:cNvSpPr>
                <a:spLocks noChangeShapeType="1"/>
              </p:cNvSpPr>
              <p:nvPr/>
            </p:nvSpPr>
            <p:spPr bwMode="auto">
              <a:xfrm>
                <a:off x="1752" y="1902"/>
                <a:ext cx="121" cy="55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75"/>
              <p:cNvSpPr>
                <a:spLocks noChangeShapeType="1"/>
              </p:cNvSpPr>
              <p:nvPr/>
            </p:nvSpPr>
            <p:spPr bwMode="auto">
              <a:xfrm>
                <a:off x="1873" y="2459"/>
                <a:ext cx="18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76"/>
              <p:cNvSpPr>
                <a:spLocks noChangeShapeType="1"/>
              </p:cNvSpPr>
              <p:nvPr/>
            </p:nvSpPr>
            <p:spPr bwMode="auto">
              <a:xfrm flipV="1">
                <a:off x="2055" y="2292"/>
                <a:ext cx="0" cy="16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77"/>
              <p:cNvSpPr>
                <a:spLocks noChangeShapeType="1"/>
              </p:cNvSpPr>
              <p:nvPr/>
            </p:nvSpPr>
            <p:spPr bwMode="auto">
              <a:xfrm flipH="1">
                <a:off x="1873" y="1902"/>
                <a:ext cx="30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78"/>
              <p:cNvSpPr>
                <a:spLocks noChangeShapeType="1"/>
              </p:cNvSpPr>
              <p:nvPr/>
            </p:nvSpPr>
            <p:spPr bwMode="auto">
              <a:xfrm flipH="1">
                <a:off x="1752" y="1902"/>
                <a:ext cx="121" cy="55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Line 79"/>
              <p:cNvSpPr>
                <a:spLocks noChangeShapeType="1"/>
              </p:cNvSpPr>
              <p:nvPr/>
            </p:nvSpPr>
            <p:spPr bwMode="auto">
              <a:xfrm flipH="1">
                <a:off x="1570" y="2459"/>
                <a:ext cx="18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1" name="Line 80"/>
              <p:cNvSpPr>
                <a:spLocks noChangeShapeType="1"/>
              </p:cNvSpPr>
              <p:nvPr/>
            </p:nvSpPr>
            <p:spPr bwMode="auto">
              <a:xfrm flipV="1">
                <a:off x="1570" y="2292"/>
                <a:ext cx="0" cy="16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Oval 81"/>
              <p:cNvSpPr>
                <a:spLocks noChangeArrowheads="1"/>
              </p:cNvSpPr>
              <p:nvPr/>
            </p:nvSpPr>
            <p:spPr bwMode="auto">
              <a:xfrm>
                <a:off x="1414" y="1868"/>
                <a:ext cx="61"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3" name="Oval 82"/>
              <p:cNvSpPr>
                <a:spLocks noChangeArrowheads="1"/>
              </p:cNvSpPr>
              <p:nvPr/>
            </p:nvSpPr>
            <p:spPr bwMode="auto">
              <a:xfrm>
                <a:off x="2138" y="1878"/>
                <a:ext cx="61" cy="56"/>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4" name="Text Box 83"/>
              <p:cNvSpPr txBox="1">
                <a:spLocks noChangeArrowheads="1"/>
              </p:cNvSpPr>
              <p:nvPr/>
            </p:nvSpPr>
            <p:spPr bwMode="auto">
              <a:xfrm>
                <a:off x="1327" y="1457"/>
                <a:ext cx="30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2" name="Group 84"/>
              <p:cNvGrpSpPr/>
              <p:nvPr/>
            </p:nvGrpSpPr>
            <p:grpSpPr bwMode="auto">
              <a:xfrm>
                <a:off x="2055" y="1457"/>
                <a:ext cx="303" cy="212"/>
                <a:chOff x="4176" y="1104"/>
                <a:chExt cx="240" cy="183"/>
              </a:xfrm>
            </p:grpSpPr>
            <p:sp>
              <p:nvSpPr>
                <p:cNvPr id="55365" name="Text Box 85"/>
                <p:cNvSpPr txBox="1">
                  <a:spLocks noChangeArrowheads="1"/>
                </p:cNvSpPr>
                <p:nvPr/>
              </p:nvSpPr>
              <p:spPr bwMode="auto">
                <a:xfrm>
                  <a:off x="4176" y="1104"/>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5366" name="Line 86"/>
                <p:cNvSpPr>
                  <a:spLocks noChangeShapeType="1"/>
                </p:cNvSpPr>
                <p:nvPr/>
              </p:nvSpPr>
              <p:spPr bwMode="auto">
                <a:xfrm>
                  <a:off x="4219" y="112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87"/>
              <p:cNvGrpSpPr/>
              <p:nvPr/>
            </p:nvGrpSpPr>
            <p:grpSpPr bwMode="auto">
              <a:xfrm>
                <a:off x="1145" y="2307"/>
                <a:ext cx="425" cy="212"/>
                <a:chOff x="3504" y="2173"/>
                <a:chExt cx="336" cy="183"/>
              </a:xfrm>
            </p:grpSpPr>
            <p:sp>
              <p:nvSpPr>
                <p:cNvPr id="55363" name="Text Box 88"/>
                <p:cNvSpPr txBox="1">
                  <a:spLocks noChangeArrowheads="1"/>
                </p:cNvSpPr>
                <p:nvPr/>
              </p:nvSpPr>
              <p:spPr bwMode="auto">
                <a:xfrm>
                  <a:off x="3504" y="2173"/>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5364" name="Line 89"/>
                <p:cNvSpPr>
                  <a:spLocks noChangeShapeType="1"/>
                </p:cNvSpPr>
                <p:nvPr/>
              </p:nvSpPr>
              <p:spPr bwMode="auto">
                <a:xfrm>
                  <a:off x="3549"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90"/>
              <p:cNvGrpSpPr/>
              <p:nvPr/>
            </p:nvGrpSpPr>
            <p:grpSpPr bwMode="auto">
              <a:xfrm>
                <a:off x="2176" y="2307"/>
                <a:ext cx="425" cy="212"/>
                <a:chOff x="3504" y="2173"/>
                <a:chExt cx="336" cy="183"/>
              </a:xfrm>
            </p:grpSpPr>
            <p:sp>
              <p:nvSpPr>
                <p:cNvPr id="55361" name="Text Box 91"/>
                <p:cNvSpPr txBox="1">
                  <a:spLocks noChangeArrowheads="1"/>
                </p:cNvSpPr>
                <p:nvPr/>
              </p:nvSpPr>
              <p:spPr bwMode="auto">
                <a:xfrm>
                  <a:off x="3504" y="2173"/>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5362" name="Line 92"/>
                <p:cNvSpPr>
                  <a:spLocks noChangeShapeType="1"/>
                </p:cNvSpPr>
                <p:nvPr/>
              </p:nvSpPr>
              <p:spPr bwMode="auto">
                <a:xfrm>
                  <a:off x="354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93"/>
              <p:cNvGrpSpPr/>
              <p:nvPr/>
            </p:nvGrpSpPr>
            <p:grpSpPr bwMode="auto">
              <a:xfrm>
                <a:off x="1206" y="2547"/>
                <a:ext cx="485" cy="279"/>
                <a:chOff x="3504" y="1584"/>
                <a:chExt cx="384" cy="240"/>
              </a:xfrm>
            </p:grpSpPr>
            <p:grpSp>
              <p:nvGrpSpPr>
                <p:cNvPr id="16" name="Group 94"/>
                <p:cNvGrpSpPr/>
                <p:nvPr/>
              </p:nvGrpSpPr>
              <p:grpSpPr bwMode="auto">
                <a:xfrm>
                  <a:off x="3504" y="1584"/>
                  <a:ext cx="384" cy="240"/>
                  <a:chOff x="3504" y="1584"/>
                  <a:chExt cx="384" cy="240"/>
                </a:xfrm>
              </p:grpSpPr>
              <p:sp>
                <p:nvSpPr>
                  <p:cNvPr id="55359" name="Rectangle 9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60" name="Oval 9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8" name="Text Box 97"/>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7" name="Group 98"/>
              <p:cNvGrpSpPr/>
              <p:nvPr/>
            </p:nvGrpSpPr>
            <p:grpSpPr bwMode="auto">
              <a:xfrm>
                <a:off x="1934" y="2547"/>
                <a:ext cx="485" cy="279"/>
                <a:chOff x="3504" y="1584"/>
                <a:chExt cx="384" cy="240"/>
              </a:xfrm>
            </p:grpSpPr>
            <p:grpSp>
              <p:nvGrpSpPr>
                <p:cNvPr id="18" name="Group 99"/>
                <p:cNvGrpSpPr/>
                <p:nvPr/>
              </p:nvGrpSpPr>
              <p:grpSpPr bwMode="auto">
                <a:xfrm>
                  <a:off x="3504" y="1584"/>
                  <a:ext cx="384" cy="240"/>
                  <a:chOff x="3504" y="1584"/>
                  <a:chExt cx="384" cy="240"/>
                </a:xfrm>
              </p:grpSpPr>
              <p:sp>
                <p:nvSpPr>
                  <p:cNvPr id="55355" name="Rectangle 10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56" name="Oval 10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4" name="Text Box 102"/>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5340" name="Line 103"/>
              <p:cNvSpPr>
                <a:spLocks noChangeShapeType="1"/>
              </p:cNvSpPr>
              <p:nvPr/>
            </p:nvSpPr>
            <p:spPr bwMode="auto">
              <a:xfrm flipV="1">
                <a:off x="1448" y="2292"/>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1" name="Line 104"/>
              <p:cNvSpPr>
                <a:spLocks noChangeShapeType="1"/>
              </p:cNvSpPr>
              <p:nvPr/>
            </p:nvSpPr>
            <p:spPr bwMode="auto">
              <a:xfrm flipV="1">
                <a:off x="2176" y="2292"/>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9" name="Group 105"/>
              <p:cNvGrpSpPr/>
              <p:nvPr/>
            </p:nvGrpSpPr>
            <p:grpSpPr bwMode="auto">
              <a:xfrm>
                <a:off x="1327" y="2828"/>
                <a:ext cx="971" cy="334"/>
                <a:chOff x="3168" y="2064"/>
                <a:chExt cx="768" cy="288"/>
              </a:xfrm>
            </p:grpSpPr>
            <p:sp>
              <p:nvSpPr>
                <p:cNvPr id="55347" name="Line 106"/>
                <p:cNvSpPr>
                  <a:spLocks noChangeShapeType="1"/>
                </p:cNvSpPr>
                <p:nvPr/>
              </p:nvSpPr>
              <p:spPr bwMode="auto">
                <a:xfrm>
                  <a:off x="3360" y="206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8" name="Line 107"/>
                <p:cNvSpPr>
                  <a:spLocks noChangeShapeType="1"/>
                </p:cNvSpPr>
                <p:nvPr/>
              </p:nvSpPr>
              <p:spPr bwMode="auto">
                <a:xfrm>
                  <a:off x="3360" y="2160"/>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9" name="Line 108"/>
                <p:cNvSpPr>
                  <a:spLocks noChangeShapeType="1"/>
                </p:cNvSpPr>
                <p:nvPr/>
              </p:nvSpPr>
              <p:spPr bwMode="auto">
                <a:xfrm flipV="1">
                  <a:off x="3744" y="206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0" name="Line 109"/>
                <p:cNvSpPr>
                  <a:spLocks noChangeShapeType="1"/>
                </p:cNvSpPr>
                <p:nvPr/>
              </p:nvSpPr>
              <p:spPr bwMode="auto">
                <a:xfrm>
                  <a:off x="3552" y="2160"/>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1" name="Line 110"/>
                <p:cNvSpPr>
                  <a:spLocks noChangeShapeType="1"/>
                </p:cNvSpPr>
                <p:nvPr/>
              </p:nvSpPr>
              <p:spPr bwMode="auto">
                <a:xfrm>
                  <a:off x="3168" y="206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2" name="Line 111"/>
                <p:cNvSpPr>
                  <a:spLocks noChangeShapeType="1"/>
                </p:cNvSpPr>
                <p:nvPr/>
              </p:nvSpPr>
              <p:spPr bwMode="auto">
                <a:xfrm>
                  <a:off x="3936" y="206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43" name="Oval 112"/>
              <p:cNvSpPr>
                <a:spLocks noChangeArrowheads="1"/>
              </p:cNvSpPr>
              <p:nvPr/>
            </p:nvSpPr>
            <p:spPr bwMode="auto">
              <a:xfrm>
                <a:off x="1778" y="2925"/>
                <a:ext cx="61" cy="56"/>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44" name="Text Box 113"/>
              <p:cNvSpPr txBox="1">
                <a:spLocks noChangeArrowheads="1"/>
              </p:cNvSpPr>
              <p:nvPr/>
            </p:nvSpPr>
            <p:spPr bwMode="auto">
              <a:xfrm>
                <a:off x="1206" y="3160"/>
                <a:ext cx="30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endParaRPr lang="en-US" altLang="zh-CN" sz="1600">
                  <a:solidFill>
                    <a:srgbClr val="000000"/>
                  </a:solidFill>
                  <a:latin typeface="Times New Roman" panose="02020603050405020304" pitchFamily="18" charset="0"/>
                </a:endParaRPr>
              </a:p>
            </p:txBody>
          </p:sp>
          <p:sp>
            <p:nvSpPr>
              <p:cNvPr id="55345" name="Text Box 114"/>
              <p:cNvSpPr txBox="1">
                <a:spLocks noChangeArrowheads="1"/>
              </p:cNvSpPr>
              <p:nvPr/>
            </p:nvSpPr>
            <p:spPr bwMode="auto">
              <a:xfrm>
                <a:off x="2176" y="3160"/>
                <a:ext cx="30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endParaRPr lang="en-US" altLang="zh-CN" sz="1600">
                  <a:solidFill>
                    <a:srgbClr val="000000"/>
                  </a:solidFill>
                  <a:latin typeface="Times New Roman" panose="02020603050405020304" pitchFamily="18" charset="0"/>
                </a:endParaRPr>
              </a:p>
            </p:txBody>
          </p:sp>
          <p:sp>
            <p:nvSpPr>
              <p:cNvPr id="55346" name="Text Box 115"/>
              <p:cNvSpPr txBox="1">
                <a:spLocks noChangeArrowheads="1"/>
              </p:cNvSpPr>
              <p:nvPr/>
            </p:nvSpPr>
            <p:spPr bwMode="auto">
              <a:xfrm>
                <a:off x="1630" y="3160"/>
                <a:ext cx="425"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grpSp>
        <p:sp>
          <p:nvSpPr>
            <p:cNvPr id="55316" name="Text Box 97"/>
            <p:cNvSpPr txBox="1">
              <a:spLocks noChangeArrowheads="1"/>
            </p:cNvSpPr>
            <p:nvPr/>
          </p:nvSpPr>
          <p:spPr bwMode="auto">
            <a:xfrm>
              <a:off x="1429125" y="3307304"/>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1</a:t>
              </a:r>
              <a:endParaRPr lang="en-US" altLang="zh-CN" sz="1600" baseline="-25000">
                <a:solidFill>
                  <a:srgbClr val="000000"/>
                </a:solidFill>
                <a:latin typeface="Times New Roman" panose="02020603050405020304" pitchFamily="18" charset="0"/>
              </a:endParaRPr>
            </a:p>
          </p:txBody>
        </p:sp>
        <p:sp>
          <p:nvSpPr>
            <p:cNvPr id="55317" name="Text Box 97"/>
            <p:cNvSpPr txBox="1">
              <a:spLocks noChangeArrowheads="1"/>
            </p:cNvSpPr>
            <p:nvPr/>
          </p:nvSpPr>
          <p:spPr bwMode="auto">
            <a:xfrm>
              <a:off x="3840164" y="3307304"/>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2</a:t>
              </a:r>
              <a:endParaRPr lang="en-US" altLang="zh-CN" sz="1600" baseline="-25000">
                <a:solidFill>
                  <a:srgbClr val="000000"/>
                </a:solidFill>
                <a:latin typeface="Times New Roman" panose="02020603050405020304" pitchFamily="18" charset="0"/>
              </a:endParaRPr>
            </a:p>
          </p:txBody>
        </p:sp>
        <p:sp>
          <p:nvSpPr>
            <p:cNvPr id="55318" name="Text Box 97"/>
            <p:cNvSpPr txBox="1">
              <a:spLocks noChangeArrowheads="1"/>
            </p:cNvSpPr>
            <p:nvPr/>
          </p:nvSpPr>
          <p:spPr bwMode="auto">
            <a:xfrm>
              <a:off x="1354690" y="4131945"/>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3</a:t>
              </a:r>
              <a:endParaRPr lang="en-US" altLang="zh-CN" sz="1600" baseline="-25000">
                <a:solidFill>
                  <a:srgbClr val="000000"/>
                </a:solidFill>
                <a:latin typeface="Times New Roman" panose="02020603050405020304" pitchFamily="18" charset="0"/>
              </a:endParaRPr>
            </a:p>
          </p:txBody>
        </p:sp>
        <p:sp>
          <p:nvSpPr>
            <p:cNvPr id="55319" name="Text Box 97"/>
            <p:cNvSpPr txBox="1">
              <a:spLocks noChangeArrowheads="1"/>
            </p:cNvSpPr>
            <p:nvPr/>
          </p:nvSpPr>
          <p:spPr bwMode="auto">
            <a:xfrm>
              <a:off x="3840362" y="4131945"/>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4</a:t>
              </a:r>
              <a:endParaRPr lang="en-US" altLang="zh-CN" sz="1600" baseline="-25000">
                <a:solidFill>
                  <a:srgbClr val="000000"/>
                </a:solidFill>
                <a:latin typeface="Times New Roman" panose="02020603050405020304" pitchFamily="18" charset="0"/>
              </a:endParaRPr>
            </a:p>
          </p:txBody>
        </p:sp>
      </p:grpSp>
      <p:sp>
        <p:nvSpPr>
          <p:cNvPr id="94" name="Text Box 43"/>
          <p:cNvSpPr txBox="1">
            <a:spLocks noChangeArrowheads="1"/>
          </p:cNvSpPr>
          <p:nvPr/>
        </p:nvSpPr>
        <p:spPr bwMode="auto">
          <a:xfrm>
            <a:off x="5264596" y="3225170"/>
            <a:ext cx="6520036" cy="400110"/>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pPr>
            <a:r>
              <a:rPr lang="zh-CN" altLang="en-US" sz="2000" dirty="0">
                <a:solidFill>
                  <a:srgbClr val="000000"/>
                </a:solidFill>
                <a:latin typeface="Times New Roman" panose="02020603050405020304" pitchFamily="18" charset="0"/>
              </a:rPr>
              <a:t>电位触发：在控制电位</a:t>
            </a:r>
            <a:r>
              <a:rPr lang="en-US" altLang="zh-CN" sz="2000" dirty="0">
                <a:solidFill>
                  <a:srgbClr val="000000"/>
                </a:solidFill>
                <a:latin typeface="Times New Roman" panose="02020603050405020304" pitchFamily="18" charset="0"/>
              </a:rPr>
              <a:t>CP</a:t>
            </a:r>
            <a:r>
              <a:rPr lang="zh-CN" altLang="en-US" sz="2000" dirty="0">
                <a:solidFill>
                  <a:srgbClr val="000000"/>
                </a:solidFill>
                <a:latin typeface="Times New Roman" panose="02020603050405020304" pitchFamily="18" charset="0"/>
              </a:rPr>
              <a:t>的控制下接收数据。</a:t>
            </a:r>
            <a:endParaRPr lang="zh-CN" altLang="en-US" sz="2000" dirty="0">
              <a:solidFill>
                <a:srgbClr val="000000"/>
              </a:solidFill>
              <a:latin typeface="Times New Roman" panose="02020603050405020304" pitchFamily="18" charset="0"/>
            </a:endParaRPr>
          </a:p>
        </p:txBody>
      </p:sp>
      <p:sp>
        <p:nvSpPr>
          <p:cNvPr id="95" name="Text Box 45"/>
          <p:cNvSpPr txBox="1">
            <a:spLocks noChangeArrowheads="1"/>
          </p:cNvSpPr>
          <p:nvPr/>
        </p:nvSpPr>
        <p:spPr bwMode="auto">
          <a:xfrm>
            <a:off x="5278438" y="4473575"/>
            <a:ext cx="6434186" cy="707886"/>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defRPr/>
            </a:pPr>
            <a:r>
              <a:rPr lang="zh-CN" altLang="en-US" sz="2000" dirty="0">
                <a:solidFill>
                  <a:srgbClr val="000000"/>
                </a:solidFill>
              </a:rPr>
              <a:t>当</a:t>
            </a:r>
            <a:r>
              <a:rPr lang="en-US" altLang="zh-CN" sz="2000" dirty="0">
                <a:solidFill>
                  <a:srgbClr val="000000"/>
                </a:solidFill>
                <a:latin typeface="Times New Roman" panose="02020603050405020304" pitchFamily="18" charset="0"/>
                <a:cs typeface="Times New Roman" panose="02020603050405020304" pitchFamily="18" charset="0"/>
              </a:rPr>
              <a:t>CP</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时，其输出状态由</a:t>
            </a:r>
            <a:r>
              <a:rPr lang="en-US" altLang="zh-CN" sz="2000" dirty="0">
                <a:solidFill>
                  <a:srgbClr val="000000"/>
                </a:solidFill>
                <a:latin typeface="Times New Roman" panose="02020603050405020304" pitchFamily="18" charset="0"/>
                <a:cs typeface="Times New Roman" panose="02020603050405020304" pitchFamily="18" charset="0"/>
              </a:rPr>
              <a:t>R</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S</a:t>
            </a:r>
            <a:r>
              <a:rPr lang="zh-CN" altLang="en-US" sz="2000" dirty="0">
                <a:solidFill>
                  <a:srgbClr val="000000"/>
                </a:solidFill>
                <a:latin typeface="Times New Roman" panose="02020603050405020304" pitchFamily="18" charset="0"/>
                <a:cs typeface="Times New Roman" panose="02020603050405020304" pitchFamily="18" charset="0"/>
              </a:rPr>
              <a:t>端的输入信号决定</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具有基本</a:t>
            </a:r>
            <a:r>
              <a:rPr lang="en-US" altLang="zh-CN" sz="2000" dirty="0">
                <a:solidFill>
                  <a:srgbClr val="000000"/>
                </a:solidFill>
                <a:latin typeface="Times New Roman" panose="02020603050405020304" pitchFamily="18" charset="0"/>
                <a:cs typeface="Times New Roman" panose="02020603050405020304" pitchFamily="18" charset="0"/>
              </a:rPr>
              <a:t>RS</a:t>
            </a:r>
            <a:r>
              <a:rPr lang="zh-CN" altLang="en-US" sz="2000" dirty="0">
                <a:solidFill>
                  <a:srgbClr val="000000"/>
                </a:solidFill>
                <a:latin typeface="Times New Roman" panose="02020603050405020304" pitchFamily="18" charset="0"/>
                <a:cs typeface="Times New Roman" panose="02020603050405020304" pitchFamily="18" charset="0"/>
              </a:rPr>
              <a:t>锁存器的功能。</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6" name="Text Box 46"/>
          <p:cNvSpPr txBox="1">
            <a:spLocks noChangeArrowheads="1"/>
          </p:cNvSpPr>
          <p:nvPr/>
        </p:nvSpPr>
        <p:spPr bwMode="auto">
          <a:xfrm>
            <a:off x="5305017" y="5257066"/>
            <a:ext cx="5279132" cy="400110"/>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defRPr/>
            </a:pPr>
            <a:r>
              <a:rPr lang="zh-CN" altLang="en-US" sz="2000" dirty="0">
                <a:solidFill>
                  <a:srgbClr val="000000"/>
                </a:solidFill>
              </a:rPr>
              <a:t>电位触发有</a:t>
            </a:r>
            <a:r>
              <a:rPr lang="zh-CN" altLang="en-US" sz="2000" dirty="0">
                <a:solidFill>
                  <a:srgbClr val="CC0066"/>
                </a:solidFill>
              </a:rPr>
              <a:t>正电位</a:t>
            </a:r>
            <a:r>
              <a:rPr lang="zh-CN" altLang="en-US" sz="2000" dirty="0">
                <a:solidFill>
                  <a:srgbClr val="000000"/>
                </a:solidFill>
              </a:rPr>
              <a:t>触发和</a:t>
            </a:r>
            <a:r>
              <a:rPr lang="zh-CN" altLang="en-US" sz="2000" dirty="0">
                <a:solidFill>
                  <a:srgbClr val="CC0066"/>
                </a:solidFill>
              </a:rPr>
              <a:t>负电位</a:t>
            </a:r>
            <a:r>
              <a:rPr lang="zh-CN" altLang="en-US" sz="2000" dirty="0">
                <a:solidFill>
                  <a:srgbClr val="000000"/>
                </a:solidFill>
              </a:rPr>
              <a:t>触发。</a:t>
            </a:r>
            <a:endParaRPr lang="zh-CN" altLang="en-US" sz="2000" dirty="0">
              <a:solidFill>
                <a:srgbClr val="000000"/>
              </a:solidFill>
            </a:endParaRPr>
          </a:p>
        </p:txBody>
      </p:sp>
      <p:grpSp>
        <p:nvGrpSpPr>
          <p:cNvPr id="20" name="Group 100"/>
          <p:cNvGrpSpPr/>
          <p:nvPr/>
        </p:nvGrpSpPr>
        <p:grpSpPr bwMode="auto">
          <a:xfrm>
            <a:off x="5267325" y="3968750"/>
            <a:ext cx="5468938" cy="400050"/>
            <a:chOff x="2358" y="2500"/>
            <a:chExt cx="3445" cy="252"/>
          </a:xfrm>
        </p:grpSpPr>
        <p:sp>
          <p:nvSpPr>
            <p:cNvPr id="55312" name="Text Box 44"/>
            <p:cNvSpPr txBox="1">
              <a:spLocks noChangeArrowheads="1"/>
            </p:cNvSpPr>
            <p:nvPr/>
          </p:nvSpPr>
          <p:spPr bwMode="auto">
            <a:xfrm>
              <a:off x="2358" y="2500"/>
              <a:ext cx="3445" cy="252"/>
            </a:xfrm>
            <a:prstGeom prst="rect">
              <a:avLst/>
            </a:prstGeom>
            <a:noFill/>
            <a:ln w="38100">
              <a:noFill/>
              <a:miter lim="800000"/>
            </a:ln>
          </p:spPr>
          <p:txBody>
            <a:bodyPr>
              <a:spAutoFit/>
            </a:bodyPr>
            <a:lstStyle/>
            <a:p>
              <a:pPr marL="342900" indent="-179705" eaLnBrk="1" hangingPunct="1">
                <a:lnSpc>
                  <a:spcPct val="100000"/>
                </a:lnSpc>
                <a:spcBef>
                  <a:spcPct val="50000"/>
                </a:spcBef>
                <a:buClr>
                  <a:srgbClr val="063DE8"/>
                </a:buClr>
                <a:buSzPct val="80000"/>
              </a:pPr>
              <a:r>
                <a:rPr lang="en-US" altLang="zh-CN" sz="2000" dirty="0">
                  <a:solidFill>
                    <a:srgbClr val="000000"/>
                  </a:solidFill>
                  <a:latin typeface="Times New Roman" panose="02020603050405020304" pitchFamily="18" charset="0"/>
                </a:rPr>
                <a:t>CP</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0</a:t>
              </a:r>
              <a:r>
                <a:rPr lang="zh-CN" altLang="en-US" sz="2000" dirty="0">
                  <a:solidFill>
                    <a:srgbClr val="000000"/>
                  </a:solidFill>
                  <a:latin typeface="Times New Roman" panose="02020603050405020304" pitchFamily="18" charset="0"/>
                </a:rPr>
                <a:t>时，</a:t>
              </a:r>
              <a:r>
                <a:rPr lang="en-US" altLang="zh-CN" sz="2000" dirty="0">
                  <a:solidFill>
                    <a:srgbClr val="000000"/>
                  </a:solidFill>
                  <a:latin typeface="Times New Roman" panose="02020603050405020304" pitchFamily="18" charset="0"/>
                </a:rPr>
                <a:t>S</a:t>
              </a:r>
              <a:r>
                <a:rPr lang="en-US" altLang="zh-CN" sz="2000" baseline="-25000" dirty="0">
                  <a:solidFill>
                    <a:srgbClr val="000000"/>
                  </a:solidFill>
                  <a:latin typeface="Times New Roman" panose="02020603050405020304" pitchFamily="18" charset="0"/>
                </a:rPr>
                <a:t>D</a:t>
              </a:r>
              <a:r>
                <a:rPr lang="en-US" altLang="zh-CN" sz="2000" dirty="0">
                  <a:solidFill>
                    <a:srgbClr val="000000"/>
                  </a:solidFill>
                  <a:latin typeface="Times New Roman" panose="02020603050405020304" pitchFamily="18" charset="0"/>
                </a:rPr>
                <a:t>=R</a:t>
              </a:r>
              <a:r>
                <a:rPr lang="en-US" altLang="zh-CN" sz="2000" baseline="-25000" dirty="0">
                  <a:solidFill>
                    <a:srgbClr val="000000"/>
                  </a:solidFill>
                  <a:latin typeface="Times New Roman" panose="02020603050405020304" pitchFamily="18" charset="0"/>
                </a:rPr>
                <a:t>D</a:t>
              </a:r>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，保持原有状态。</a:t>
              </a:r>
              <a:endParaRPr lang="zh-CN" altLang="en-US" sz="2000" dirty="0">
                <a:solidFill>
                  <a:srgbClr val="000000"/>
                </a:solidFill>
                <a:latin typeface="Times New Roman" panose="02020603050405020304" pitchFamily="18" charset="0"/>
              </a:endParaRPr>
            </a:p>
          </p:txBody>
        </p:sp>
        <p:sp>
          <p:nvSpPr>
            <p:cNvPr id="55313" name="Line 105"/>
            <p:cNvSpPr>
              <a:spLocks noChangeShapeType="1"/>
            </p:cNvSpPr>
            <p:nvPr/>
          </p:nvSpPr>
          <p:spPr bwMode="black">
            <a:xfrm>
              <a:off x="3401" y="2543"/>
              <a:ext cx="114"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Line 106"/>
            <p:cNvSpPr>
              <a:spLocks noChangeShapeType="1"/>
            </p:cNvSpPr>
            <p:nvPr/>
          </p:nvSpPr>
          <p:spPr bwMode="black">
            <a:xfrm>
              <a:off x="3651" y="2543"/>
              <a:ext cx="114"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9" name="矩形 98"/>
          <p:cNvSpPr>
            <a:spLocks noChangeArrowheads="1"/>
          </p:cNvSpPr>
          <p:nvPr/>
        </p:nvSpPr>
        <p:spPr bwMode="auto">
          <a:xfrm>
            <a:off x="2640014" y="2668850"/>
            <a:ext cx="2160587" cy="400110"/>
          </a:xfrm>
          <a:prstGeom prst="rect">
            <a:avLst/>
          </a:prstGeom>
          <a:noFill/>
          <a:ln w="19050" algn="ctr">
            <a:solidFill>
              <a:srgbClr val="FF3300"/>
            </a:solidFill>
            <a:prstDash val="dash"/>
            <a:rou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anose="020B0602030504020204" pitchFamily="34" charset="0"/>
              <a:ea typeface="Gulim" pitchFamily="34" charset="-127"/>
            </a:endParaRPr>
          </a:p>
        </p:txBody>
      </p:sp>
      <p:sp>
        <p:nvSpPr>
          <p:cNvPr id="100" name="矩形 99"/>
          <p:cNvSpPr>
            <a:spLocks noChangeArrowheads="1"/>
          </p:cNvSpPr>
          <p:nvPr/>
        </p:nvSpPr>
        <p:spPr bwMode="auto">
          <a:xfrm>
            <a:off x="2640014" y="3501008"/>
            <a:ext cx="2160587" cy="400110"/>
          </a:xfrm>
          <a:prstGeom prst="rect">
            <a:avLst/>
          </a:prstGeom>
          <a:noFill/>
          <a:ln w="19050" algn="ctr">
            <a:solidFill>
              <a:srgbClr val="0000FF"/>
            </a:solidFill>
            <a:prstDash val="dash"/>
            <a:rou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anose="020B0602030504020204" pitchFamily="34" charset="0"/>
              <a:ea typeface="Gulim" pitchFamily="34" charset="-127"/>
            </a:endParaRPr>
          </a:p>
        </p:txBody>
      </p:sp>
      <p:sp>
        <p:nvSpPr>
          <p:cNvPr id="101" name="AutoShape 59"/>
          <p:cNvSpPr>
            <a:spLocks noChangeArrowheads="1"/>
          </p:cNvSpPr>
          <p:nvPr/>
        </p:nvSpPr>
        <p:spPr bwMode="auto">
          <a:xfrm>
            <a:off x="4691063" y="1708150"/>
            <a:ext cx="1803400" cy="412750"/>
          </a:xfrm>
          <a:prstGeom prst="wedgeRoundRectCallout">
            <a:avLst>
              <a:gd name="adj1" fmla="val -54045"/>
              <a:gd name="adj2" fmla="val 170846"/>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C00000"/>
                </a:solidFill>
              </a:rPr>
              <a:t>基本</a:t>
            </a:r>
            <a:r>
              <a:rPr lang="en-US" altLang="zh-CN" dirty="0">
                <a:solidFill>
                  <a:srgbClr val="C00000"/>
                </a:solidFill>
              </a:rPr>
              <a:t>RS</a:t>
            </a:r>
            <a:r>
              <a:rPr lang="zh-CN" altLang="en-US" dirty="0">
                <a:solidFill>
                  <a:srgbClr val="C00000"/>
                </a:solidFill>
              </a:rPr>
              <a:t>锁存器</a:t>
            </a:r>
            <a:endParaRPr lang="zh-CN" altLang="en-US" dirty="0">
              <a:solidFill>
                <a:srgbClr val="C00000"/>
              </a:solidFill>
            </a:endParaRPr>
          </a:p>
        </p:txBody>
      </p:sp>
      <p:sp>
        <p:nvSpPr>
          <p:cNvPr id="102" name="AutoShape 59"/>
          <p:cNvSpPr>
            <a:spLocks noChangeArrowheads="1"/>
          </p:cNvSpPr>
          <p:nvPr/>
        </p:nvSpPr>
        <p:spPr bwMode="auto">
          <a:xfrm>
            <a:off x="1617663" y="4541838"/>
            <a:ext cx="1022350" cy="723900"/>
          </a:xfrm>
          <a:prstGeom prst="wedgeRoundRectCallout">
            <a:avLst>
              <a:gd name="adj1" fmla="val 47995"/>
              <a:gd name="adj2" fmla="val -11366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33CC"/>
                </a:solidFill>
              </a:rPr>
              <a:t>输入控制电路</a:t>
            </a:r>
            <a:endParaRPr lang="en-US" altLang="zh-CN" dirty="0">
              <a:solidFill>
                <a:srgbClr val="0033CC"/>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dissolv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fltVal val="0"/>
                                          </p:val>
                                        </p:tav>
                                        <p:tav tm="100000">
                                          <p:val>
                                            <p:strVal val="#ppt_w"/>
                                          </p:val>
                                        </p:tav>
                                      </p:tavLst>
                                    </p:anim>
                                    <p:anim calcmode="lin" valueType="num">
                                      <p:cBhvr>
                                        <p:cTn id="18" dur="500" fill="hold"/>
                                        <p:tgtEl>
                                          <p:spTgt spid="100"/>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dissolv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500" fill="hold"/>
                                        <p:tgtEl>
                                          <p:spTgt spid="94"/>
                                        </p:tgtEl>
                                        <p:attrNameLst>
                                          <p:attrName>ppt_x</p:attrName>
                                        </p:attrNameLst>
                                      </p:cBhvr>
                                      <p:tavLst>
                                        <p:tav tm="0">
                                          <p:val>
                                            <p:strVal val="1+#ppt_w/2"/>
                                          </p:val>
                                        </p:tav>
                                        <p:tav tm="100000">
                                          <p:val>
                                            <p:strVal val="#ppt_x"/>
                                          </p:val>
                                        </p:tav>
                                      </p:tavLst>
                                    </p:anim>
                                    <p:anim calcmode="lin" valueType="num">
                                      <p:cBhvr additive="base">
                                        <p:cTn id="39"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 calcmode="lin" valueType="num">
                                      <p:cBhvr additive="base">
                                        <p:cTn id="50" dur="500" fill="hold"/>
                                        <p:tgtEl>
                                          <p:spTgt spid="95"/>
                                        </p:tgtEl>
                                        <p:attrNameLst>
                                          <p:attrName>ppt_x</p:attrName>
                                        </p:attrNameLst>
                                      </p:cBhvr>
                                      <p:tavLst>
                                        <p:tav tm="0">
                                          <p:val>
                                            <p:strVal val="1+#ppt_w/2"/>
                                          </p:val>
                                        </p:tav>
                                        <p:tav tm="100000">
                                          <p:val>
                                            <p:strVal val="#ppt_x"/>
                                          </p:val>
                                        </p:tav>
                                      </p:tavLst>
                                    </p:anim>
                                    <p:anim calcmode="lin" valueType="num">
                                      <p:cBhvr additive="base">
                                        <p:cTn id="51"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 calcmode="lin" valueType="num">
                                      <p:cBhvr additive="base">
                                        <p:cTn id="56" dur="500" fill="hold"/>
                                        <p:tgtEl>
                                          <p:spTgt spid="96"/>
                                        </p:tgtEl>
                                        <p:attrNameLst>
                                          <p:attrName>ppt_x</p:attrName>
                                        </p:attrNameLst>
                                      </p:cBhvr>
                                      <p:tavLst>
                                        <p:tav tm="0">
                                          <p:val>
                                            <p:strVal val="#ppt_x"/>
                                          </p:val>
                                        </p:tav>
                                        <p:tav tm="100000">
                                          <p:val>
                                            <p:strVal val="#ppt_x"/>
                                          </p:val>
                                        </p:tav>
                                      </p:tavLst>
                                    </p:anim>
                                    <p:anim calcmode="lin" valueType="num">
                                      <p:cBhvr additive="base">
                                        <p:cTn id="57"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9" grpId="0" animBg="1"/>
      <p:bldP spid="100" grpId="0" animBg="1"/>
      <p:bldP spid="101" grpId="0" animBg="1" autoUpdateAnimBg="0"/>
      <p:bldP spid="102"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锁存器的逻辑功能表示</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125" name="Rectangle 3"/>
          <p:cNvSpPr>
            <a:spLocks noGrp="1" noChangeArrowheads="1"/>
          </p:cNvSpPr>
          <p:nvPr>
            <p:ph type="body" sz="half" idx="4294967295"/>
          </p:nvPr>
        </p:nvSpPr>
        <p:spPr>
          <a:xfrm>
            <a:off x="612000" y="900000"/>
            <a:ext cx="4403880" cy="1136593"/>
          </a:xfrm>
        </p:spPr>
        <p:txBody>
          <a:bodyPr/>
          <a:lstStyle/>
          <a:p>
            <a:pPr indent="-179705"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panose="02010600030101010101" pitchFamily="2" charset="-122"/>
              </a:rPr>
              <a:t>CP=0</a:t>
            </a:r>
            <a:r>
              <a:rPr kumimoji="1" lang="zh-CN" altLang="en-US" sz="2200" dirty="0">
                <a:ea typeface="宋体" panose="02010600030101010101" pitchFamily="2" charset="-122"/>
              </a:rPr>
              <a:t>时，锁存器处于保持状态；</a:t>
            </a:r>
            <a:endParaRPr kumimoji="1" lang="en-US" altLang="zh-CN" sz="2200" dirty="0">
              <a:ea typeface="宋体" panose="02010600030101010101" pitchFamily="2" charset="-122"/>
            </a:endParaRPr>
          </a:p>
          <a:p>
            <a:pPr indent="-179705"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panose="02010600030101010101" pitchFamily="2" charset="-122"/>
              </a:rPr>
              <a:t>CP=1</a:t>
            </a:r>
            <a:r>
              <a:rPr kumimoji="1" lang="zh-CN" altLang="en-US" sz="2200" dirty="0">
                <a:ea typeface="宋体" panose="02010600030101010101" pitchFamily="2" charset="-122"/>
              </a:rPr>
              <a:t> 时，具有基本</a:t>
            </a:r>
            <a:r>
              <a:rPr kumimoji="1" lang="en-US" altLang="zh-CN" sz="2200" dirty="0">
                <a:ea typeface="宋体" panose="02010600030101010101" pitchFamily="2" charset="-122"/>
              </a:rPr>
              <a:t>RS</a:t>
            </a:r>
            <a:r>
              <a:rPr kumimoji="1" lang="zh-CN" altLang="en-US" sz="2200" dirty="0">
                <a:ea typeface="宋体" panose="02010600030101010101" pitchFamily="2" charset="-122"/>
              </a:rPr>
              <a:t>锁存器的功能</a:t>
            </a:r>
            <a:r>
              <a:rPr kumimoji="1" lang="en-US" altLang="zh-CN" sz="2200" dirty="0">
                <a:ea typeface="宋体" panose="02010600030101010101" pitchFamily="2" charset="-122"/>
              </a:rPr>
              <a:t>——</a:t>
            </a:r>
            <a:r>
              <a:rPr kumimoji="1" lang="zh-CN" altLang="en-US" sz="2200" dirty="0">
                <a:ea typeface="宋体" panose="02010600030101010101" pitchFamily="2" charset="-122"/>
              </a:rPr>
              <a:t>称为钟控</a:t>
            </a:r>
            <a:r>
              <a:rPr kumimoji="1" lang="en-US" altLang="zh-CN" sz="2200" dirty="0">
                <a:ea typeface="宋体" panose="02010600030101010101" pitchFamily="2" charset="-122"/>
              </a:rPr>
              <a:t>RS</a:t>
            </a:r>
            <a:r>
              <a:rPr kumimoji="1" lang="zh-CN" altLang="en-US" sz="2200" dirty="0">
                <a:ea typeface="宋体" panose="02010600030101010101" pitchFamily="2" charset="-122"/>
              </a:rPr>
              <a:t>锁存器</a:t>
            </a:r>
            <a:endParaRPr kumimoji="1" lang="zh-CN" altLang="en-US" sz="2200" dirty="0">
              <a:ea typeface="宋体" panose="02010600030101010101" pitchFamily="2" charset="-122"/>
            </a:endParaRPr>
          </a:p>
        </p:txBody>
      </p:sp>
      <p:grpSp>
        <p:nvGrpSpPr>
          <p:cNvPr id="2" name="Group 4"/>
          <p:cNvGrpSpPr/>
          <p:nvPr/>
        </p:nvGrpSpPr>
        <p:grpSpPr bwMode="auto">
          <a:xfrm>
            <a:off x="2319338" y="2132857"/>
            <a:ext cx="2743200" cy="3024187"/>
            <a:chOff x="336" y="1873"/>
            <a:chExt cx="1728" cy="2015"/>
          </a:xfrm>
        </p:grpSpPr>
        <p:sp>
          <p:nvSpPr>
            <p:cNvPr id="5148" name="Text Box 5"/>
            <p:cNvSpPr txBox="1">
              <a:spLocks noChangeArrowheads="1"/>
            </p:cNvSpPr>
            <p:nvPr/>
          </p:nvSpPr>
          <p:spPr bwMode="auto">
            <a:xfrm>
              <a:off x="384" y="1873"/>
              <a:ext cx="1584" cy="267"/>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特性表</a:t>
              </a:r>
              <a:r>
                <a:rPr lang="en-US" altLang="zh-CN" sz="2000">
                  <a:solidFill>
                    <a:srgbClr val="C00000"/>
                  </a:solidFill>
                  <a:ea typeface="楷体_GB2312" pitchFamily="49" charset="-122"/>
                </a:rPr>
                <a:t>(CP=1)</a:t>
              </a:r>
              <a:endParaRPr lang="en-US" altLang="zh-CN" sz="2000">
                <a:solidFill>
                  <a:srgbClr val="C00000"/>
                </a:solidFill>
                <a:ea typeface="楷体_GB2312" pitchFamily="49" charset="-122"/>
              </a:endParaRPr>
            </a:p>
          </p:txBody>
        </p:sp>
        <p:sp>
          <p:nvSpPr>
            <p:cNvPr id="5149" name="Text Box 6"/>
            <p:cNvSpPr txBox="1">
              <a:spLocks noChangeArrowheads="1"/>
            </p:cNvSpPr>
            <p:nvPr/>
          </p:nvSpPr>
          <p:spPr bwMode="auto">
            <a:xfrm>
              <a:off x="768" y="2160"/>
              <a:ext cx="336" cy="22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5150" name="Text Box 7"/>
            <p:cNvSpPr txBox="1">
              <a:spLocks noChangeArrowheads="1"/>
            </p:cNvSpPr>
            <p:nvPr/>
          </p:nvSpPr>
          <p:spPr bwMode="auto">
            <a:xfrm>
              <a:off x="480" y="2171"/>
              <a:ext cx="336" cy="22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 </a:t>
              </a:r>
              <a:endParaRPr lang="en-US" altLang="zh-CN" sz="1600">
                <a:solidFill>
                  <a:srgbClr val="000000"/>
                </a:solidFill>
                <a:latin typeface="Times New Roman" panose="02020603050405020304" pitchFamily="18" charset="0"/>
              </a:endParaRPr>
            </a:p>
          </p:txBody>
        </p:sp>
        <p:sp>
          <p:nvSpPr>
            <p:cNvPr id="5151" name="Text Box 8"/>
            <p:cNvSpPr txBox="1">
              <a:spLocks noChangeArrowheads="1"/>
            </p:cNvSpPr>
            <p:nvPr/>
          </p:nvSpPr>
          <p:spPr bwMode="auto">
            <a:xfrm>
              <a:off x="624" y="2171"/>
              <a:ext cx="336" cy="22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 </a:t>
              </a:r>
              <a:endParaRPr lang="en-US" altLang="zh-CN" sz="1600">
                <a:solidFill>
                  <a:srgbClr val="000000"/>
                </a:solidFill>
                <a:latin typeface="Times New Roman" panose="02020603050405020304" pitchFamily="18" charset="0"/>
              </a:endParaRPr>
            </a:p>
          </p:txBody>
        </p:sp>
        <p:sp>
          <p:nvSpPr>
            <p:cNvPr id="5152" name="Rectangle 9"/>
            <p:cNvSpPr>
              <a:spLocks noChangeArrowheads="1"/>
            </p:cNvSpPr>
            <p:nvPr/>
          </p:nvSpPr>
          <p:spPr bwMode="auto">
            <a:xfrm>
              <a:off x="1104" y="2382"/>
              <a:ext cx="432"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p:txBody>
        </p:sp>
        <p:sp>
          <p:nvSpPr>
            <p:cNvPr id="5153" name="Rectangle 10"/>
            <p:cNvSpPr>
              <a:spLocks noChangeArrowheads="1"/>
            </p:cNvSpPr>
            <p:nvPr/>
          </p:nvSpPr>
          <p:spPr bwMode="auto">
            <a:xfrm>
              <a:off x="336"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FF0066"/>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FF0066"/>
                  </a:solidFill>
                </a:rPr>
                <a:t>1 </a:t>
              </a:r>
              <a:r>
                <a:rPr lang="en-US" altLang="zh-CN" sz="1400">
                  <a:solidFill>
                    <a:srgbClr val="000000"/>
                  </a:solidFill>
                </a:rPr>
                <a:t>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5154" name="Rectangle 11"/>
            <p:cNvSpPr>
              <a:spLocks noChangeArrowheads="1"/>
            </p:cNvSpPr>
            <p:nvPr/>
          </p:nvSpPr>
          <p:spPr bwMode="auto">
            <a:xfrm>
              <a:off x="1104"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5155" name="Line 12"/>
            <p:cNvSpPr>
              <a:spLocks noChangeShapeType="1"/>
            </p:cNvSpPr>
            <p:nvPr/>
          </p:nvSpPr>
          <p:spPr bwMode="auto">
            <a:xfrm>
              <a:off x="336"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6" name="Line 13"/>
            <p:cNvSpPr>
              <a:spLocks noChangeShapeType="1"/>
            </p:cNvSpPr>
            <p:nvPr/>
          </p:nvSpPr>
          <p:spPr bwMode="auto">
            <a:xfrm>
              <a:off x="336"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7" name="Line 14"/>
            <p:cNvSpPr>
              <a:spLocks noChangeShapeType="1"/>
            </p:cNvSpPr>
            <p:nvPr/>
          </p:nvSpPr>
          <p:spPr bwMode="auto">
            <a:xfrm>
              <a:off x="336"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8" name="Line 16"/>
            <p:cNvSpPr>
              <a:spLocks noChangeShapeType="1"/>
            </p:cNvSpPr>
            <p:nvPr/>
          </p:nvSpPr>
          <p:spPr bwMode="auto">
            <a:xfrm>
              <a:off x="1104"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9" name="Line 17"/>
            <p:cNvSpPr>
              <a:spLocks noChangeShapeType="1"/>
            </p:cNvSpPr>
            <p:nvPr/>
          </p:nvSpPr>
          <p:spPr bwMode="auto">
            <a:xfrm>
              <a:off x="1536" y="2171"/>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0" name="Rectangle 18"/>
            <p:cNvSpPr>
              <a:spLocks noChangeArrowheads="1"/>
            </p:cNvSpPr>
            <p:nvPr/>
          </p:nvSpPr>
          <p:spPr bwMode="auto">
            <a:xfrm>
              <a:off x="1536" y="2380"/>
              <a:ext cx="52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保持</a:t>
              </a: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不确定</a:t>
              </a: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5161" name="Rectangle 19"/>
            <p:cNvSpPr>
              <a:spLocks noChangeArrowheads="1"/>
            </p:cNvSpPr>
            <p:nvPr/>
          </p:nvSpPr>
          <p:spPr bwMode="auto">
            <a:xfrm>
              <a:off x="1536" y="2169"/>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功能</a:t>
              </a:r>
              <a:endParaRPr lang="zh-CN" altLang="en-US" sz="1600">
                <a:solidFill>
                  <a:srgbClr val="000000"/>
                </a:solidFill>
              </a:endParaRPr>
            </a:p>
          </p:txBody>
        </p:sp>
        <p:sp>
          <p:nvSpPr>
            <p:cNvPr id="5162" name="Line 20"/>
            <p:cNvSpPr>
              <a:spLocks noChangeShapeType="1"/>
            </p:cNvSpPr>
            <p:nvPr/>
          </p:nvSpPr>
          <p:spPr bwMode="auto">
            <a:xfrm>
              <a:off x="1536" y="216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3" name="Line 21"/>
            <p:cNvSpPr>
              <a:spLocks noChangeShapeType="1"/>
            </p:cNvSpPr>
            <p:nvPr/>
          </p:nvSpPr>
          <p:spPr bwMode="auto">
            <a:xfrm>
              <a:off x="1536" y="2380"/>
              <a:ext cx="52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4" name="Line 22"/>
            <p:cNvSpPr>
              <a:spLocks noChangeShapeType="1"/>
            </p:cNvSpPr>
            <p:nvPr/>
          </p:nvSpPr>
          <p:spPr bwMode="auto">
            <a:xfrm>
              <a:off x="1536" y="3886"/>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5" name="Line 23"/>
            <p:cNvSpPr>
              <a:spLocks noChangeShapeType="1"/>
            </p:cNvSpPr>
            <p:nvPr/>
          </p:nvSpPr>
          <p:spPr bwMode="auto">
            <a:xfrm>
              <a:off x="1536" y="2169"/>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127" name="Rectangle 52"/>
          <p:cNvSpPr>
            <a:spLocks noChangeArrowheads="1"/>
          </p:cNvSpPr>
          <p:nvPr/>
        </p:nvSpPr>
        <p:spPr bwMode="black">
          <a:xfrm>
            <a:off x="6003635" y="-323165"/>
            <a:ext cx="184731" cy="646331"/>
          </a:xfrm>
          <a:prstGeom prst="rect">
            <a:avLst/>
          </a:prstGeom>
          <a:noFill/>
          <a:ln w="9525" algn="ctr">
            <a:noFill/>
            <a:miter lim="800000"/>
          </a:ln>
        </p:spPr>
        <p:txBody>
          <a:bodyPr wrap="none" anchor="ctr">
            <a:spAutoFit/>
          </a:bodyP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pic>
        <p:nvPicPr>
          <p:cNvPr id="33800" name="Picture 51"/>
          <p:cNvPicPr>
            <a:picLocks noChangeAspect="1" noChangeArrowheads="1"/>
          </p:cNvPicPr>
          <p:nvPr/>
        </p:nvPicPr>
        <p:blipFill>
          <a:blip r:embed="rId1" cstate="print"/>
          <a:srcRect/>
          <a:stretch>
            <a:fillRect/>
          </a:stretch>
        </p:blipFill>
        <p:spPr bwMode="auto">
          <a:xfrm>
            <a:off x="6597650" y="1595438"/>
            <a:ext cx="3314700" cy="11303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53" name="矩形 52"/>
          <p:cNvSpPr>
            <a:spLocks noChangeArrowheads="1"/>
          </p:cNvSpPr>
          <p:nvPr/>
        </p:nvSpPr>
        <p:spPr bwMode="auto">
          <a:xfrm>
            <a:off x="6312024" y="1052736"/>
            <a:ext cx="1714500" cy="457200"/>
          </a:xfrm>
          <a:prstGeom prst="rect">
            <a:avLst/>
          </a:prstGeom>
          <a:noFill/>
          <a:ln w="9525">
            <a:noFill/>
            <a:miter lim="800000"/>
          </a:ln>
        </p:spPr>
        <p:txBody>
          <a:bodyPr>
            <a:spAutoFit/>
          </a:bodyPr>
          <a:lstStyle/>
          <a:p>
            <a:pPr algn="ctr" eaLnBrk="1" hangingPunct="1">
              <a:lnSpc>
                <a:spcPct val="100000"/>
              </a:lnSpc>
              <a:spcBef>
                <a:spcPct val="0"/>
              </a:spcBef>
              <a:buClrTx/>
              <a:buSzTx/>
              <a:buFontTx/>
              <a:buNone/>
            </a:pPr>
            <a:r>
              <a:rPr lang="zh-CN" altLang="en-US" sz="2400" dirty="0">
                <a:solidFill>
                  <a:srgbClr val="C00000"/>
                </a:solidFill>
                <a:latin typeface="Times New Roman" panose="02020603050405020304" pitchFamily="18" charset="0"/>
                <a:ea typeface="楷体_GB2312" pitchFamily="49" charset="-122"/>
              </a:rPr>
              <a:t>特性方程</a:t>
            </a:r>
            <a:endParaRPr lang="zh-CN" altLang="en-US" sz="2400" dirty="0">
              <a:solidFill>
                <a:srgbClr val="FC0128"/>
              </a:solidFill>
              <a:ea typeface="楷体_GB2312" pitchFamily="49" charset="-122"/>
            </a:endParaRPr>
          </a:p>
        </p:txBody>
      </p:sp>
      <p:sp>
        <p:nvSpPr>
          <p:cNvPr id="54" name="Text Box 110"/>
          <p:cNvSpPr txBox="1">
            <a:spLocks noChangeArrowheads="1"/>
          </p:cNvSpPr>
          <p:nvPr/>
        </p:nvSpPr>
        <p:spPr bwMode="auto">
          <a:xfrm>
            <a:off x="7289801" y="5573714"/>
            <a:ext cx="2009775" cy="39687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状态转换图</a:t>
            </a:r>
            <a:endParaRPr lang="zh-CN" altLang="en-US" sz="2000">
              <a:solidFill>
                <a:srgbClr val="C00000"/>
              </a:solidFill>
              <a:ea typeface="楷体_GB2312" pitchFamily="49" charset="-122"/>
            </a:endParaRPr>
          </a:p>
        </p:txBody>
      </p:sp>
      <p:grpSp>
        <p:nvGrpSpPr>
          <p:cNvPr id="3" name="组合 54"/>
          <p:cNvGrpSpPr/>
          <p:nvPr/>
        </p:nvGrpSpPr>
        <p:grpSpPr bwMode="auto">
          <a:xfrm>
            <a:off x="6810375" y="3608389"/>
            <a:ext cx="3246438" cy="1895891"/>
            <a:chOff x="245554" y="2376488"/>
            <a:chExt cx="3246326" cy="1895891"/>
          </a:xfrm>
        </p:grpSpPr>
        <p:grpSp>
          <p:nvGrpSpPr>
            <p:cNvPr id="4" name="Group 113"/>
            <p:cNvGrpSpPr/>
            <p:nvPr/>
          </p:nvGrpSpPr>
          <p:grpSpPr bwMode="auto">
            <a:xfrm>
              <a:off x="906463" y="3035300"/>
              <a:ext cx="496887" cy="696913"/>
              <a:chOff x="624" y="1440"/>
              <a:chExt cx="297" cy="288"/>
            </a:xfrm>
          </p:grpSpPr>
          <p:sp>
            <p:nvSpPr>
              <p:cNvPr id="5146"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7"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0</a:t>
                </a:r>
                <a:endParaRPr lang="en-US" altLang="zh-CN" sz="1600">
                  <a:solidFill>
                    <a:srgbClr val="000000"/>
                  </a:solidFill>
                  <a:latin typeface="Times New Roman" panose="02020603050405020304" pitchFamily="18" charset="0"/>
                </a:endParaRPr>
              </a:p>
            </p:txBody>
          </p:sp>
        </p:grpSp>
        <p:grpSp>
          <p:nvGrpSpPr>
            <p:cNvPr id="5" name="Group 116"/>
            <p:cNvGrpSpPr/>
            <p:nvPr/>
          </p:nvGrpSpPr>
          <p:grpSpPr bwMode="auto">
            <a:xfrm>
              <a:off x="2192338" y="3035300"/>
              <a:ext cx="496887" cy="696913"/>
              <a:chOff x="624" y="1440"/>
              <a:chExt cx="297" cy="288"/>
            </a:xfrm>
          </p:grpSpPr>
          <p:sp>
            <p:nvSpPr>
              <p:cNvPr id="5144"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5"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grpSp>
        <p:sp>
          <p:nvSpPr>
            <p:cNvPr id="5136" name="Arc 119"/>
            <p:cNvSpPr/>
            <p:nvPr/>
          </p:nvSpPr>
          <p:spPr bwMode="auto">
            <a:xfrm rot="7800000">
              <a:off x="1328737" y="3297238"/>
              <a:ext cx="771525" cy="75565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7" name="Arc 120"/>
            <p:cNvSpPr/>
            <p:nvPr/>
          </p:nvSpPr>
          <p:spPr bwMode="auto">
            <a:xfrm rot="-3000000">
              <a:off x="1383795" y="2503250"/>
              <a:ext cx="891350" cy="1067388"/>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8" name="Arc 121"/>
            <p:cNvSpPr/>
            <p:nvPr/>
          </p:nvSpPr>
          <p:spPr bwMode="auto">
            <a:xfrm rot="-3302058">
              <a:off x="2532560" y="3152775"/>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9" name="Arc 122"/>
            <p:cNvSpPr/>
            <p:nvPr/>
          </p:nvSpPr>
          <p:spPr bwMode="auto">
            <a:xfrm rot="7412496">
              <a:off x="306388" y="3087688"/>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40" name="Text Box 124"/>
            <p:cNvSpPr txBox="1">
              <a:spLocks noChangeArrowheads="1"/>
            </p:cNvSpPr>
            <p:nvPr/>
          </p:nvSpPr>
          <p:spPr bwMode="auto">
            <a:xfrm>
              <a:off x="1336675" y="2376488"/>
              <a:ext cx="1044575" cy="33813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RS=01</a:t>
              </a:r>
              <a:endParaRPr lang="en-US" altLang="zh-CN" sz="1600" baseline="-25000">
                <a:solidFill>
                  <a:srgbClr val="000000"/>
                </a:solidFill>
                <a:latin typeface="Times New Roman" panose="02020603050405020304" pitchFamily="18" charset="0"/>
              </a:endParaRPr>
            </a:p>
          </p:txBody>
        </p:sp>
        <p:sp>
          <p:nvSpPr>
            <p:cNvPr id="5141" name="Text Box 128"/>
            <p:cNvSpPr txBox="1">
              <a:spLocks noChangeArrowheads="1"/>
            </p:cNvSpPr>
            <p:nvPr/>
          </p:nvSpPr>
          <p:spPr bwMode="auto">
            <a:xfrm>
              <a:off x="1403189" y="3933825"/>
              <a:ext cx="1044575"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RS=10</a:t>
              </a:r>
              <a:endParaRPr lang="en-US" altLang="zh-CN" sz="1600" baseline="-25000">
                <a:solidFill>
                  <a:srgbClr val="000000"/>
                </a:solidFill>
                <a:latin typeface="Times New Roman" panose="02020603050405020304" pitchFamily="18" charset="0"/>
              </a:endParaRPr>
            </a:p>
          </p:txBody>
        </p:sp>
        <p:sp>
          <p:nvSpPr>
            <p:cNvPr id="5142" name="Text Box 132"/>
            <p:cNvSpPr txBox="1">
              <a:spLocks noChangeArrowheads="1"/>
            </p:cNvSpPr>
            <p:nvPr/>
          </p:nvSpPr>
          <p:spPr bwMode="auto">
            <a:xfrm>
              <a:off x="2569716" y="3797300"/>
              <a:ext cx="922164"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RS=0x</a:t>
              </a:r>
              <a:endParaRPr lang="en-US" altLang="zh-CN" sz="1600" baseline="-25000">
                <a:solidFill>
                  <a:srgbClr val="000000"/>
                </a:solidFill>
                <a:latin typeface="Times New Roman" panose="02020603050405020304" pitchFamily="18" charset="0"/>
              </a:endParaRPr>
            </a:p>
          </p:txBody>
        </p:sp>
        <p:sp>
          <p:nvSpPr>
            <p:cNvPr id="5143" name="Text Box 136"/>
            <p:cNvSpPr txBox="1">
              <a:spLocks noChangeArrowheads="1"/>
            </p:cNvSpPr>
            <p:nvPr/>
          </p:nvSpPr>
          <p:spPr bwMode="auto">
            <a:xfrm>
              <a:off x="245554" y="2660402"/>
              <a:ext cx="87006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RS=x0</a:t>
              </a:r>
              <a:endParaRPr lang="en-US" altLang="zh-CN" sz="1600" baseline="-25000">
                <a:solidFill>
                  <a:srgbClr val="000000"/>
                </a:solidFill>
                <a:latin typeface="Times New Roman" panose="02020603050405020304" pitchFamily="18" charset="0"/>
              </a:endParaRPr>
            </a:p>
          </p:txBody>
        </p:sp>
      </p:grpSp>
      <p:sp>
        <p:nvSpPr>
          <p:cNvPr id="44079" name="Rectangle 47"/>
          <p:cNvSpPr>
            <a:spLocks noChangeArrowheads="1"/>
          </p:cNvSpPr>
          <p:nvPr/>
        </p:nvSpPr>
        <p:spPr bwMode="auto">
          <a:xfrm>
            <a:off x="6003635" y="3064819"/>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graphicFrame>
        <p:nvGraphicFramePr>
          <p:cNvPr id="44078" name="Object 46" descr="蓝色面巾纸"/>
          <p:cNvGraphicFramePr>
            <a:graphicFrameLocks noChangeAspect="1"/>
          </p:cNvGraphicFramePr>
          <p:nvPr/>
        </p:nvGraphicFramePr>
        <p:xfrm>
          <a:off x="1919537" y="5529527"/>
          <a:ext cx="4960937" cy="457200"/>
        </p:xfrm>
        <a:graphic>
          <a:graphicData uri="http://schemas.openxmlformats.org/presentationml/2006/ole">
            <mc:AlternateContent xmlns:mc="http://schemas.openxmlformats.org/markup-compatibility/2006">
              <mc:Choice xmlns:v="urn:schemas-microsoft-com:vml" Requires="v">
                <p:oleObj spid="_x0000_s6" name="公式" r:id="rId2" imgW="2895600" imgH="266700" progId="Equation.3">
                  <p:embed/>
                </p:oleObj>
              </mc:Choice>
              <mc:Fallback>
                <p:oleObj name="公式" r:id="rId2" imgW="2895600" imgH="266700" progId="Equation.3">
                  <p:embed/>
                  <p:pic>
                    <p:nvPicPr>
                      <p:cNvPr id="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5529527"/>
                        <a:ext cx="4960937" cy="457200"/>
                      </a:xfrm>
                      <a:prstGeom prst="rect">
                        <a:avLst/>
                      </a:prstGeom>
                      <a:blipFill dpi="0" rotWithShape="1">
                        <a:blip r:embed="rId4"/>
                        <a:srcRect/>
                        <a:tile tx="0" ty="0" sx="100000" sy="100000" flip="none" algn="tl"/>
                      </a:blipFill>
                      <a:effectLst>
                        <a:outerShdw dist="53882" dir="13500000" algn="ctr" rotWithShape="0">
                          <a:srgbClr val="808080">
                            <a:alpha val="50000"/>
                          </a:srgbClr>
                        </a:outerShdw>
                      </a:effectLst>
                    </p:spPr>
                  </p:pic>
                </p:oleObj>
              </mc:Fallback>
            </mc:AlternateContent>
          </a:graphicData>
        </a:graphic>
      </p:graphicFrame>
      <p:sp>
        <p:nvSpPr>
          <p:cNvPr id="45" name="AutoShape 59"/>
          <p:cNvSpPr>
            <a:spLocks noChangeArrowheads="1"/>
          </p:cNvSpPr>
          <p:nvPr/>
        </p:nvSpPr>
        <p:spPr bwMode="auto">
          <a:xfrm>
            <a:off x="5249864" y="4117997"/>
            <a:ext cx="1368425" cy="1041430"/>
          </a:xfrm>
          <a:prstGeom prst="wedgeRoundRectCallout">
            <a:avLst>
              <a:gd name="adj1" fmla="val -66546"/>
              <a:gd name="adj2" fmla="val 6208"/>
              <a:gd name="adj3" fmla="val 16667"/>
            </a:avLst>
          </a:prstGeom>
          <a:solidFill>
            <a:srgbClr val="FFCCFF"/>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33CC"/>
                </a:solidFill>
              </a:rPr>
              <a:t>R</a:t>
            </a:r>
            <a:r>
              <a:rPr lang="zh-CN" altLang="en-US" dirty="0">
                <a:solidFill>
                  <a:srgbClr val="0033CC"/>
                </a:solidFill>
              </a:rPr>
              <a:t>、</a:t>
            </a:r>
            <a:r>
              <a:rPr lang="en-US" altLang="zh-CN" dirty="0">
                <a:solidFill>
                  <a:srgbClr val="0033CC"/>
                </a:solidFill>
              </a:rPr>
              <a:t>S</a:t>
            </a:r>
            <a:r>
              <a:rPr lang="zh-CN" altLang="en-US" dirty="0">
                <a:solidFill>
                  <a:srgbClr val="0033CC"/>
                </a:solidFill>
              </a:rPr>
              <a:t>不能同时为</a:t>
            </a:r>
            <a:r>
              <a:rPr lang="en-US" altLang="zh-CN" dirty="0">
                <a:solidFill>
                  <a:srgbClr val="0033CC"/>
                </a:solidFill>
              </a:rPr>
              <a:t>1</a:t>
            </a:r>
            <a:r>
              <a:rPr lang="zh-CN" altLang="en-US" dirty="0">
                <a:solidFill>
                  <a:srgbClr val="0033CC"/>
                </a:solidFill>
              </a:rPr>
              <a:t>，即</a:t>
            </a:r>
            <a:r>
              <a:rPr lang="en-US" altLang="zh-CN" i="1" dirty="0">
                <a:solidFill>
                  <a:srgbClr val="0033CC"/>
                </a:solidFill>
              </a:rPr>
              <a:t>SR</a:t>
            </a:r>
            <a:r>
              <a:rPr lang="en-US" altLang="zh-CN" dirty="0">
                <a:solidFill>
                  <a:srgbClr val="0033CC"/>
                </a:solidFill>
              </a:rPr>
              <a:t>=0</a:t>
            </a:r>
            <a:endParaRPr lang="en-US" altLang="zh-CN" dirty="0">
              <a:solidFill>
                <a:srgbClr val="0033CC"/>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78"/>
                                        </p:tgtEl>
                                        <p:attrNameLst>
                                          <p:attrName>style.visibility</p:attrName>
                                        </p:attrNameLst>
                                      </p:cBhvr>
                                      <p:to>
                                        <p:strVal val="visible"/>
                                      </p:to>
                                    </p:set>
                                    <p:anim calcmode="lin" valueType="num">
                                      <p:cBhvr additive="base">
                                        <p:cTn id="17" dur="500" fill="hold"/>
                                        <p:tgtEl>
                                          <p:spTgt spid="44078"/>
                                        </p:tgtEl>
                                        <p:attrNameLst>
                                          <p:attrName>ppt_x</p:attrName>
                                        </p:attrNameLst>
                                      </p:cBhvr>
                                      <p:tavLst>
                                        <p:tav tm="0">
                                          <p:val>
                                            <p:strVal val="#ppt_x"/>
                                          </p:val>
                                        </p:tav>
                                        <p:tav tm="100000">
                                          <p:val>
                                            <p:strVal val="#ppt_x"/>
                                          </p:val>
                                        </p:tav>
                                      </p:tavLst>
                                    </p:anim>
                                    <p:anim calcmode="lin" valueType="num">
                                      <p:cBhvr additive="base">
                                        <p:cTn id="18" dur="500" fill="hold"/>
                                        <p:tgtEl>
                                          <p:spTgt spid="4407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3800"/>
                                        </p:tgtEl>
                                        <p:attrNameLst>
                                          <p:attrName>style.visibility</p:attrName>
                                        </p:attrNameLst>
                                      </p:cBhvr>
                                      <p:to>
                                        <p:strVal val="visible"/>
                                      </p:to>
                                    </p:set>
                                    <p:animEffect transition="in" filter="blinds(horizontal)">
                                      <p:cBhvr>
                                        <p:cTn id="28" dur="500"/>
                                        <p:tgtEl>
                                          <p:spTgt spid="33800"/>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45"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9875" name="Rectangle 3"/>
          <p:cNvSpPr>
            <a:spLocks noGrp="1" noChangeArrowheads="1"/>
          </p:cNvSpPr>
          <p:nvPr>
            <p:ph type="body" sz="half" idx="4294967295"/>
          </p:nvPr>
        </p:nvSpPr>
        <p:spPr>
          <a:xfrm>
            <a:off x="612000" y="900000"/>
            <a:ext cx="10092509" cy="2008178"/>
          </a:xfrm>
        </p:spPr>
        <p:txBody>
          <a:bodyPr/>
          <a:lstStyle/>
          <a:p>
            <a:pPr marL="365125" indent="-365125">
              <a:lnSpc>
                <a:spcPct val="110000"/>
              </a:lnSpc>
            </a:pPr>
            <a:r>
              <a:rPr lang="zh-CN" altLang="en-US" dirty="0">
                <a:ea typeface="楷体_GB2312" pitchFamily="49" charset="-122"/>
              </a:rPr>
              <a:t>问题</a:t>
            </a:r>
            <a:r>
              <a:rPr lang="en-US" altLang="zh-CN" dirty="0">
                <a:ea typeface="楷体_GB2312" pitchFamily="49" charset="-122"/>
              </a:rPr>
              <a:t>——</a:t>
            </a:r>
            <a:r>
              <a:rPr lang="zh-CN" altLang="en-US" dirty="0">
                <a:ea typeface="楷体_GB2312" pitchFamily="49" charset="-122"/>
              </a:rPr>
              <a:t>如何消除钟控</a:t>
            </a:r>
            <a:r>
              <a:rPr lang="en-US" altLang="zh-CN" dirty="0">
                <a:ea typeface="楷体_GB2312" pitchFamily="49" charset="-122"/>
              </a:rPr>
              <a:t>RS</a:t>
            </a:r>
            <a:r>
              <a:rPr lang="zh-CN" altLang="en-US" dirty="0">
                <a:ea typeface="楷体_GB2312" pitchFamily="49" charset="-122"/>
              </a:rPr>
              <a:t>锁存器的</a:t>
            </a:r>
            <a:r>
              <a:rPr lang="zh-CN" altLang="en-US" dirty="0">
                <a:solidFill>
                  <a:schemeClr val="accent2"/>
                </a:solidFill>
                <a:ea typeface="楷体_GB2312" pitchFamily="49" charset="-122"/>
              </a:rPr>
              <a:t>不确定</a:t>
            </a:r>
            <a:r>
              <a:rPr lang="zh-CN" altLang="en-US" dirty="0">
                <a:ea typeface="楷体_GB2312" pitchFamily="49" charset="-122"/>
              </a:rPr>
              <a:t>状态？</a:t>
            </a:r>
            <a:endParaRPr lang="en-US" altLang="zh-CN" dirty="0">
              <a:ea typeface="楷体_GB2312" pitchFamily="49" charset="-122"/>
            </a:endParaRPr>
          </a:p>
          <a:p>
            <a:pPr marL="765175" lvl="1" indent="-179705">
              <a:lnSpc>
                <a:spcPct val="110000"/>
              </a:lnSpc>
            </a:pPr>
            <a:r>
              <a:rPr lang="zh-CN" altLang="en-US" sz="2200" dirty="0">
                <a:ea typeface="宋体" panose="02010600030101010101" pitchFamily="2" charset="-122"/>
              </a:rPr>
              <a:t>将钟控</a:t>
            </a:r>
            <a:r>
              <a:rPr lang="en-US" altLang="zh-CN" sz="2200" dirty="0">
                <a:ea typeface="宋体" panose="02010600030101010101" pitchFamily="2" charset="-122"/>
              </a:rPr>
              <a:t>RS</a:t>
            </a:r>
            <a:r>
              <a:rPr lang="zh-CN" altLang="en-US" sz="2200" dirty="0">
                <a:ea typeface="宋体" panose="02010600030101010101" pitchFamily="2" charset="-122"/>
              </a:rPr>
              <a:t>锁存器的输入由</a:t>
            </a:r>
            <a:r>
              <a:rPr lang="en-US" altLang="zh-CN" sz="2200" dirty="0">
                <a:ea typeface="宋体" panose="02010600030101010101" pitchFamily="2" charset="-122"/>
              </a:rPr>
              <a:t>R</a:t>
            </a:r>
            <a:r>
              <a:rPr lang="zh-CN" altLang="en-US" sz="2200" dirty="0">
                <a:ea typeface="宋体" panose="02010600030101010101" pitchFamily="2" charset="-122"/>
              </a:rPr>
              <a:t>、</a:t>
            </a:r>
            <a:r>
              <a:rPr lang="en-US" altLang="zh-CN" sz="2200" dirty="0">
                <a:ea typeface="宋体" panose="02010600030101010101" pitchFamily="2" charset="-122"/>
              </a:rPr>
              <a:t>S</a:t>
            </a:r>
            <a:r>
              <a:rPr lang="zh-CN" altLang="en-US" sz="2200" dirty="0">
                <a:ea typeface="宋体" panose="02010600030101010101" pitchFamily="2" charset="-122"/>
              </a:rPr>
              <a:t>双端输入改为单端输入（</a:t>
            </a:r>
            <a:r>
              <a:rPr lang="en-US" altLang="zh-CN" sz="2200" dirty="0">
                <a:ea typeface="宋体" panose="02010600030101010101" pitchFamily="2" charset="-122"/>
              </a:rPr>
              <a:t>D</a:t>
            </a:r>
            <a:r>
              <a:rPr lang="zh-CN" altLang="en-US" sz="2200" dirty="0">
                <a:ea typeface="宋体" panose="02010600030101010101" pitchFamily="2" charset="-122"/>
              </a:rPr>
              <a:t>）</a:t>
            </a:r>
            <a:r>
              <a:rPr lang="en-US" altLang="zh-CN" sz="2200" dirty="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即将其</a:t>
            </a:r>
            <a:r>
              <a:rPr lang="en-US" altLang="zh-CN" sz="2200" dirty="0">
                <a:latin typeface="Times New Roman" panose="02020603050405020304" pitchFamily="18" charset="0"/>
                <a:ea typeface="宋体" panose="02010600030101010101" pitchFamily="2" charset="-122"/>
              </a:rPr>
              <a:t>S</a:t>
            </a:r>
            <a:r>
              <a:rPr lang="zh-CN" altLang="en-US" sz="2200" dirty="0">
                <a:latin typeface="Times New Roman" panose="02020603050405020304" pitchFamily="18" charset="0"/>
                <a:ea typeface="宋体" panose="02010600030101010101" pitchFamily="2" charset="-122"/>
              </a:rPr>
              <a:t>输入端改为</a:t>
            </a:r>
            <a:r>
              <a:rPr lang="en-US" altLang="zh-CN" sz="2200" dirty="0">
                <a:latin typeface="Times New Roman" panose="02020603050405020304" pitchFamily="18" charset="0"/>
                <a:ea typeface="宋体" panose="02010600030101010101" pitchFamily="2" charset="-122"/>
              </a:rPr>
              <a:t>D</a:t>
            </a:r>
            <a:r>
              <a:rPr lang="zh-CN" altLang="en-US" sz="2200" dirty="0">
                <a:latin typeface="Times New Roman" panose="02020603050405020304" pitchFamily="18" charset="0"/>
                <a:ea typeface="宋体" panose="02010600030101010101" pitchFamily="2" charset="-122"/>
              </a:rPr>
              <a:t>输入端，然后经过非门接</a:t>
            </a:r>
            <a:r>
              <a:rPr lang="en-US" altLang="zh-CN" sz="2200" dirty="0">
                <a:latin typeface="Times New Roman" panose="02020603050405020304" pitchFamily="18" charset="0"/>
                <a:ea typeface="宋体" panose="02010600030101010101" pitchFamily="2" charset="-122"/>
              </a:rPr>
              <a:t>R</a:t>
            </a:r>
            <a:r>
              <a:rPr lang="zh-CN" altLang="en-US" sz="2200" dirty="0">
                <a:latin typeface="Times New Roman" panose="02020603050405020304" pitchFamily="18" charset="0"/>
                <a:ea typeface="宋体" panose="02010600030101010101" pitchFamily="2" charset="-122"/>
              </a:rPr>
              <a:t>端</a:t>
            </a:r>
            <a:r>
              <a:rPr lang="en-US" altLang="zh-CN" sz="2200" dirty="0">
                <a:ea typeface="宋体" panose="02010600030101010101" pitchFamily="2" charset="-122"/>
              </a:rPr>
              <a:t>——S</a:t>
            </a:r>
            <a:r>
              <a:rPr lang="zh-CN" altLang="en-US" sz="2200" dirty="0">
                <a:ea typeface="宋体" panose="02010600030101010101" pitchFamily="2" charset="-122"/>
              </a:rPr>
              <a:t>、</a:t>
            </a:r>
            <a:r>
              <a:rPr lang="en-US" altLang="zh-CN" sz="2200" dirty="0">
                <a:ea typeface="宋体" panose="02010600030101010101" pitchFamily="2" charset="-122"/>
              </a:rPr>
              <a:t>R</a:t>
            </a:r>
            <a:r>
              <a:rPr lang="zh-CN" altLang="en-US" sz="2200" dirty="0">
                <a:ea typeface="宋体" panose="02010600030101010101" pitchFamily="2" charset="-122"/>
              </a:rPr>
              <a:t>总是</a:t>
            </a:r>
            <a:r>
              <a:rPr lang="zh-CN" altLang="en-US" sz="2200" dirty="0">
                <a:solidFill>
                  <a:srgbClr val="CC0066"/>
                </a:solidFill>
                <a:ea typeface="宋体" panose="02010600030101010101" pitchFamily="2" charset="-122"/>
              </a:rPr>
              <a:t>互非</a:t>
            </a:r>
            <a:r>
              <a:rPr lang="zh-CN" altLang="en-US" sz="2200" dirty="0">
                <a:ea typeface="宋体" panose="02010600030101010101" pitchFamily="2" charset="-122"/>
              </a:rPr>
              <a:t>，钟</a:t>
            </a:r>
            <a:r>
              <a:rPr kumimoji="1" lang="zh-CN" altLang="en-US" sz="2200" dirty="0">
                <a:ea typeface="宋体" panose="02010600030101010101" pitchFamily="2" charset="-122"/>
              </a:rPr>
              <a:t>控</a:t>
            </a:r>
            <a:r>
              <a:rPr kumimoji="1" lang="en-US" altLang="zh-CN" sz="2200" dirty="0">
                <a:ea typeface="宋体" panose="02010600030101010101" pitchFamily="2" charset="-122"/>
              </a:rPr>
              <a:t>D</a:t>
            </a:r>
            <a:r>
              <a:rPr kumimoji="1" lang="zh-CN" altLang="en-US" sz="2200" dirty="0">
                <a:ea typeface="宋体" panose="02010600030101010101" pitchFamily="2" charset="-122"/>
              </a:rPr>
              <a:t>锁存器</a:t>
            </a:r>
            <a:r>
              <a:rPr lang="zh-CN" altLang="en-US" sz="2200" dirty="0">
                <a:ea typeface="宋体" panose="02010600030101010101" pitchFamily="2" charset="-122"/>
              </a:rPr>
              <a:t>不会出现不定状态！</a:t>
            </a:r>
            <a:endParaRPr lang="zh-CN" altLang="en-US" sz="2200" dirty="0">
              <a:ea typeface="宋体" panose="02010600030101010101" pitchFamily="2" charset="-122"/>
            </a:endParaRPr>
          </a:p>
          <a:p>
            <a:pPr marL="365125" indent="-365125">
              <a:lnSpc>
                <a:spcPct val="110000"/>
              </a:lnSpc>
            </a:pPr>
            <a:r>
              <a:rPr kumimoji="1" lang="zh-CN" altLang="en-US" dirty="0">
                <a:ea typeface="宋体" panose="02010600030101010101" pitchFamily="2" charset="-122"/>
              </a:rPr>
              <a:t>钟控</a:t>
            </a:r>
            <a:r>
              <a:rPr kumimoji="1" lang="en-US" altLang="zh-CN" dirty="0">
                <a:ea typeface="宋体" panose="02010600030101010101" pitchFamily="2" charset="-122"/>
              </a:rPr>
              <a:t>D</a:t>
            </a:r>
            <a:r>
              <a:rPr kumimoji="1" lang="zh-CN" altLang="en-US" dirty="0">
                <a:ea typeface="宋体" panose="02010600030101010101" pitchFamily="2" charset="-122"/>
              </a:rPr>
              <a:t>锁存器电路结构和逻辑符号</a:t>
            </a:r>
            <a:endParaRPr kumimoji="1" lang="zh-CN" altLang="en-US" dirty="0">
              <a:ea typeface="宋体" panose="02010600030101010101" pitchFamily="2" charset="-122"/>
            </a:endParaRPr>
          </a:p>
        </p:txBody>
      </p:sp>
      <p:grpSp>
        <p:nvGrpSpPr>
          <p:cNvPr id="2" name="Group 139"/>
          <p:cNvGrpSpPr/>
          <p:nvPr/>
        </p:nvGrpSpPr>
        <p:grpSpPr bwMode="auto">
          <a:xfrm>
            <a:off x="2279577" y="3085616"/>
            <a:ext cx="2638425" cy="3187700"/>
            <a:chOff x="399" y="1722"/>
            <a:chExt cx="1662" cy="2008"/>
          </a:xfrm>
        </p:grpSpPr>
        <p:grpSp>
          <p:nvGrpSpPr>
            <p:cNvPr id="3" name="Group 104"/>
            <p:cNvGrpSpPr/>
            <p:nvPr/>
          </p:nvGrpSpPr>
          <p:grpSpPr bwMode="auto">
            <a:xfrm>
              <a:off x="463" y="2273"/>
              <a:ext cx="493" cy="276"/>
              <a:chOff x="3504" y="1584"/>
              <a:chExt cx="384" cy="240"/>
            </a:xfrm>
          </p:grpSpPr>
          <p:grpSp>
            <p:nvGrpSpPr>
              <p:cNvPr id="4" name="Group 105"/>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5" name="Group 109"/>
            <p:cNvGrpSpPr/>
            <p:nvPr/>
          </p:nvGrpSpPr>
          <p:grpSpPr bwMode="auto">
            <a:xfrm>
              <a:off x="1203" y="2273"/>
              <a:ext cx="494" cy="276"/>
              <a:chOff x="3504" y="1584"/>
              <a:chExt cx="384" cy="240"/>
            </a:xfrm>
          </p:grpSpPr>
          <p:grpSp>
            <p:nvGrpSpPr>
              <p:cNvPr id="6" name="Group 110"/>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7" name="Group 127"/>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8431" name="Line 129"/>
              <p:cNvSpPr>
                <a:spLocks noChangeShapeType="1"/>
              </p:cNvSpPr>
              <p:nvPr/>
            </p:nvSpPr>
            <p:spPr bwMode="auto">
              <a:xfrm>
                <a:off x="4202" y="113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30"/>
            <p:cNvGrpSpPr/>
            <p:nvPr/>
          </p:nvGrpSpPr>
          <p:grpSpPr bwMode="auto">
            <a:xfrm>
              <a:off x="507" y="2549"/>
              <a:ext cx="431" cy="212"/>
              <a:chOff x="3595" y="2160"/>
              <a:chExt cx="336" cy="185"/>
            </a:xfrm>
          </p:grpSpPr>
          <p:sp>
            <p:nvSpPr>
              <p:cNvPr id="58428" name="Text Box 131"/>
              <p:cNvSpPr txBox="1">
                <a:spLocks noChangeArrowheads="1"/>
              </p:cNvSpPr>
              <p:nvPr/>
            </p:nvSpPr>
            <p:spPr bwMode="auto">
              <a:xfrm>
                <a:off x="3595"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S</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58429" name="Line 132"/>
              <p:cNvSpPr>
                <a:spLocks noChangeShapeType="1"/>
              </p:cNvSpPr>
              <p:nvPr/>
            </p:nvSpPr>
            <p:spPr bwMode="auto">
              <a:xfrm>
                <a:off x="3617" y="2181"/>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33"/>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8427" name="Line 135"/>
              <p:cNvSpPr>
                <a:spLocks noChangeShapeType="1"/>
              </p:cNvSpPr>
              <p:nvPr/>
            </p:nvSpPr>
            <p:spPr bwMode="auto">
              <a:xfrm>
                <a:off x="3540" y="2181"/>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136"/>
            <p:cNvGrpSpPr/>
            <p:nvPr/>
          </p:nvGrpSpPr>
          <p:grpSpPr bwMode="auto">
            <a:xfrm>
              <a:off x="463" y="2801"/>
              <a:ext cx="493" cy="276"/>
              <a:chOff x="3504" y="1584"/>
              <a:chExt cx="384" cy="240"/>
            </a:xfrm>
          </p:grpSpPr>
          <p:grpSp>
            <p:nvGrpSpPr>
              <p:cNvPr id="11" name="Group 137"/>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2" name="Group 141"/>
            <p:cNvGrpSpPr/>
            <p:nvPr/>
          </p:nvGrpSpPr>
          <p:grpSpPr bwMode="auto">
            <a:xfrm>
              <a:off x="1203" y="2814"/>
              <a:ext cx="494" cy="276"/>
              <a:chOff x="3504" y="1584"/>
              <a:chExt cx="384" cy="240"/>
            </a:xfrm>
          </p:grpSpPr>
          <p:grpSp>
            <p:nvGrpSpPr>
              <p:cNvPr id="13" name="Group 142"/>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rPr>
                <a:t>D</a:t>
              </a:r>
              <a:endParaRPr lang="en-US" altLang="zh-CN" sz="1600">
                <a:solidFill>
                  <a:srgbClr val="CC3300"/>
                </a:solidFill>
                <a:latin typeface="Times New Roman" panose="02020603050405020304" pitchFamily="18" charset="0"/>
              </a:endParaRPr>
            </a:p>
          </p:txBody>
        </p:sp>
        <p:sp>
          <p:nvSpPr>
            <p:cNvPr id="58406" name="Text Box 152"/>
            <p:cNvSpPr txBox="1">
              <a:spLocks noChangeArrowheads="1"/>
            </p:cNvSpPr>
            <p:nvPr/>
          </p:nvSpPr>
          <p:spPr bwMode="auto">
            <a:xfrm>
              <a:off x="952" y="3518"/>
              <a:ext cx="43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sp>
          <p:nvSpPr>
            <p:cNvPr id="58407" name="Line 158"/>
            <p:cNvSpPr>
              <a:spLocks noChangeShapeType="1"/>
            </p:cNvSpPr>
            <p:nvPr/>
          </p:nvSpPr>
          <p:spPr bwMode="auto">
            <a:xfrm>
              <a:off x="833" y="3079"/>
              <a:ext cx="0" cy="18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宋体" panose="02010600030101010101" pitchFamily="2" charset="-122"/>
                </a:rPr>
                <a:t>1</a:t>
              </a:r>
              <a:endParaRPr lang="en-US" altLang="zh-CN" sz="1600">
                <a:solidFill>
                  <a:srgbClr val="000000"/>
                </a:solidFill>
                <a:latin typeface="宋体" panose="02010600030101010101" pitchFamily="2" charset="-122"/>
              </a:endParaRP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S</a:t>
              </a:r>
              <a:endParaRPr lang="en-US" altLang="zh-CN" sz="1600" dirty="0">
                <a:solidFill>
                  <a:srgbClr val="CC3300"/>
                </a:solidFill>
                <a:latin typeface="Times New Roman" panose="02020603050405020304" pitchFamily="18" charset="0"/>
              </a:endParaRPr>
            </a:p>
          </p:txBody>
        </p:sp>
        <p:sp>
          <p:nvSpPr>
            <p:cNvPr id="58416" name="Text Box 131"/>
            <p:cNvSpPr txBox="1">
              <a:spLocks noChangeArrowheads="1"/>
            </p:cNvSpPr>
            <p:nvPr/>
          </p:nvSpPr>
          <p:spPr bwMode="auto">
            <a:xfrm>
              <a:off x="1703" y="3100"/>
              <a:ext cx="35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R</a:t>
              </a:r>
              <a:endParaRPr lang="en-US" altLang="zh-CN" sz="1600" dirty="0">
                <a:solidFill>
                  <a:srgbClr val="CC3300"/>
                </a:solidFill>
                <a:latin typeface="Times New Roman" panose="02020603050405020304" pitchFamily="18" charset="0"/>
              </a:endParaRP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84" name="矩形 83"/>
          <p:cNvSpPr/>
          <p:nvPr/>
        </p:nvSpPr>
        <p:spPr>
          <a:xfrm>
            <a:off x="4871865" y="4340359"/>
            <a:ext cx="803425" cy="461665"/>
          </a:xfrm>
          <a:prstGeom prst="rect">
            <a:avLst/>
          </a:prstGeom>
        </p:spPr>
        <p:txBody>
          <a:bodyPr wrap="none">
            <a:spAutoFit/>
          </a:bodyPr>
          <a:lstStyle/>
          <a:p>
            <a:pPr eaLnBrk="1" hangingPunct="1">
              <a:lnSpc>
                <a:spcPct val="100000"/>
              </a:lnSpc>
              <a:spcBef>
                <a:spcPct val="0"/>
              </a:spcBef>
              <a:buClrTx/>
              <a:buSzTx/>
              <a:buFontTx/>
              <a:buNone/>
            </a:pPr>
            <a:r>
              <a:rPr kumimoji="1" lang="zh-CN" altLang="en-US" sz="2400" dirty="0">
                <a:solidFill>
                  <a:srgbClr val="000000"/>
                </a:solidFill>
              </a:rPr>
              <a:t>或者</a:t>
            </a:r>
            <a:endParaRPr lang="zh-CN" altLang="en-US" sz="2400" dirty="0">
              <a:solidFill>
                <a:srgbClr val="000000"/>
              </a:solidFill>
            </a:endParaRPr>
          </a:p>
        </p:txBody>
      </p:sp>
      <p:grpSp>
        <p:nvGrpSpPr>
          <p:cNvPr id="14" name="Group 78"/>
          <p:cNvGrpSpPr/>
          <p:nvPr/>
        </p:nvGrpSpPr>
        <p:grpSpPr bwMode="auto">
          <a:xfrm>
            <a:off x="8622420" y="3794903"/>
            <a:ext cx="1470025" cy="1663700"/>
            <a:chOff x="3496" y="1668"/>
            <a:chExt cx="926" cy="1048"/>
          </a:xfrm>
        </p:grpSpPr>
        <p:sp>
          <p:nvSpPr>
            <p:cNvPr id="160" name="Text Box 91"/>
            <p:cNvSpPr txBox="1">
              <a:spLocks noChangeArrowheads="1"/>
            </p:cNvSpPr>
            <p:nvPr/>
          </p:nvSpPr>
          <p:spPr bwMode="auto">
            <a:xfrm>
              <a:off x="3638" y="1921"/>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grpSp>
          <p:nvGrpSpPr>
            <p:cNvPr id="15" name="Group 92"/>
            <p:cNvGrpSpPr/>
            <p:nvPr/>
          </p:nvGrpSpPr>
          <p:grpSpPr bwMode="auto">
            <a:xfrm>
              <a:off x="4079" y="1951"/>
              <a:ext cx="308" cy="212"/>
              <a:chOff x="4176" y="1130"/>
              <a:chExt cx="240" cy="185"/>
            </a:xfrm>
          </p:grpSpPr>
          <p:sp>
            <p:nvSpPr>
              <p:cNvPr id="170" name="Text Box 93"/>
              <p:cNvSpPr txBox="1">
                <a:spLocks noChangeArrowheads="1"/>
              </p:cNvSpPr>
              <p:nvPr/>
            </p:nvSpPr>
            <p:spPr bwMode="auto">
              <a:xfrm>
                <a:off x="4176" y="1130"/>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sp>
            <p:nvSpPr>
              <p:cNvPr id="171" name="Line 94"/>
              <p:cNvSpPr>
                <a:spLocks noChangeShapeType="1"/>
              </p:cNvSpPr>
              <p:nvPr/>
            </p:nvSpPr>
            <p:spPr bwMode="auto">
              <a:xfrm>
                <a:off x="4214" y="115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Text Box 95"/>
            <p:cNvSpPr txBox="1">
              <a:spLocks noChangeArrowheads="1"/>
            </p:cNvSpPr>
            <p:nvPr/>
          </p:nvSpPr>
          <p:spPr bwMode="auto">
            <a:xfrm>
              <a:off x="3649" y="2246"/>
              <a:ext cx="43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63" name="Rectangle 96"/>
            <p:cNvSpPr>
              <a:spLocks noChangeArrowheads="1"/>
            </p:cNvSpPr>
            <p:nvPr/>
          </p:nvSpPr>
          <p:spPr bwMode="auto">
            <a:xfrm>
              <a:off x="3496" y="1944"/>
              <a:ext cx="926" cy="496"/>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4" name="Line 97"/>
            <p:cNvSpPr>
              <a:spLocks noChangeShapeType="1"/>
            </p:cNvSpPr>
            <p:nvPr/>
          </p:nvSpPr>
          <p:spPr bwMode="auto">
            <a:xfrm flipV="1">
              <a:off x="3743" y="1668"/>
              <a:ext cx="0" cy="27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Oval 98"/>
            <p:cNvSpPr>
              <a:spLocks noChangeArrowheads="1"/>
            </p:cNvSpPr>
            <p:nvPr/>
          </p:nvSpPr>
          <p:spPr bwMode="auto">
            <a:xfrm>
              <a:off x="4175" y="1888"/>
              <a:ext cx="62" cy="56"/>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6" name="Line 99"/>
            <p:cNvSpPr>
              <a:spLocks noChangeShapeType="1"/>
            </p:cNvSpPr>
            <p:nvPr/>
          </p:nvSpPr>
          <p:spPr bwMode="auto">
            <a:xfrm>
              <a:off x="4202" y="1668"/>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Line 100"/>
            <p:cNvSpPr>
              <a:spLocks noChangeShapeType="1"/>
            </p:cNvSpPr>
            <p:nvPr/>
          </p:nvSpPr>
          <p:spPr bwMode="auto">
            <a:xfrm>
              <a:off x="3770" y="2441"/>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8" name="Line 101"/>
            <p:cNvSpPr>
              <a:spLocks noChangeShapeType="1"/>
            </p:cNvSpPr>
            <p:nvPr/>
          </p:nvSpPr>
          <p:spPr bwMode="auto">
            <a:xfrm>
              <a:off x="4153" y="2441"/>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Text Box 102"/>
            <p:cNvSpPr txBox="1">
              <a:spLocks noChangeArrowheads="1"/>
            </p:cNvSpPr>
            <p:nvPr/>
          </p:nvSpPr>
          <p:spPr bwMode="auto">
            <a:xfrm>
              <a:off x="4007" y="2201"/>
              <a:ext cx="37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CP</a:t>
              </a:r>
              <a:endParaRPr lang="en-US" altLang="zh-CN" sz="1600" dirty="0">
                <a:solidFill>
                  <a:srgbClr val="000000"/>
                </a:solidFill>
                <a:latin typeface="Times New Roman" panose="02020603050405020304" pitchFamily="18" charset="0"/>
              </a:endParaRPr>
            </a:p>
          </p:txBody>
        </p:sp>
      </p:grpSp>
      <p:grpSp>
        <p:nvGrpSpPr>
          <p:cNvPr id="16" name="组合 173"/>
          <p:cNvGrpSpPr/>
          <p:nvPr/>
        </p:nvGrpSpPr>
        <p:grpSpPr>
          <a:xfrm>
            <a:off x="5973948" y="3185303"/>
            <a:ext cx="1878844" cy="2819400"/>
            <a:chOff x="4449948" y="3185303"/>
            <a:chExt cx="1878844" cy="2819400"/>
          </a:xfrm>
        </p:grpSpPr>
        <p:grpSp>
          <p:nvGrpSpPr>
            <p:cNvPr id="17" name="Group 253"/>
            <p:cNvGrpSpPr/>
            <p:nvPr/>
          </p:nvGrpSpPr>
          <p:grpSpPr bwMode="auto">
            <a:xfrm>
              <a:off x="4499992" y="3185303"/>
              <a:ext cx="1828800" cy="2819400"/>
              <a:chOff x="3024" y="240"/>
              <a:chExt cx="1152" cy="1776"/>
            </a:xfrm>
          </p:grpSpPr>
          <p:grpSp>
            <p:nvGrpSpPr>
              <p:cNvPr id="18" name="Group 254"/>
              <p:cNvGrpSpPr/>
              <p:nvPr/>
            </p:nvGrpSpPr>
            <p:grpSpPr bwMode="auto">
              <a:xfrm>
                <a:off x="3072" y="720"/>
                <a:ext cx="384" cy="260"/>
                <a:chOff x="3504" y="1584"/>
                <a:chExt cx="384" cy="260"/>
              </a:xfrm>
            </p:grpSpPr>
            <p:grpSp>
              <p:nvGrpSpPr>
                <p:cNvPr id="19" name="Group 255"/>
                <p:cNvGrpSpPr/>
                <p:nvPr/>
              </p:nvGrpSpPr>
              <p:grpSpPr bwMode="auto">
                <a:xfrm>
                  <a:off x="3504" y="1584"/>
                  <a:ext cx="384" cy="240"/>
                  <a:chOff x="3504" y="1584"/>
                  <a:chExt cx="384" cy="240"/>
                </a:xfrm>
              </p:grpSpPr>
              <p:sp>
                <p:nvSpPr>
                  <p:cNvPr id="145" name="Rectangle 256"/>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6" name="Oval 257"/>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4" name="Text Box 258"/>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grpSp>
            <p:nvGrpSpPr>
              <p:cNvPr id="20" name="Group 259"/>
              <p:cNvGrpSpPr/>
              <p:nvPr/>
            </p:nvGrpSpPr>
            <p:grpSpPr bwMode="auto">
              <a:xfrm>
                <a:off x="3648" y="720"/>
                <a:ext cx="384" cy="260"/>
                <a:chOff x="3504" y="1584"/>
                <a:chExt cx="384" cy="260"/>
              </a:xfrm>
            </p:grpSpPr>
            <p:grpSp>
              <p:nvGrpSpPr>
                <p:cNvPr id="21" name="Group 260"/>
                <p:cNvGrpSpPr/>
                <p:nvPr/>
              </p:nvGrpSpPr>
              <p:grpSpPr bwMode="auto">
                <a:xfrm>
                  <a:off x="3504" y="1584"/>
                  <a:ext cx="384" cy="240"/>
                  <a:chOff x="3504" y="1584"/>
                  <a:chExt cx="384" cy="240"/>
                </a:xfrm>
              </p:grpSpPr>
              <p:sp>
                <p:nvSpPr>
                  <p:cNvPr id="141" name="Rectangle 261"/>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2" name="Oval 262"/>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0" name="Text Box 263"/>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sp>
            <p:nvSpPr>
              <p:cNvPr id="90" name="Line 264"/>
              <p:cNvSpPr>
                <a:spLocks noChangeShapeType="1"/>
              </p:cNvSpPr>
              <p:nvPr/>
            </p:nvSpPr>
            <p:spPr bwMode="auto">
              <a:xfrm>
                <a:off x="3264"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 name="Line 265"/>
              <p:cNvSpPr>
                <a:spLocks noChangeShapeType="1"/>
              </p:cNvSpPr>
              <p:nvPr/>
            </p:nvSpPr>
            <p:spPr bwMode="auto">
              <a:xfrm>
                <a:off x="3840"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2" name="Line 266"/>
              <p:cNvSpPr>
                <a:spLocks noChangeShapeType="1"/>
              </p:cNvSpPr>
              <p:nvPr/>
            </p:nvSpPr>
            <p:spPr bwMode="auto">
              <a:xfrm>
                <a:off x="3264"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3" name="Line 267"/>
              <p:cNvSpPr>
                <a:spLocks noChangeShapeType="1"/>
              </p:cNvSpPr>
              <p:nvPr/>
            </p:nvSpPr>
            <p:spPr bwMode="auto">
              <a:xfrm>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4" name="Line 268"/>
              <p:cNvSpPr>
                <a:spLocks noChangeShapeType="1"/>
              </p:cNvSpPr>
              <p:nvPr/>
            </p:nvSpPr>
            <p:spPr bwMode="auto">
              <a:xfrm>
                <a:off x="360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6" name="Line 269"/>
              <p:cNvSpPr>
                <a:spLocks noChangeShapeType="1"/>
              </p:cNvSpPr>
              <p:nvPr/>
            </p:nvSpPr>
            <p:spPr bwMode="auto">
              <a:xfrm flipV="1">
                <a:off x="3744"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7" name="Line 270"/>
              <p:cNvSpPr>
                <a:spLocks noChangeShapeType="1"/>
              </p:cNvSpPr>
              <p:nvPr/>
            </p:nvSpPr>
            <p:spPr bwMode="auto">
              <a:xfrm flipH="1">
                <a:off x="3600"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8" name="Line 271"/>
              <p:cNvSpPr>
                <a:spLocks noChangeShapeType="1"/>
              </p:cNvSpPr>
              <p:nvPr/>
            </p:nvSpPr>
            <p:spPr bwMode="auto">
              <a:xfrm flipH="1">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9" name="Line 272"/>
              <p:cNvSpPr>
                <a:spLocks noChangeShapeType="1"/>
              </p:cNvSpPr>
              <p:nvPr/>
            </p:nvSpPr>
            <p:spPr bwMode="auto">
              <a:xfrm flipH="1">
                <a:off x="336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0" name="Line 273"/>
              <p:cNvSpPr>
                <a:spLocks noChangeShapeType="1"/>
              </p:cNvSpPr>
              <p:nvPr/>
            </p:nvSpPr>
            <p:spPr bwMode="auto">
              <a:xfrm flipV="1">
                <a:off x="3360"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1" name="Oval 274"/>
              <p:cNvSpPr>
                <a:spLocks noChangeArrowheads="1"/>
              </p:cNvSpPr>
              <p:nvPr/>
            </p:nvSpPr>
            <p:spPr bwMode="auto">
              <a:xfrm>
                <a:off x="3237" y="59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2" name="Oval 275"/>
              <p:cNvSpPr>
                <a:spLocks noChangeArrowheads="1"/>
              </p:cNvSpPr>
              <p:nvPr/>
            </p:nvSpPr>
            <p:spPr bwMode="auto">
              <a:xfrm>
                <a:off x="3810" y="60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3" name="Text Box 276"/>
              <p:cNvSpPr txBox="1">
                <a:spLocks noChangeArrowheads="1"/>
              </p:cNvSpPr>
              <p:nvPr/>
            </p:nvSpPr>
            <p:spPr bwMode="auto">
              <a:xfrm>
                <a:off x="3168" y="240"/>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grpSp>
            <p:nvGrpSpPr>
              <p:cNvPr id="22" name="Group 277"/>
              <p:cNvGrpSpPr/>
              <p:nvPr/>
            </p:nvGrpSpPr>
            <p:grpSpPr bwMode="auto">
              <a:xfrm>
                <a:off x="3744" y="240"/>
                <a:ext cx="240" cy="212"/>
                <a:chOff x="4176" y="1104"/>
                <a:chExt cx="240" cy="212"/>
              </a:xfrm>
            </p:grpSpPr>
            <p:sp>
              <p:nvSpPr>
                <p:cNvPr id="137" name="Text Box 278"/>
                <p:cNvSpPr txBox="1">
                  <a:spLocks noChangeArrowheads="1"/>
                </p:cNvSpPr>
                <p:nvPr/>
              </p:nvSpPr>
              <p:spPr bwMode="auto">
                <a:xfrm>
                  <a:off x="4176" y="1104"/>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sp>
              <p:nvSpPr>
                <p:cNvPr id="138" name="Line 279"/>
                <p:cNvSpPr>
                  <a:spLocks noChangeShapeType="1"/>
                </p:cNvSpPr>
                <p:nvPr/>
              </p:nvSpPr>
              <p:spPr bwMode="auto">
                <a:xfrm>
                  <a:off x="4233" y="1143"/>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 name="Group 280"/>
              <p:cNvGrpSpPr/>
              <p:nvPr/>
            </p:nvGrpSpPr>
            <p:grpSpPr bwMode="auto">
              <a:xfrm>
                <a:off x="3024" y="960"/>
                <a:ext cx="336" cy="212"/>
                <a:chOff x="3504" y="2160"/>
                <a:chExt cx="336" cy="212"/>
              </a:xfrm>
            </p:grpSpPr>
            <p:sp>
              <p:nvSpPr>
                <p:cNvPr id="135" name="Text Box 281"/>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S</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36" name="Line 282"/>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 name="Group 283"/>
              <p:cNvGrpSpPr/>
              <p:nvPr/>
            </p:nvGrpSpPr>
            <p:grpSpPr bwMode="auto">
              <a:xfrm>
                <a:off x="3840" y="960"/>
                <a:ext cx="336" cy="212"/>
                <a:chOff x="3504" y="2160"/>
                <a:chExt cx="336" cy="212"/>
              </a:xfrm>
            </p:grpSpPr>
            <p:sp>
              <p:nvSpPr>
                <p:cNvPr id="133" name="Text Box 284"/>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R</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34" name="Line 285"/>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5" name="Group 286"/>
              <p:cNvGrpSpPr/>
              <p:nvPr/>
            </p:nvGrpSpPr>
            <p:grpSpPr bwMode="auto">
              <a:xfrm>
                <a:off x="3072" y="1180"/>
                <a:ext cx="384" cy="260"/>
                <a:chOff x="3504" y="1584"/>
                <a:chExt cx="384" cy="260"/>
              </a:xfrm>
            </p:grpSpPr>
            <p:grpSp>
              <p:nvGrpSpPr>
                <p:cNvPr id="26" name="Group 287"/>
                <p:cNvGrpSpPr/>
                <p:nvPr/>
              </p:nvGrpSpPr>
              <p:grpSpPr bwMode="auto">
                <a:xfrm>
                  <a:off x="3504" y="1584"/>
                  <a:ext cx="384" cy="240"/>
                  <a:chOff x="3504" y="1584"/>
                  <a:chExt cx="384" cy="240"/>
                </a:xfrm>
              </p:grpSpPr>
              <p:sp>
                <p:nvSpPr>
                  <p:cNvPr id="131" name="Rectangle 288"/>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32" name="Oval 289"/>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30" name="Text Box 290"/>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grpSp>
            <p:nvGrpSpPr>
              <p:cNvPr id="27" name="Group 291"/>
              <p:cNvGrpSpPr/>
              <p:nvPr/>
            </p:nvGrpSpPr>
            <p:grpSpPr bwMode="auto">
              <a:xfrm>
                <a:off x="3648" y="1180"/>
                <a:ext cx="384" cy="260"/>
                <a:chOff x="3504" y="1584"/>
                <a:chExt cx="384" cy="260"/>
              </a:xfrm>
            </p:grpSpPr>
            <p:grpSp>
              <p:nvGrpSpPr>
                <p:cNvPr id="28" name="Group 292"/>
                <p:cNvGrpSpPr/>
                <p:nvPr/>
              </p:nvGrpSpPr>
              <p:grpSpPr bwMode="auto">
                <a:xfrm>
                  <a:off x="3504" y="1584"/>
                  <a:ext cx="384" cy="240"/>
                  <a:chOff x="3504" y="1584"/>
                  <a:chExt cx="384" cy="240"/>
                </a:xfrm>
              </p:grpSpPr>
              <p:sp>
                <p:nvSpPr>
                  <p:cNvPr id="127" name="Rectangle 293"/>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28" name="Oval 294"/>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26" name="Text Box 295"/>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sp>
            <p:nvSpPr>
              <p:cNvPr id="109" name="Line 296"/>
              <p:cNvSpPr>
                <a:spLocks noChangeShapeType="1"/>
              </p:cNvSpPr>
              <p:nvPr/>
            </p:nvSpPr>
            <p:spPr bwMode="auto">
              <a:xfrm flipV="1">
                <a:off x="3264"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0" name="Line 297"/>
              <p:cNvSpPr>
                <a:spLocks noChangeShapeType="1"/>
              </p:cNvSpPr>
              <p:nvPr/>
            </p:nvSpPr>
            <p:spPr bwMode="auto">
              <a:xfrm flipV="1">
                <a:off x="3840"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1" name="Line 298"/>
              <p:cNvSpPr>
                <a:spLocks noChangeShapeType="1"/>
              </p:cNvSpPr>
              <p:nvPr/>
            </p:nvSpPr>
            <p:spPr bwMode="auto">
              <a:xfrm>
                <a:off x="3552" y="1584"/>
                <a:ext cx="0" cy="192"/>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2" name="Line 299"/>
              <p:cNvSpPr>
                <a:spLocks noChangeShapeType="1"/>
              </p:cNvSpPr>
              <p:nvPr/>
            </p:nvSpPr>
            <p:spPr bwMode="auto">
              <a:xfrm>
                <a:off x="3168" y="1422"/>
                <a:ext cx="0" cy="288"/>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Oval 300"/>
              <p:cNvSpPr>
                <a:spLocks noChangeArrowheads="1"/>
              </p:cNvSpPr>
              <p:nvPr/>
            </p:nvSpPr>
            <p:spPr bwMode="auto">
              <a:xfrm>
                <a:off x="3525" y="155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4" name="Text Box 301"/>
              <p:cNvSpPr txBox="1">
                <a:spLocks noChangeArrowheads="1"/>
              </p:cNvSpPr>
              <p:nvPr/>
            </p:nvSpPr>
            <p:spPr bwMode="auto">
              <a:xfrm>
                <a:off x="3072" y="1708"/>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D</a:t>
                </a:r>
                <a:endParaRPr lang="en-US" altLang="zh-CN" sz="1600" dirty="0">
                  <a:solidFill>
                    <a:srgbClr val="CC3300"/>
                  </a:solidFill>
                  <a:latin typeface="Times New Roman" panose="02020603050405020304" pitchFamily="18" charset="0"/>
                </a:endParaRPr>
              </a:p>
            </p:txBody>
          </p:sp>
          <p:sp>
            <p:nvSpPr>
              <p:cNvPr id="115" name="Text Box 302"/>
              <p:cNvSpPr txBox="1">
                <a:spLocks noChangeArrowheads="1"/>
              </p:cNvSpPr>
              <p:nvPr/>
            </p:nvSpPr>
            <p:spPr bwMode="auto">
              <a:xfrm>
                <a:off x="3408" y="1804"/>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CP</a:t>
                </a:r>
                <a:endParaRPr lang="en-US" altLang="zh-CN" sz="1600" dirty="0">
                  <a:solidFill>
                    <a:srgbClr val="000000"/>
                  </a:solidFill>
                  <a:latin typeface="Times New Roman" panose="02020603050405020304" pitchFamily="18" charset="0"/>
                </a:endParaRPr>
              </a:p>
            </p:txBody>
          </p:sp>
          <p:grpSp>
            <p:nvGrpSpPr>
              <p:cNvPr id="29" name="Group 303"/>
              <p:cNvGrpSpPr/>
              <p:nvPr/>
            </p:nvGrpSpPr>
            <p:grpSpPr bwMode="auto">
              <a:xfrm>
                <a:off x="3264" y="1143"/>
                <a:ext cx="480" cy="384"/>
                <a:chOff x="3264" y="1152"/>
                <a:chExt cx="480" cy="384"/>
              </a:xfrm>
            </p:grpSpPr>
            <p:sp>
              <p:nvSpPr>
                <p:cNvPr id="121" name="Line 304"/>
                <p:cNvSpPr>
                  <a:spLocks noChangeShapeType="1"/>
                </p:cNvSpPr>
                <p:nvPr/>
              </p:nvSpPr>
              <p:spPr bwMode="auto">
                <a:xfrm>
                  <a:off x="3264" y="1152"/>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2" name="Line 305"/>
                <p:cNvSpPr>
                  <a:spLocks noChangeShapeType="1"/>
                </p:cNvSpPr>
                <p:nvPr/>
              </p:nvSpPr>
              <p:spPr bwMode="auto">
                <a:xfrm>
                  <a:off x="3504" y="1152"/>
                  <a:ext cx="144" cy="38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3" name="Line 306"/>
                <p:cNvSpPr>
                  <a:spLocks noChangeShapeType="1"/>
                </p:cNvSpPr>
                <p:nvPr/>
              </p:nvSpPr>
              <p:spPr bwMode="auto">
                <a:xfrm>
                  <a:off x="3648" y="1536"/>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4" name="Line 307"/>
                <p:cNvSpPr>
                  <a:spLocks noChangeShapeType="1"/>
                </p:cNvSpPr>
                <p:nvPr/>
              </p:nvSpPr>
              <p:spPr bwMode="auto">
                <a:xfrm flipV="1">
                  <a:off x="3744" y="1440"/>
                  <a:ext cx="0" cy="96"/>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7" name="Line 308"/>
              <p:cNvSpPr>
                <a:spLocks noChangeShapeType="1"/>
              </p:cNvSpPr>
              <p:nvPr/>
            </p:nvSpPr>
            <p:spPr bwMode="auto">
              <a:xfrm>
                <a:off x="3360"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8" name="Line 309"/>
              <p:cNvSpPr>
                <a:spLocks noChangeShapeType="1"/>
              </p:cNvSpPr>
              <p:nvPr/>
            </p:nvSpPr>
            <p:spPr bwMode="auto">
              <a:xfrm>
                <a:off x="3360" y="1584"/>
                <a:ext cx="57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9" name="Line 310"/>
              <p:cNvSpPr>
                <a:spLocks noChangeShapeType="1"/>
              </p:cNvSpPr>
              <p:nvPr/>
            </p:nvSpPr>
            <p:spPr bwMode="auto">
              <a:xfrm flipV="1">
                <a:off x="3936"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0" name="Oval 311"/>
              <p:cNvSpPr>
                <a:spLocks noChangeArrowheads="1"/>
              </p:cNvSpPr>
              <p:nvPr/>
            </p:nvSpPr>
            <p:spPr bwMode="auto">
              <a:xfrm>
                <a:off x="3237" y="111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2" name="Text Box 131"/>
            <p:cNvSpPr txBox="1">
              <a:spLocks noChangeArrowheads="1"/>
            </p:cNvSpPr>
            <p:nvPr/>
          </p:nvSpPr>
          <p:spPr bwMode="auto">
            <a:xfrm>
              <a:off x="5587851" y="5036666"/>
              <a:ext cx="568325"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R</a:t>
              </a:r>
              <a:endParaRPr lang="en-US" altLang="zh-CN" sz="1600" dirty="0">
                <a:solidFill>
                  <a:srgbClr val="CC3300"/>
                </a:solidFill>
                <a:latin typeface="Times New Roman" panose="02020603050405020304" pitchFamily="18" charset="0"/>
              </a:endParaRPr>
            </a:p>
          </p:txBody>
        </p:sp>
        <p:sp>
          <p:nvSpPr>
            <p:cNvPr id="173" name="Text Box 131"/>
            <p:cNvSpPr txBox="1">
              <a:spLocks noChangeArrowheads="1"/>
            </p:cNvSpPr>
            <p:nvPr/>
          </p:nvSpPr>
          <p:spPr bwMode="auto">
            <a:xfrm>
              <a:off x="4449948" y="5121188"/>
              <a:ext cx="44608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S</a:t>
              </a:r>
              <a:endParaRPr lang="en-US" altLang="zh-CN" sz="1600" dirty="0">
                <a:solidFill>
                  <a:srgbClr val="CC3300"/>
                </a:solidFill>
                <a:latin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0-#ppt_w/2"/>
                                          </p:val>
                                        </p:tav>
                                        <p:tav tm="100000">
                                          <p:val>
                                            <p:strVal val="#ppt_x"/>
                                          </p:val>
                                        </p:tav>
                                      </p:tavLst>
                                    </p:anim>
                                    <p:anim calcmode="lin" valueType="num">
                                      <p:cBhvr additive="base">
                                        <p:cTn id="8" dur="500" fill="hold"/>
                                        <p:tgtEl>
                                          <p:spTgt spid="798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P spid="84"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锁存器工作原理</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2" name="Group 139"/>
          <p:cNvGrpSpPr/>
          <p:nvPr/>
        </p:nvGrpSpPr>
        <p:grpSpPr bwMode="auto">
          <a:xfrm>
            <a:off x="2215605" y="1199446"/>
            <a:ext cx="2638425" cy="3187700"/>
            <a:chOff x="399" y="1722"/>
            <a:chExt cx="1662" cy="2008"/>
          </a:xfrm>
        </p:grpSpPr>
        <p:grpSp>
          <p:nvGrpSpPr>
            <p:cNvPr id="3" name="Group 104"/>
            <p:cNvGrpSpPr/>
            <p:nvPr/>
          </p:nvGrpSpPr>
          <p:grpSpPr bwMode="auto">
            <a:xfrm>
              <a:off x="463" y="2273"/>
              <a:ext cx="493" cy="276"/>
              <a:chOff x="3504" y="1584"/>
              <a:chExt cx="384" cy="240"/>
            </a:xfrm>
          </p:grpSpPr>
          <p:grpSp>
            <p:nvGrpSpPr>
              <p:cNvPr id="4" name="Group 105"/>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5" name="Group 109"/>
            <p:cNvGrpSpPr/>
            <p:nvPr/>
          </p:nvGrpSpPr>
          <p:grpSpPr bwMode="auto">
            <a:xfrm>
              <a:off x="1203" y="2273"/>
              <a:ext cx="494" cy="276"/>
              <a:chOff x="3504" y="1584"/>
              <a:chExt cx="384" cy="240"/>
            </a:xfrm>
          </p:grpSpPr>
          <p:grpSp>
            <p:nvGrpSpPr>
              <p:cNvPr id="6" name="Group 110"/>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nvGrpSpPr>
            <p:cNvPr id="7" name="Group 127"/>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31" name="Line 129"/>
              <p:cNvSpPr>
                <a:spLocks noChangeShapeType="1"/>
              </p:cNvSpPr>
              <p:nvPr/>
            </p:nvSpPr>
            <p:spPr bwMode="auto">
              <a:xfrm>
                <a:off x="4202" y="113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8" name="Group 130"/>
            <p:cNvGrpSpPr/>
            <p:nvPr/>
          </p:nvGrpSpPr>
          <p:grpSpPr bwMode="auto">
            <a:xfrm>
              <a:off x="401" y="2549"/>
              <a:ext cx="432" cy="212"/>
              <a:chOff x="3504" y="2160"/>
              <a:chExt cx="336" cy="185"/>
            </a:xfrm>
          </p:grpSpPr>
          <p:sp>
            <p:nvSpPr>
              <p:cNvPr id="58428" name="Text Box 131"/>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S</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9" name="Line 132"/>
              <p:cNvSpPr>
                <a:spLocks noChangeShapeType="1"/>
              </p:cNvSpPr>
              <p:nvPr/>
            </p:nvSpPr>
            <p:spPr bwMode="auto">
              <a:xfrm>
                <a:off x="3545"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9" name="Group 133"/>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R</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7" name="Line 135"/>
              <p:cNvSpPr>
                <a:spLocks noChangeShapeType="1"/>
              </p:cNvSpPr>
              <p:nvPr/>
            </p:nvSpPr>
            <p:spPr bwMode="auto">
              <a:xfrm>
                <a:off x="3540"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0" name="Group 136"/>
            <p:cNvGrpSpPr/>
            <p:nvPr/>
          </p:nvGrpSpPr>
          <p:grpSpPr bwMode="auto">
            <a:xfrm>
              <a:off x="463" y="2801"/>
              <a:ext cx="493" cy="276"/>
              <a:chOff x="3504" y="1584"/>
              <a:chExt cx="384" cy="240"/>
            </a:xfrm>
          </p:grpSpPr>
          <p:grpSp>
            <p:nvGrpSpPr>
              <p:cNvPr id="11" name="Group 137"/>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12" name="Group 141"/>
            <p:cNvGrpSpPr/>
            <p:nvPr/>
          </p:nvGrpSpPr>
          <p:grpSpPr bwMode="auto">
            <a:xfrm>
              <a:off x="1203" y="2814"/>
              <a:ext cx="494" cy="276"/>
              <a:chOff x="3504" y="1584"/>
              <a:chExt cx="384" cy="240"/>
            </a:xfrm>
          </p:grpSpPr>
          <p:grpSp>
            <p:nvGrpSpPr>
              <p:cNvPr id="13" name="Group 142"/>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D</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06" name="Text Box 152"/>
            <p:cNvSpPr txBox="1">
              <a:spLocks noChangeArrowheads="1"/>
            </p:cNvSpPr>
            <p:nvPr/>
          </p:nvSpPr>
          <p:spPr bwMode="auto">
            <a:xfrm>
              <a:off x="952" y="3518"/>
              <a:ext cx="43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07" name="Line 158"/>
            <p:cNvSpPr>
              <a:spLocks noChangeShapeType="1"/>
            </p:cNvSpPr>
            <p:nvPr/>
          </p:nvSpPr>
          <p:spPr bwMode="auto">
            <a:xfrm>
              <a:off x="833" y="3079"/>
              <a:ext cx="0" cy="18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S</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16" name="Text Box 131"/>
            <p:cNvSpPr txBox="1">
              <a:spLocks noChangeArrowheads="1"/>
            </p:cNvSpPr>
            <p:nvPr/>
          </p:nvSpPr>
          <p:spPr bwMode="auto">
            <a:xfrm>
              <a:off x="1703" y="3100"/>
              <a:ext cx="35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R</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grpSp>
        <p:nvGrpSpPr>
          <p:cNvPr id="14" name="组合 96"/>
          <p:cNvGrpSpPr/>
          <p:nvPr/>
        </p:nvGrpSpPr>
        <p:grpSpPr bwMode="auto">
          <a:xfrm>
            <a:off x="4672013" y="1451416"/>
            <a:ext cx="5468937" cy="457200"/>
            <a:chOff x="3296118" y="2819955"/>
            <a:chExt cx="5468938" cy="456906"/>
          </a:xfrm>
        </p:grpSpPr>
        <p:sp>
          <p:nvSpPr>
            <p:cNvPr id="58377" name="Text Box 44"/>
            <p:cNvSpPr txBox="1">
              <a:spLocks noChangeArrowheads="1"/>
            </p:cNvSpPr>
            <p:nvPr/>
          </p:nvSpPr>
          <p:spPr bwMode="auto">
            <a:xfrm>
              <a:off x="3296118" y="2819955"/>
              <a:ext cx="5468938" cy="456906"/>
            </a:xfrm>
            <a:prstGeom prst="rect">
              <a:avLst/>
            </a:prstGeom>
            <a:noFill/>
            <a:ln w="38100">
              <a:noFill/>
              <a:miter lim="800000"/>
            </a:ln>
          </p:spPr>
          <p:txBody>
            <a:bodyPr>
              <a:spAutoFit/>
            </a:bodyPr>
            <a:lstStyle/>
            <a:p>
              <a:pPr marL="361950" indent="-179705" eaLnBrk="1" hangingPunct="1">
                <a:lnSpc>
                  <a:spcPct val="100000"/>
                </a:lnSpc>
                <a:spcBef>
                  <a:spcPct val="50000"/>
                </a:spcBef>
                <a:buClr>
                  <a:srgbClr val="063DE8"/>
                </a:buClr>
              </a:pP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S</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=R</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CC0066"/>
                  </a:solidFill>
                  <a:latin typeface="Times New Roman" panose="02020603050405020304" pitchFamily="18" charset="0"/>
                  <a:cs typeface="Times New Roman" panose="02020603050405020304" pitchFamily="18" charset="0"/>
                </a:rPr>
                <a:t>保持原态</a:t>
              </a:r>
              <a:r>
                <a:rPr lang="zh-CN" altLang="en-US"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58378" name="Line 105"/>
            <p:cNvSpPr>
              <a:spLocks noChangeShapeType="1"/>
            </p:cNvSpPr>
            <p:nvPr/>
          </p:nvSpPr>
          <p:spPr bwMode="black">
            <a:xfrm>
              <a:off x="4971179" y="2888940"/>
              <a:ext cx="180975"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79" name="Line 106"/>
            <p:cNvSpPr>
              <a:spLocks noChangeShapeType="1"/>
            </p:cNvSpPr>
            <p:nvPr/>
          </p:nvSpPr>
          <p:spPr bwMode="black">
            <a:xfrm>
              <a:off x="5475235" y="2888940"/>
              <a:ext cx="180975"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5" name="Text Box 45"/>
          <p:cNvSpPr txBox="1">
            <a:spLocks noChangeArrowheads="1"/>
          </p:cNvSpPr>
          <p:nvPr/>
        </p:nvSpPr>
        <p:spPr bwMode="auto">
          <a:xfrm>
            <a:off x="4586445" y="2013393"/>
            <a:ext cx="5453062" cy="1200329"/>
          </a:xfrm>
          <a:prstGeom prst="rect">
            <a:avLst/>
          </a:prstGeom>
          <a:noFill/>
          <a:ln w="38100">
            <a:noFill/>
            <a:miter lim="800000"/>
          </a:ln>
        </p:spPr>
        <p:txBody>
          <a:bodyPr>
            <a:spAutoFit/>
          </a:bodyPr>
          <a:lstStyle/>
          <a:p>
            <a:pPr marL="457200" indent="-179705">
              <a:lnSpc>
                <a:spcPct val="100000"/>
              </a:lnSpc>
              <a:spcBef>
                <a:spcPts val="600"/>
              </a:spcBef>
              <a:buClr>
                <a:srgbClr val="063DE8"/>
              </a:buClr>
            </a:pPr>
            <a:r>
              <a:rPr lang="zh-CN" altLang="en-US" sz="2400" dirty="0">
                <a:solidFill>
                  <a:srgbClr val="000000"/>
                </a:solidFill>
                <a:latin typeface="Times New Roman" panose="02020603050405020304" pitchFamily="18" charset="0"/>
                <a:cs typeface="Times New Roman" panose="02020603050405020304" pitchFamily="18" charset="0"/>
              </a:rPr>
              <a:t>当</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时，若</a:t>
            </a:r>
            <a:r>
              <a:rPr lang="en-US" altLang="zh-CN" sz="2400" dirty="0">
                <a:solidFill>
                  <a:srgbClr val="CC0066"/>
                </a:solidFill>
                <a:latin typeface="Times New Roman" panose="02020603050405020304" pitchFamily="18" charset="0"/>
                <a:cs typeface="Times New Roman" panose="02020603050405020304" pitchFamily="18" charset="0"/>
              </a:rPr>
              <a:t>D=0</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S=0</a:t>
            </a:r>
            <a:r>
              <a:rPr lang="zh-CN" altLang="en-US" sz="2400" dirty="0">
                <a:solidFill>
                  <a:srgbClr val="000000"/>
                </a:solidFill>
                <a:latin typeface="Times New Roman" panose="02020603050405020304" pitchFamily="18" charset="0"/>
                <a:cs typeface="Times New Roman" panose="02020603050405020304" pitchFamily="18" charset="0"/>
              </a:rPr>
              <a:t>，</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R=1</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；若</a:t>
            </a:r>
            <a:r>
              <a:rPr lang="en-US" altLang="zh-CN" sz="2400" dirty="0">
                <a:solidFill>
                  <a:srgbClr val="CC0066"/>
                </a:solidFill>
                <a:latin typeface="Times New Roman" panose="02020603050405020304" pitchFamily="18" charset="0"/>
                <a:cs typeface="Times New Roman" panose="02020603050405020304" pitchFamily="18" charset="0"/>
              </a:rPr>
              <a:t>D=1</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S=1</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R=0</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 。</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15" name="组合 84"/>
          <p:cNvGrpSpPr/>
          <p:nvPr/>
        </p:nvGrpSpPr>
        <p:grpSpPr>
          <a:xfrm>
            <a:off x="7399265" y="3415154"/>
            <a:ext cx="1878844" cy="2819400"/>
            <a:chOff x="4449948" y="3185303"/>
            <a:chExt cx="1878844" cy="2819400"/>
          </a:xfrm>
        </p:grpSpPr>
        <p:grpSp>
          <p:nvGrpSpPr>
            <p:cNvPr id="16" name="Group 253"/>
            <p:cNvGrpSpPr/>
            <p:nvPr/>
          </p:nvGrpSpPr>
          <p:grpSpPr bwMode="auto">
            <a:xfrm>
              <a:off x="4499992" y="3185303"/>
              <a:ext cx="1828800" cy="2819400"/>
              <a:chOff x="3024" y="240"/>
              <a:chExt cx="1152" cy="1776"/>
            </a:xfrm>
          </p:grpSpPr>
          <p:grpSp>
            <p:nvGrpSpPr>
              <p:cNvPr id="17" name="Group 254"/>
              <p:cNvGrpSpPr/>
              <p:nvPr/>
            </p:nvGrpSpPr>
            <p:grpSpPr bwMode="auto">
              <a:xfrm>
                <a:off x="3072" y="720"/>
                <a:ext cx="384" cy="260"/>
                <a:chOff x="3504" y="1584"/>
                <a:chExt cx="384" cy="260"/>
              </a:xfrm>
            </p:grpSpPr>
            <p:grpSp>
              <p:nvGrpSpPr>
                <p:cNvPr id="18" name="Group 255"/>
                <p:cNvGrpSpPr/>
                <p:nvPr/>
              </p:nvGrpSpPr>
              <p:grpSpPr bwMode="auto">
                <a:xfrm>
                  <a:off x="3504" y="1584"/>
                  <a:ext cx="384" cy="240"/>
                  <a:chOff x="3504" y="1584"/>
                  <a:chExt cx="384" cy="240"/>
                </a:xfrm>
              </p:grpSpPr>
              <p:sp>
                <p:nvSpPr>
                  <p:cNvPr id="146" name="Rectangle 256"/>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7" name="Oval 257"/>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5" name="Text Box 258"/>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grpSp>
            <p:nvGrpSpPr>
              <p:cNvPr id="19" name="Group 259"/>
              <p:cNvGrpSpPr/>
              <p:nvPr/>
            </p:nvGrpSpPr>
            <p:grpSpPr bwMode="auto">
              <a:xfrm>
                <a:off x="3648" y="720"/>
                <a:ext cx="384" cy="260"/>
                <a:chOff x="3504" y="1584"/>
                <a:chExt cx="384" cy="260"/>
              </a:xfrm>
            </p:grpSpPr>
            <p:grpSp>
              <p:nvGrpSpPr>
                <p:cNvPr id="20" name="Group 260"/>
                <p:cNvGrpSpPr/>
                <p:nvPr/>
              </p:nvGrpSpPr>
              <p:grpSpPr bwMode="auto">
                <a:xfrm>
                  <a:off x="3504" y="1584"/>
                  <a:ext cx="384" cy="240"/>
                  <a:chOff x="3504" y="1584"/>
                  <a:chExt cx="384" cy="240"/>
                </a:xfrm>
              </p:grpSpPr>
              <p:sp>
                <p:nvSpPr>
                  <p:cNvPr id="142" name="Rectangle 261"/>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3" name="Oval 262"/>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1" name="Text Box 263"/>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sp>
            <p:nvSpPr>
              <p:cNvPr id="91" name="Line 264"/>
              <p:cNvSpPr>
                <a:spLocks noChangeShapeType="1"/>
              </p:cNvSpPr>
              <p:nvPr/>
            </p:nvSpPr>
            <p:spPr bwMode="auto">
              <a:xfrm>
                <a:off x="3264"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 name="Line 265"/>
              <p:cNvSpPr>
                <a:spLocks noChangeShapeType="1"/>
              </p:cNvSpPr>
              <p:nvPr/>
            </p:nvSpPr>
            <p:spPr bwMode="auto">
              <a:xfrm>
                <a:off x="3840"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3" name="Line 266"/>
              <p:cNvSpPr>
                <a:spLocks noChangeShapeType="1"/>
              </p:cNvSpPr>
              <p:nvPr/>
            </p:nvSpPr>
            <p:spPr bwMode="auto">
              <a:xfrm>
                <a:off x="3264"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4" name="Line 267"/>
              <p:cNvSpPr>
                <a:spLocks noChangeShapeType="1"/>
              </p:cNvSpPr>
              <p:nvPr/>
            </p:nvSpPr>
            <p:spPr bwMode="auto">
              <a:xfrm>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6" name="Line 268"/>
              <p:cNvSpPr>
                <a:spLocks noChangeShapeType="1"/>
              </p:cNvSpPr>
              <p:nvPr/>
            </p:nvSpPr>
            <p:spPr bwMode="auto">
              <a:xfrm>
                <a:off x="360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7" name="Line 269"/>
              <p:cNvSpPr>
                <a:spLocks noChangeShapeType="1"/>
              </p:cNvSpPr>
              <p:nvPr/>
            </p:nvSpPr>
            <p:spPr bwMode="auto">
              <a:xfrm flipV="1">
                <a:off x="3744"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8" name="Line 270"/>
              <p:cNvSpPr>
                <a:spLocks noChangeShapeType="1"/>
              </p:cNvSpPr>
              <p:nvPr/>
            </p:nvSpPr>
            <p:spPr bwMode="auto">
              <a:xfrm flipH="1">
                <a:off x="3600"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9" name="Line 271"/>
              <p:cNvSpPr>
                <a:spLocks noChangeShapeType="1"/>
              </p:cNvSpPr>
              <p:nvPr/>
            </p:nvSpPr>
            <p:spPr bwMode="auto">
              <a:xfrm flipH="1">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0" name="Line 272"/>
              <p:cNvSpPr>
                <a:spLocks noChangeShapeType="1"/>
              </p:cNvSpPr>
              <p:nvPr/>
            </p:nvSpPr>
            <p:spPr bwMode="auto">
              <a:xfrm flipH="1">
                <a:off x="336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1" name="Line 273"/>
              <p:cNvSpPr>
                <a:spLocks noChangeShapeType="1"/>
              </p:cNvSpPr>
              <p:nvPr/>
            </p:nvSpPr>
            <p:spPr bwMode="auto">
              <a:xfrm flipV="1">
                <a:off x="3360"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2" name="Oval 274"/>
              <p:cNvSpPr>
                <a:spLocks noChangeArrowheads="1"/>
              </p:cNvSpPr>
              <p:nvPr/>
            </p:nvSpPr>
            <p:spPr bwMode="auto">
              <a:xfrm>
                <a:off x="3237" y="59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3" name="Oval 275"/>
              <p:cNvSpPr>
                <a:spLocks noChangeArrowheads="1"/>
              </p:cNvSpPr>
              <p:nvPr/>
            </p:nvSpPr>
            <p:spPr bwMode="auto">
              <a:xfrm>
                <a:off x="3810" y="60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4" name="Text Box 276"/>
              <p:cNvSpPr txBox="1">
                <a:spLocks noChangeArrowheads="1"/>
              </p:cNvSpPr>
              <p:nvPr/>
            </p:nvSpPr>
            <p:spPr bwMode="auto">
              <a:xfrm>
                <a:off x="3168" y="240"/>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nvGrpSpPr>
              <p:cNvPr id="21" name="Group 277"/>
              <p:cNvGrpSpPr/>
              <p:nvPr/>
            </p:nvGrpSpPr>
            <p:grpSpPr bwMode="auto">
              <a:xfrm>
                <a:off x="3744" y="240"/>
                <a:ext cx="240" cy="212"/>
                <a:chOff x="4176" y="1104"/>
                <a:chExt cx="240" cy="212"/>
              </a:xfrm>
            </p:grpSpPr>
            <p:sp>
              <p:nvSpPr>
                <p:cNvPr id="138" name="Text Box 278"/>
                <p:cNvSpPr txBox="1">
                  <a:spLocks noChangeArrowheads="1"/>
                </p:cNvSpPr>
                <p:nvPr/>
              </p:nvSpPr>
              <p:spPr bwMode="auto">
                <a:xfrm>
                  <a:off x="4176" y="1104"/>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9" name="Line 279"/>
                <p:cNvSpPr>
                  <a:spLocks noChangeShapeType="1"/>
                </p:cNvSpPr>
                <p:nvPr/>
              </p:nvSpPr>
              <p:spPr bwMode="auto">
                <a:xfrm>
                  <a:off x="4233" y="1143"/>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2" name="Group 280"/>
              <p:cNvGrpSpPr/>
              <p:nvPr/>
            </p:nvGrpSpPr>
            <p:grpSpPr bwMode="auto">
              <a:xfrm>
                <a:off x="3024" y="960"/>
                <a:ext cx="336" cy="212"/>
                <a:chOff x="3504" y="2160"/>
                <a:chExt cx="336" cy="212"/>
              </a:xfrm>
            </p:grpSpPr>
            <p:sp>
              <p:nvSpPr>
                <p:cNvPr id="136" name="Text Box 281"/>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S</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7" name="Line 282"/>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3" name="Group 283"/>
              <p:cNvGrpSpPr/>
              <p:nvPr/>
            </p:nvGrpSpPr>
            <p:grpSpPr bwMode="auto">
              <a:xfrm>
                <a:off x="3840" y="960"/>
                <a:ext cx="336" cy="212"/>
                <a:chOff x="3504" y="2160"/>
                <a:chExt cx="336" cy="212"/>
              </a:xfrm>
            </p:grpSpPr>
            <p:sp>
              <p:nvSpPr>
                <p:cNvPr id="134" name="Text Box 284"/>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R</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5" name="Line 285"/>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286"/>
              <p:cNvGrpSpPr/>
              <p:nvPr/>
            </p:nvGrpSpPr>
            <p:grpSpPr bwMode="auto">
              <a:xfrm>
                <a:off x="3072" y="1180"/>
                <a:ext cx="384" cy="260"/>
                <a:chOff x="3504" y="1584"/>
                <a:chExt cx="384" cy="260"/>
              </a:xfrm>
            </p:grpSpPr>
            <p:grpSp>
              <p:nvGrpSpPr>
                <p:cNvPr id="25" name="Group 287"/>
                <p:cNvGrpSpPr/>
                <p:nvPr/>
              </p:nvGrpSpPr>
              <p:grpSpPr bwMode="auto">
                <a:xfrm>
                  <a:off x="3504" y="1584"/>
                  <a:ext cx="384" cy="240"/>
                  <a:chOff x="3504" y="1584"/>
                  <a:chExt cx="384" cy="240"/>
                </a:xfrm>
              </p:grpSpPr>
              <p:sp>
                <p:nvSpPr>
                  <p:cNvPr id="132" name="Rectangle 288"/>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33" name="Oval 289"/>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31" name="Text Box 290"/>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grpSp>
            <p:nvGrpSpPr>
              <p:cNvPr id="26" name="Group 291"/>
              <p:cNvGrpSpPr/>
              <p:nvPr/>
            </p:nvGrpSpPr>
            <p:grpSpPr bwMode="auto">
              <a:xfrm>
                <a:off x="3648" y="1180"/>
                <a:ext cx="384" cy="260"/>
                <a:chOff x="3504" y="1584"/>
                <a:chExt cx="384" cy="260"/>
              </a:xfrm>
            </p:grpSpPr>
            <p:grpSp>
              <p:nvGrpSpPr>
                <p:cNvPr id="27" name="Group 292"/>
                <p:cNvGrpSpPr/>
                <p:nvPr/>
              </p:nvGrpSpPr>
              <p:grpSpPr bwMode="auto">
                <a:xfrm>
                  <a:off x="3504" y="1584"/>
                  <a:ext cx="384" cy="240"/>
                  <a:chOff x="3504" y="1584"/>
                  <a:chExt cx="384" cy="240"/>
                </a:xfrm>
              </p:grpSpPr>
              <p:sp>
                <p:nvSpPr>
                  <p:cNvPr id="128" name="Rectangle 293"/>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9" name="Oval 294"/>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27" name="Text Box 295"/>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sp>
            <p:nvSpPr>
              <p:cNvPr id="110" name="Line 296"/>
              <p:cNvSpPr>
                <a:spLocks noChangeShapeType="1"/>
              </p:cNvSpPr>
              <p:nvPr/>
            </p:nvSpPr>
            <p:spPr bwMode="auto">
              <a:xfrm flipV="1">
                <a:off x="3264"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1" name="Line 297"/>
              <p:cNvSpPr>
                <a:spLocks noChangeShapeType="1"/>
              </p:cNvSpPr>
              <p:nvPr/>
            </p:nvSpPr>
            <p:spPr bwMode="auto">
              <a:xfrm flipV="1">
                <a:off x="3840"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 name="Line 298"/>
              <p:cNvSpPr>
                <a:spLocks noChangeShapeType="1"/>
              </p:cNvSpPr>
              <p:nvPr/>
            </p:nvSpPr>
            <p:spPr bwMode="auto">
              <a:xfrm>
                <a:off x="3552" y="1584"/>
                <a:ext cx="0" cy="192"/>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3" name="Line 299"/>
              <p:cNvSpPr>
                <a:spLocks noChangeShapeType="1"/>
              </p:cNvSpPr>
              <p:nvPr/>
            </p:nvSpPr>
            <p:spPr bwMode="auto">
              <a:xfrm>
                <a:off x="3168" y="1422"/>
                <a:ext cx="0" cy="288"/>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4" name="Oval 300"/>
              <p:cNvSpPr>
                <a:spLocks noChangeArrowheads="1"/>
              </p:cNvSpPr>
              <p:nvPr/>
            </p:nvSpPr>
            <p:spPr bwMode="auto">
              <a:xfrm>
                <a:off x="3525" y="155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5" name="Text Box 301"/>
              <p:cNvSpPr txBox="1">
                <a:spLocks noChangeArrowheads="1"/>
              </p:cNvSpPr>
              <p:nvPr/>
            </p:nvSpPr>
            <p:spPr bwMode="auto">
              <a:xfrm>
                <a:off x="3072" y="1708"/>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D</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sp>
            <p:nvSpPr>
              <p:cNvPr id="116" name="Text Box 302"/>
              <p:cNvSpPr txBox="1">
                <a:spLocks noChangeArrowheads="1"/>
              </p:cNvSpPr>
              <p:nvPr/>
            </p:nvSpPr>
            <p:spPr bwMode="auto">
              <a:xfrm>
                <a:off x="3408" y="1804"/>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CP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nvGrpSpPr>
              <p:cNvPr id="28" name="Group 303"/>
              <p:cNvGrpSpPr/>
              <p:nvPr/>
            </p:nvGrpSpPr>
            <p:grpSpPr bwMode="auto">
              <a:xfrm>
                <a:off x="3264" y="1143"/>
                <a:ext cx="480" cy="384"/>
                <a:chOff x="3264" y="1152"/>
                <a:chExt cx="480" cy="384"/>
              </a:xfrm>
            </p:grpSpPr>
            <p:sp>
              <p:nvSpPr>
                <p:cNvPr id="122" name="Line 304"/>
                <p:cNvSpPr>
                  <a:spLocks noChangeShapeType="1"/>
                </p:cNvSpPr>
                <p:nvPr/>
              </p:nvSpPr>
              <p:spPr bwMode="auto">
                <a:xfrm>
                  <a:off x="3264" y="1152"/>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3" name="Line 305"/>
                <p:cNvSpPr>
                  <a:spLocks noChangeShapeType="1"/>
                </p:cNvSpPr>
                <p:nvPr/>
              </p:nvSpPr>
              <p:spPr bwMode="auto">
                <a:xfrm>
                  <a:off x="3504" y="1152"/>
                  <a:ext cx="144" cy="38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 name="Line 306"/>
                <p:cNvSpPr>
                  <a:spLocks noChangeShapeType="1"/>
                </p:cNvSpPr>
                <p:nvPr/>
              </p:nvSpPr>
              <p:spPr bwMode="auto">
                <a:xfrm>
                  <a:off x="3648" y="1536"/>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5" name="Line 307"/>
                <p:cNvSpPr>
                  <a:spLocks noChangeShapeType="1"/>
                </p:cNvSpPr>
                <p:nvPr/>
              </p:nvSpPr>
              <p:spPr bwMode="auto">
                <a:xfrm flipV="1">
                  <a:off x="3744" y="1440"/>
                  <a:ext cx="0" cy="96"/>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18" name="Line 308"/>
              <p:cNvSpPr>
                <a:spLocks noChangeShapeType="1"/>
              </p:cNvSpPr>
              <p:nvPr/>
            </p:nvSpPr>
            <p:spPr bwMode="auto">
              <a:xfrm>
                <a:off x="3360"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9" name="Line 309"/>
              <p:cNvSpPr>
                <a:spLocks noChangeShapeType="1"/>
              </p:cNvSpPr>
              <p:nvPr/>
            </p:nvSpPr>
            <p:spPr bwMode="auto">
              <a:xfrm>
                <a:off x="3360" y="1584"/>
                <a:ext cx="57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0" name="Line 310"/>
              <p:cNvSpPr>
                <a:spLocks noChangeShapeType="1"/>
              </p:cNvSpPr>
              <p:nvPr/>
            </p:nvSpPr>
            <p:spPr bwMode="auto">
              <a:xfrm flipV="1">
                <a:off x="3936"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1" name="Oval 311"/>
              <p:cNvSpPr>
                <a:spLocks noChangeArrowheads="1"/>
              </p:cNvSpPr>
              <p:nvPr/>
            </p:nvSpPr>
            <p:spPr bwMode="auto">
              <a:xfrm>
                <a:off x="3237" y="111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87" name="Text Box 131"/>
            <p:cNvSpPr txBox="1">
              <a:spLocks noChangeArrowheads="1"/>
            </p:cNvSpPr>
            <p:nvPr/>
          </p:nvSpPr>
          <p:spPr bwMode="auto">
            <a:xfrm>
              <a:off x="5587851" y="5036666"/>
              <a:ext cx="568325"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R</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sp>
          <p:nvSpPr>
            <p:cNvPr id="88" name="Text Box 131"/>
            <p:cNvSpPr txBox="1">
              <a:spLocks noChangeArrowheads="1"/>
            </p:cNvSpPr>
            <p:nvPr/>
          </p:nvSpPr>
          <p:spPr bwMode="auto">
            <a:xfrm>
              <a:off x="4449948" y="5121188"/>
              <a:ext cx="44608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S</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grpSp>
      <p:sp>
        <p:nvSpPr>
          <p:cNvPr id="152" name="Text Box 45"/>
          <p:cNvSpPr txBox="1">
            <a:spLocks noChangeArrowheads="1"/>
          </p:cNvSpPr>
          <p:nvPr/>
        </p:nvSpPr>
        <p:spPr bwMode="auto">
          <a:xfrm>
            <a:off x="612000" y="4797153"/>
            <a:ext cx="6261645" cy="830997"/>
          </a:xfrm>
          <a:prstGeom prst="rect">
            <a:avLst/>
          </a:prstGeom>
          <a:noFill/>
          <a:ln w="38100">
            <a:noFill/>
            <a:miter lim="800000"/>
          </a:ln>
        </p:spPr>
        <p:txBody>
          <a:bodyPr wrap="square">
            <a:spAutoFit/>
          </a:bodyPr>
          <a:lstStyle/>
          <a:p>
            <a:pPr>
              <a:lnSpc>
                <a:spcPct val="100000"/>
              </a:lnSpc>
              <a:spcBef>
                <a:spcPts val="600"/>
              </a:spcBef>
              <a:buClr>
                <a:srgbClr val="063DE8"/>
              </a:buClr>
              <a:buNone/>
            </a:pPr>
            <a:r>
              <a:rPr lang="zh-CN" altLang="en-US" sz="2400" dirty="0">
                <a:solidFill>
                  <a:srgbClr val="000000"/>
                </a:solidFill>
                <a:latin typeface="Times New Roman" panose="02020603050405020304" pitchFamily="18" charset="0"/>
                <a:cs typeface="Times New Roman" panose="02020603050405020304" pitchFamily="18" charset="0"/>
              </a:rPr>
              <a:t>借用输入控制电路的一个与非门对</a:t>
            </a:r>
            <a:r>
              <a:rPr lang="en-US" altLang="zh-CN" sz="2400" dirty="0">
                <a:solidFill>
                  <a:srgbClr val="000000"/>
                </a:solidFill>
                <a:latin typeface="Times New Roman" panose="02020603050405020304" pitchFamily="18" charset="0"/>
                <a:cs typeface="Times New Roman" panose="02020603050405020304" pitchFamily="18" charset="0"/>
              </a:rPr>
              <a:t>D</a:t>
            </a:r>
            <a:r>
              <a:rPr lang="zh-CN" altLang="en-US" sz="2400" dirty="0">
                <a:solidFill>
                  <a:srgbClr val="000000"/>
                </a:solidFill>
                <a:latin typeface="Times New Roman" panose="02020603050405020304" pitchFamily="18" charset="0"/>
                <a:cs typeface="Times New Roman" panose="02020603050405020304" pitchFamily="18" charset="0"/>
              </a:rPr>
              <a:t>反相后反馈到另一个与非门的</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输入端，作为</a:t>
            </a:r>
            <a:r>
              <a:rPr lang="en-US" altLang="zh-CN" sz="2400" dirty="0">
                <a:solidFill>
                  <a:srgbClr val="000000"/>
                </a:solidFill>
                <a:latin typeface="Times New Roman" panose="02020603050405020304" pitchFamily="18" charset="0"/>
                <a:cs typeface="Times New Roman" panose="02020603050405020304" pitchFamily="18" charset="0"/>
              </a:rPr>
              <a:t>R</a:t>
            </a:r>
            <a:r>
              <a:rPr lang="zh-CN" altLang="en-US" sz="2400" dirty="0">
                <a:solidFill>
                  <a:srgbClr val="000000"/>
                </a:solidFill>
                <a:latin typeface="Times New Roman" panose="02020603050405020304" pitchFamily="18" charset="0"/>
                <a:cs typeface="Times New Roman" panose="02020603050405020304" pitchFamily="18" charset="0"/>
              </a:rPr>
              <a:t>信号</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additive="base">
                                        <p:cTn id="13" dur="500" fill="hold"/>
                                        <p:tgtEl>
                                          <p:spTgt spid="95"/>
                                        </p:tgtEl>
                                        <p:attrNameLst>
                                          <p:attrName>ppt_x</p:attrName>
                                        </p:attrNameLst>
                                      </p:cBhvr>
                                      <p:tavLst>
                                        <p:tav tm="0">
                                          <p:val>
                                            <p:strVal val="1+#ppt_w/2"/>
                                          </p:val>
                                        </p:tav>
                                        <p:tav tm="100000">
                                          <p:val>
                                            <p:strVal val="#ppt_x"/>
                                          </p:val>
                                        </p:tav>
                                      </p:tavLst>
                                    </p:anim>
                                    <p:anim calcmode="lin" valueType="num">
                                      <p:cBhvr additive="base">
                                        <p:cTn id="1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52"/>
                                        </p:tgtEl>
                                        <p:attrNameLst>
                                          <p:attrName>style.visibility</p:attrName>
                                        </p:attrNameLst>
                                      </p:cBhvr>
                                      <p:to>
                                        <p:strVal val="visible"/>
                                      </p:to>
                                    </p:set>
                                    <p:anim calcmode="lin" valueType="num">
                                      <p:cBhvr additive="base">
                                        <p:cTn id="24" dur="500" fill="hold"/>
                                        <p:tgtEl>
                                          <p:spTgt spid="152"/>
                                        </p:tgtEl>
                                        <p:attrNameLst>
                                          <p:attrName>ppt_x</p:attrName>
                                        </p:attrNameLst>
                                      </p:cBhvr>
                                      <p:tavLst>
                                        <p:tav tm="0">
                                          <p:val>
                                            <p:strVal val="0-#ppt_w/2"/>
                                          </p:val>
                                        </p:tav>
                                        <p:tav tm="100000">
                                          <p:val>
                                            <p:strVal val="#ppt_x"/>
                                          </p:val>
                                        </p:tav>
                                      </p:tavLst>
                                    </p:anim>
                                    <p:anim calcmode="lin" valueType="num">
                                      <p:cBhvr additive="base">
                                        <p:cTn id="25" dur="5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52"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9"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钟控</a:t>
            </a:r>
            <a:r>
              <a:rPr lang="en-US" altLang="zh-CN" i="0" dirty="0">
                <a:latin typeface="+mj-ea"/>
              </a:rPr>
              <a:t>D</a:t>
            </a:r>
            <a:r>
              <a:rPr lang="zh-CN" altLang="en-US" i="0" dirty="0">
                <a:latin typeface="+mj-ea"/>
              </a:rPr>
              <a:t>锁存器的逻辑功能表示</a:t>
            </a:r>
            <a:endParaRPr lang="zh-CN" altLang="en-US" i="0" dirty="0">
              <a:latin typeface="+mj-ea"/>
            </a:endParaRPr>
          </a:p>
        </p:txBody>
      </p:sp>
      <p:sp>
        <p:nvSpPr>
          <p:cNvPr id="6150" name="Rectangle 3"/>
          <p:cNvSpPr>
            <a:spLocks noGrp="1" noChangeArrowheads="1"/>
          </p:cNvSpPr>
          <p:nvPr>
            <p:ph type="body" sz="half" idx="4294967295"/>
          </p:nvPr>
        </p:nvSpPr>
        <p:spPr>
          <a:xfrm>
            <a:off x="611999" y="900000"/>
            <a:ext cx="3254059" cy="829010"/>
          </a:xfrm>
        </p:spPr>
        <p:txBody>
          <a:bodyPr/>
          <a:lstStyle/>
          <a:p>
            <a:pPr marL="179705" indent="-179705">
              <a:lnSpc>
                <a:spcPct val="110000"/>
              </a:lnSpc>
            </a:pPr>
            <a:r>
              <a:rPr kumimoji="1" lang="zh-CN" altLang="en-US" dirty="0">
                <a:ea typeface="宋体" panose="02010600030101010101" pitchFamily="2" charset="-122"/>
              </a:rPr>
              <a:t>电路功能</a:t>
            </a:r>
            <a:endParaRPr kumimoji="1" lang="zh-CN" altLang="en-US" dirty="0">
              <a:ea typeface="宋体" panose="02010600030101010101" pitchFamily="2" charset="-122"/>
            </a:endParaRPr>
          </a:p>
          <a:p>
            <a:pPr lvl="1">
              <a:lnSpc>
                <a:spcPct val="110000"/>
              </a:lnSpc>
            </a:pPr>
            <a:r>
              <a:rPr kumimoji="1" lang="en-US" altLang="zh-CN" sz="2400" dirty="0">
                <a:ea typeface="宋体" panose="02010600030101010101" pitchFamily="2" charset="-122"/>
              </a:rPr>
              <a:t>CP=0</a:t>
            </a:r>
            <a:r>
              <a:rPr kumimoji="1" lang="zh-CN" altLang="en-US" sz="2400" dirty="0">
                <a:ea typeface="宋体" panose="02010600030101010101" pitchFamily="2" charset="-122"/>
              </a:rPr>
              <a:t>时保持</a:t>
            </a:r>
            <a:endParaRPr kumimoji="1" lang="zh-CN" altLang="en-US" dirty="0">
              <a:ea typeface="宋体" panose="02010600030101010101" pitchFamily="2" charset="-122"/>
            </a:endParaRPr>
          </a:p>
        </p:txBody>
      </p:sp>
      <p:grpSp>
        <p:nvGrpSpPr>
          <p:cNvPr id="2" name="组合 68"/>
          <p:cNvGrpSpPr/>
          <p:nvPr/>
        </p:nvGrpSpPr>
        <p:grpSpPr bwMode="auto">
          <a:xfrm>
            <a:off x="2418259" y="2409850"/>
            <a:ext cx="2514600" cy="2425700"/>
            <a:chOff x="795338" y="3097213"/>
            <a:chExt cx="2514600" cy="2100262"/>
          </a:xfrm>
        </p:grpSpPr>
        <p:sp>
          <p:nvSpPr>
            <p:cNvPr id="6214" name="Text Box 97"/>
            <p:cNvSpPr txBox="1">
              <a:spLocks noChangeArrowheads="1"/>
            </p:cNvSpPr>
            <p:nvPr/>
          </p:nvSpPr>
          <p:spPr bwMode="auto">
            <a:xfrm>
              <a:off x="795338" y="3097213"/>
              <a:ext cx="2514600" cy="343629"/>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dirty="0">
                  <a:solidFill>
                    <a:srgbClr val="C00000"/>
                  </a:solidFill>
                  <a:latin typeface="Times New Roman" panose="02020603050405020304" pitchFamily="18" charset="0"/>
                  <a:ea typeface="楷体_GB2312" pitchFamily="49" charset="-122"/>
                </a:rPr>
                <a:t>特性表</a:t>
              </a:r>
              <a:r>
                <a:rPr lang="en-US" altLang="zh-CN" sz="2000" dirty="0">
                  <a:solidFill>
                    <a:srgbClr val="C00000"/>
                  </a:solidFill>
                </a:rPr>
                <a:t>(CP=1)</a:t>
              </a:r>
              <a:endParaRPr lang="en-US" altLang="zh-CN" sz="2000" dirty="0">
                <a:solidFill>
                  <a:srgbClr val="C00000"/>
                </a:solidFill>
              </a:endParaRPr>
            </a:p>
          </p:txBody>
        </p:sp>
        <p:sp>
          <p:nvSpPr>
            <p:cNvPr id="6" name="Rectangle 98"/>
            <p:cNvSpPr>
              <a:spLocks noChangeArrowheads="1"/>
            </p:cNvSpPr>
            <p:nvPr/>
          </p:nvSpPr>
          <p:spPr bwMode="auto">
            <a:xfrm>
              <a:off x="2243138" y="3981450"/>
              <a:ext cx="9144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600">
                <a:solidFill>
                  <a:srgbClr val="000000"/>
                </a:solidFill>
              </a:endParaRPr>
            </a:p>
          </p:txBody>
        </p:sp>
        <p:sp>
          <p:nvSpPr>
            <p:cNvPr id="6216" name="Rectangle 99"/>
            <p:cNvSpPr>
              <a:spLocks noChangeArrowheads="1"/>
            </p:cNvSpPr>
            <p:nvPr/>
          </p:nvSpPr>
          <p:spPr bwMode="auto">
            <a:xfrm>
              <a:off x="1633538" y="3981450"/>
              <a:ext cx="6096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p:txBody>
        </p:sp>
        <p:sp>
          <p:nvSpPr>
            <p:cNvPr id="6217" name="Rectangle 100"/>
            <p:cNvSpPr>
              <a:spLocks noChangeArrowheads="1"/>
            </p:cNvSpPr>
            <p:nvPr/>
          </p:nvSpPr>
          <p:spPr bwMode="auto">
            <a:xfrm>
              <a:off x="947738" y="3981450"/>
              <a:ext cx="6858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0  0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a:t>
              </a:r>
              <a:endParaRPr lang="en-US" altLang="zh-CN" sz="1600">
                <a:solidFill>
                  <a:srgbClr val="000000"/>
                </a:solidFill>
              </a:endParaRPr>
            </a:p>
          </p:txBody>
        </p:sp>
        <p:sp>
          <p:nvSpPr>
            <p:cNvPr id="6218" name="Rectangle 101"/>
            <p:cNvSpPr>
              <a:spLocks noChangeArrowheads="1"/>
            </p:cNvSpPr>
            <p:nvPr/>
          </p:nvSpPr>
          <p:spPr bwMode="auto">
            <a:xfrm>
              <a:off x="2243138" y="3646488"/>
              <a:ext cx="9144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功能</a:t>
              </a:r>
              <a:endParaRPr lang="zh-CN" altLang="en-US" sz="1600">
                <a:solidFill>
                  <a:srgbClr val="000000"/>
                </a:solidFill>
              </a:endParaRPr>
            </a:p>
          </p:txBody>
        </p:sp>
        <p:sp>
          <p:nvSpPr>
            <p:cNvPr id="6219" name="Rectangle 102"/>
            <p:cNvSpPr>
              <a:spLocks noChangeArrowheads="1"/>
            </p:cNvSpPr>
            <p:nvPr/>
          </p:nvSpPr>
          <p:spPr bwMode="auto">
            <a:xfrm>
              <a:off x="1633538" y="3646488"/>
              <a:ext cx="6096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6220" name="Rectangle 103"/>
            <p:cNvSpPr>
              <a:spLocks noChangeArrowheads="1"/>
            </p:cNvSpPr>
            <p:nvPr/>
          </p:nvSpPr>
          <p:spPr bwMode="auto">
            <a:xfrm>
              <a:off x="947738" y="3646488"/>
              <a:ext cx="6858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D Q</a:t>
              </a:r>
              <a:r>
                <a:rPr lang="en-US" altLang="zh-CN" sz="1600" baseline="30000">
                  <a:solidFill>
                    <a:srgbClr val="000000"/>
                  </a:solidFill>
                </a:rPr>
                <a:t>n</a:t>
              </a:r>
              <a:endParaRPr lang="en-US" altLang="zh-CN" sz="1600">
                <a:solidFill>
                  <a:srgbClr val="000000"/>
                </a:solidFill>
              </a:endParaRPr>
            </a:p>
          </p:txBody>
        </p:sp>
        <p:sp>
          <p:nvSpPr>
            <p:cNvPr id="6221" name="Line 104"/>
            <p:cNvSpPr>
              <a:spLocks noChangeShapeType="1"/>
            </p:cNvSpPr>
            <p:nvPr/>
          </p:nvSpPr>
          <p:spPr bwMode="auto">
            <a:xfrm>
              <a:off x="947738" y="3646488"/>
              <a:ext cx="22098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2" name="Line 105"/>
            <p:cNvSpPr>
              <a:spLocks noChangeShapeType="1"/>
            </p:cNvSpPr>
            <p:nvPr/>
          </p:nvSpPr>
          <p:spPr bwMode="auto">
            <a:xfrm>
              <a:off x="947738" y="3981450"/>
              <a:ext cx="22098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3" name="Line 106"/>
            <p:cNvSpPr>
              <a:spLocks noChangeShapeType="1"/>
            </p:cNvSpPr>
            <p:nvPr/>
          </p:nvSpPr>
          <p:spPr bwMode="auto">
            <a:xfrm>
              <a:off x="947738" y="5197475"/>
              <a:ext cx="22098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4" name="Line 108"/>
            <p:cNvSpPr>
              <a:spLocks noChangeShapeType="1"/>
            </p:cNvSpPr>
            <p:nvPr/>
          </p:nvSpPr>
          <p:spPr bwMode="auto">
            <a:xfrm>
              <a:off x="1633538" y="3646488"/>
              <a:ext cx="0" cy="15509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5" name="Line 109"/>
            <p:cNvSpPr>
              <a:spLocks noChangeShapeType="1"/>
            </p:cNvSpPr>
            <p:nvPr/>
          </p:nvSpPr>
          <p:spPr bwMode="auto">
            <a:xfrm>
              <a:off x="2243138" y="3646488"/>
              <a:ext cx="0" cy="15509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74"/>
          <p:cNvGrpSpPr/>
          <p:nvPr/>
        </p:nvGrpSpPr>
        <p:grpSpPr bwMode="auto">
          <a:xfrm>
            <a:off x="5267822" y="1628800"/>
            <a:ext cx="2514600" cy="1122362"/>
            <a:chOff x="2067" y="1183"/>
            <a:chExt cx="1584" cy="707"/>
          </a:xfrm>
        </p:grpSpPr>
        <p:sp>
          <p:nvSpPr>
            <p:cNvPr id="6212" name="Text Box 112"/>
            <p:cNvSpPr txBox="1">
              <a:spLocks noChangeArrowheads="1"/>
            </p:cNvSpPr>
            <p:nvPr/>
          </p:nvSpPr>
          <p:spPr bwMode="auto">
            <a:xfrm>
              <a:off x="2067" y="1183"/>
              <a:ext cx="1584"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2000">
                  <a:solidFill>
                    <a:srgbClr val="C00000"/>
                  </a:solidFill>
                  <a:ea typeface="楷体_GB2312" pitchFamily="49" charset="-122"/>
                </a:rPr>
                <a:t>CP=1</a:t>
              </a:r>
              <a:r>
                <a:rPr lang="zh-CN" altLang="en-US" sz="2000">
                  <a:solidFill>
                    <a:srgbClr val="C00000"/>
                  </a:solidFill>
                  <a:ea typeface="楷体_GB2312" pitchFamily="49" charset="-122"/>
                </a:rPr>
                <a:t>时的特性方程</a:t>
              </a:r>
              <a:endParaRPr lang="zh-CN" altLang="en-US" sz="2000">
                <a:solidFill>
                  <a:srgbClr val="C00000"/>
                </a:solidFill>
                <a:ea typeface="楷体_GB2312" pitchFamily="49" charset="-122"/>
              </a:endParaRPr>
            </a:p>
          </p:txBody>
        </p:sp>
        <p:pic>
          <p:nvPicPr>
            <p:cNvPr id="6213" name="图片 3" descr="图片6.png"/>
            <p:cNvPicPr>
              <a:picLocks noChangeAspect="1" noChangeArrowheads="1"/>
            </p:cNvPicPr>
            <p:nvPr/>
          </p:nvPicPr>
          <p:blipFill>
            <a:blip r:embed="rId1" cstate="print"/>
            <a:srcRect/>
            <a:stretch>
              <a:fillRect/>
            </a:stretch>
          </p:blipFill>
          <p:spPr bwMode="auto">
            <a:xfrm>
              <a:off x="2362" y="1525"/>
              <a:ext cx="804" cy="365"/>
            </a:xfrm>
            <a:prstGeom prst="rect">
              <a:avLst/>
            </a:prstGeom>
            <a:noFill/>
            <a:ln w="9525">
              <a:noFill/>
              <a:miter lim="800000"/>
              <a:headEnd/>
              <a:tailEnd/>
            </a:ln>
            <a:effectLst>
              <a:prstShdw prst="shdw13" dist="53882" dir="13500000">
                <a:srgbClr val="808080">
                  <a:alpha val="50000"/>
                </a:srgbClr>
              </a:prstShdw>
            </a:effectLst>
          </p:spPr>
        </p:pic>
      </p:grpSp>
      <p:grpSp>
        <p:nvGrpSpPr>
          <p:cNvPr id="4" name="Group 75"/>
          <p:cNvGrpSpPr/>
          <p:nvPr/>
        </p:nvGrpSpPr>
        <p:grpSpPr bwMode="auto">
          <a:xfrm>
            <a:off x="6854528" y="3387750"/>
            <a:ext cx="3173412" cy="2239963"/>
            <a:chOff x="2067" y="2382"/>
            <a:chExt cx="1999" cy="1411"/>
          </a:xfrm>
        </p:grpSpPr>
        <p:graphicFrame>
          <p:nvGraphicFramePr>
            <p:cNvPr id="6147" name="Object 72"/>
            <p:cNvGraphicFramePr>
              <a:graphicFrameLocks noChangeAspect="1"/>
            </p:cNvGraphicFramePr>
            <p:nvPr/>
          </p:nvGraphicFramePr>
          <p:xfrm>
            <a:off x="2067" y="2657"/>
            <a:ext cx="1999" cy="1136"/>
          </p:xfrm>
          <a:graphic>
            <a:graphicData uri="http://schemas.openxmlformats.org/presentationml/2006/ole">
              <mc:AlternateContent xmlns:mc="http://schemas.openxmlformats.org/markup-compatibility/2006">
                <mc:Choice xmlns:v="urn:schemas-microsoft-com:vml" Requires="v">
                  <p:oleObj spid="_x0000_s5" name="位图图像" r:id="rId2" imgW="2581275" imgH="1466850" progId="PBrush">
                    <p:embed/>
                  </p:oleObj>
                </mc:Choice>
                <mc:Fallback>
                  <p:oleObj name="位图图像" r:id="rId2" imgW="2581275" imgH="1466850" progId="PBrush">
                    <p:embed/>
                    <p:pic>
                      <p:nvPicPr>
                        <p:cNvPr id="0" name="图片 4"/>
                        <p:cNvPicPr>
                          <a:picLocks noChangeAspect="1" noChangeArrowheads="1"/>
                        </p:cNvPicPr>
                        <p:nvPr/>
                      </p:nvPicPr>
                      <p:blipFill>
                        <a:blip r:embed="rId3">
                          <a:lum contrast="52000"/>
                          <a:extLst>
                            <a:ext uri="{28A0092B-C50C-407E-A947-70E740481C1C}">
                              <a14:useLocalDpi xmlns:a14="http://schemas.microsoft.com/office/drawing/2010/main" val="0"/>
                            </a:ext>
                          </a:extLst>
                        </a:blip>
                        <a:srcRect/>
                        <a:stretch>
                          <a:fillRect/>
                        </a:stretch>
                      </p:blipFill>
                      <p:spPr bwMode="auto">
                        <a:xfrm>
                          <a:off x="2067" y="2657"/>
                          <a:ext cx="1999" cy="11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6211" name="Text Box 115"/>
            <p:cNvSpPr txBox="1">
              <a:spLocks noChangeArrowheads="1"/>
            </p:cNvSpPr>
            <p:nvPr/>
          </p:nvSpPr>
          <p:spPr bwMode="auto">
            <a:xfrm>
              <a:off x="2067" y="2382"/>
              <a:ext cx="890"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lang="zh-CN" altLang="en-US" sz="2000">
                  <a:solidFill>
                    <a:srgbClr val="C00000"/>
                  </a:solidFill>
                  <a:latin typeface="Times New Roman" panose="02020603050405020304" pitchFamily="18" charset="0"/>
                  <a:ea typeface="楷体_GB2312" pitchFamily="49" charset="-122"/>
                </a:rPr>
                <a:t>状态图</a:t>
              </a:r>
              <a:endParaRPr lang="zh-CN" altLang="en-US" sz="2000">
                <a:solidFill>
                  <a:srgbClr val="C00000"/>
                </a:solidFill>
                <a:latin typeface="Times New Roman" panose="02020603050405020304" pitchFamily="18" charset="0"/>
                <a:ea typeface="楷体_GB2312" pitchFamily="49" charset="-122"/>
              </a:endParaRPr>
            </a:p>
          </p:txBody>
        </p:sp>
      </p:grpSp>
      <p:graphicFrame>
        <p:nvGraphicFramePr>
          <p:cNvPr id="6215" name="Object 71" descr="蓝色面巾纸"/>
          <p:cNvGraphicFramePr>
            <a:graphicFrameLocks noChangeAspect="1"/>
          </p:cNvGraphicFramePr>
          <p:nvPr/>
        </p:nvGraphicFramePr>
        <p:xfrm>
          <a:off x="2351584" y="5159400"/>
          <a:ext cx="2681288" cy="468312"/>
        </p:xfrm>
        <a:graphic>
          <a:graphicData uri="http://schemas.openxmlformats.org/presentationml/2006/ole">
            <mc:AlternateContent xmlns:mc="http://schemas.openxmlformats.org/markup-compatibility/2006">
              <mc:Choice xmlns:v="urn:schemas-microsoft-com:vml" Requires="v">
                <p:oleObj spid="_x0000_s7" name="公式" r:id="rId4" imgW="1523365" imgH="266700" progId="Equation.3">
                  <p:embed/>
                </p:oleObj>
              </mc:Choice>
              <mc:Fallback>
                <p:oleObj name="公式" r:id="rId4" imgW="1523365" imgH="266700" progId="Equation.3">
                  <p:embed/>
                  <p:pic>
                    <p:nvPicPr>
                      <p:cNvPr id="0"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584" y="5159400"/>
                        <a:ext cx="2681288" cy="468312"/>
                      </a:xfrm>
                      <a:prstGeom prst="rect">
                        <a:avLst/>
                      </a:prstGeom>
                      <a:blipFill dpi="0" rotWithShape="1">
                        <a:blip r:embed="rId6"/>
                        <a:srcRect/>
                        <a:tile tx="0" ty="0" sx="100000" sy="100000" flip="none" algn="tl"/>
                      </a:blipFill>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15"/>
                                        </p:tgtEl>
                                        <p:attrNameLst>
                                          <p:attrName>style.visibility</p:attrName>
                                        </p:attrNameLst>
                                      </p:cBhvr>
                                      <p:to>
                                        <p:strVal val="visible"/>
                                      </p:to>
                                    </p:set>
                                    <p:anim calcmode="lin" valueType="num">
                                      <p:cBhvr additive="base">
                                        <p:cTn id="12" dur="500" fill="hold"/>
                                        <p:tgtEl>
                                          <p:spTgt spid="6215"/>
                                        </p:tgtEl>
                                        <p:attrNameLst>
                                          <p:attrName>ppt_x</p:attrName>
                                        </p:attrNameLst>
                                      </p:cBhvr>
                                      <p:tavLst>
                                        <p:tav tm="0">
                                          <p:val>
                                            <p:strVal val="#ppt_x"/>
                                          </p:val>
                                        </p:tav>
                                        <p:tav tm="100000">
                                          <p:val>
                                            <p:strVal val="#ppt_x"/>
                                          </p:val>
                                        </p:tav>
                                      </p:tavLst>
                                    </p:anim>
                                    <p:anim calcmode="lin" valueType="num">
                                      <p:cBhvr additive="base">
                                        <p:cTn id="13" dur="500" fill="hold"/>
                                        <p:tgtEl>
                                          <p:spTgt spid="62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Oval 31"/>
          <p:cNvSpPr/>
          <p:nvPr/>
        </p:nvSpPr>
        <p:spPr bwMode="auto">
          <a:xfrm>
            <a:off x="7032104" y="4974845"/>
            <a:ext cx="936104" cy="36004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71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锁存器与触发器的区别</a:t>
            </a:r>
            <a:endParaRPr lang="zh-CN" altLang="en-US" i="0" dirty="0">
              <a:solidFill>
                <a:schemeClr val="accent1"/>
              </a:solidFill>
              <a:latin typeface="+mj-ea"/>
            </a:endParaRPr>
          </a:p>
        </p:txBody>
      </p:sp>
      <p:grpSp>
        <p:nvGrpSpPr>
          <p:cNvPr id="2" name="Group 0"/>
          <p:cNvGrpSpPr/>
          <p:nvPr/>
        </p:nvGrpSpPr>
        <p:grpSpPr bwMode="auto">
          <a:xfrm>
            <a:off x="3341241" y="2814605"/>
            <a:ext cx="5829300" cy="2160588"/>
            <a:chOff x="1054" y="1028"/>
            <a:chExt cx="3672" cy="1361"/>
          </a:xfrm>
        </p:grpSpPr>
        <p:graphicFrame>
          <p:nvGraphicFramePr>
            <p:cNvPr id="7170" name="Object 80"/>
            <p:cNvGraphicFramePr>
              <a:graphicFrameLocks noChangeAspect="1"/>
            </p:cNvGraphicFramePr>
            <p:nvPr/>
          </p:nvGraphicFramePr>
          <p:xfrm>
            <a:off x="1460" y="1028"/>
            <a:ext cx="3266" cy="1361"/>
          </p:xfrm>
          <a:graphic>
            <a:graphicData uri="http://schemas.openxmlformats.org/presentationml/2006/ole">
              <mc:AlternateContent xmlns:mc="http://schemas.openxmlformats.org/markup-compatibility/2006">
                <mc:Choice xmlns:v="urn:schemas-microsoft-com:vml" Requires="v">
                  <p:oleObj spid="_x0000_s3" name="位图图像" r:id="rId1" imgW="2752725" imgH="838200" progId="PBrush">
                    <p:embed/>
                  </p:oleObj>
                </mc:Choice>
                <mc:Fallback>
                  <p:oleObj name="位图图像" r:id="rId1" imgW="2752725" imgH="838200" progId="PBrush">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 y="1028"/>
                          <a:ext cx="3266"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Rectangle 81"/>
            <p:cNvSpPr>
              <a:spLocks noChangeArrowheads="1"/>
            </p:cNvSpPr>
            <p:nvPr/>
          </p:nvSpPr>
          <p:spPr bwMode="auto">
            <a:xfrm>
              <a:off x="1054" y="1042"/>
              <a:ext cx="402" cy="1336"/>
            </a:xfrm>
            <a:prstGeom prst="rect">
              <a:avLst/>
            </a:prstGeom>
            <a:solidFill>
              <a:schemeClr val="bg1"/>
            </a:solidFill>
            <a:ln w="38100">
              <a:solidFill>
                <a:srgbClr val="FFFFFF"/>
              </a:solid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0" name="Text Box 82"/>
            <p:cNvSpPr txBox="1">
              <a:spLocks noChangeArrowheads="1"/>
            </p:cNvSpPr>
            <p:nvPr/>
          </p:nvSpPr>
          <p:spPr bwMode="auto">
            <a:xfrm>
              <a:off x="1054" y="1247"/>
              <a:ext cx="522"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CP</a:t>
              </a:r>
              <a:endParaRPr kumimoji="1" lang="en-US" altLang="zh-CN" sz="2000">
                <a:solidFill>
                  <a:srgbClr val="000000"/>
                </a:solidFill>
                <a:latin typeface="Times New Roman" panose="02020603050405020304" pitchFamily="18" charset="0"/>
              </a:endParaRPr>
            </a:p>
          </p:txBody>
        </p:sp>
        <p:sp>
          <p:nvSpPr>
            <p:cNvPr id="7181" name="Text Box 83"/>
            <p:cNvSpPr txBox="1">
              <a:spLocks noChangeArrowheads="1"/>
            </p:cNvSpPr>
            <p:nvPr/>
          </p:nvSpPr>
          <p:spPr bwMode="auto">
            <a:xfrm>
              <a:off x="1239" y="1660"/>
              <a:ext cx="337"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D</a:t>
              </a:r>
              <a:endParaRPr kumimoji="1" lang="en-US" altLang="zh-CN" sz="2000">
                <a:solidFill>
                  <a:srgbClr val="000000"/>
                </a:solidFill>
                <a:latin typeface="Times New Roman" panose="02020603050405020304" pitchFamily="18" charset="0"/>
              </a:endParaRPr>
            </a:p>
          </p:txBody>
        </p:sp>
        <p:sp>
          <p:nvSpPr>
            <p:cNvPr id="7182" name="Text Box 84"/>
            <p:cNvSpPr txBox="1">
              <a:spLocks noChangeArrowheads="1"/>
            </p:cNvSpPr>
            <p:nvPr/>
          </p:nvSpPr>
          <p:spPr bwMode="auto">
            <a:xfrm>
              <a:off x="1076" y="2029"/>
              <a:ext cx="587"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Q</a:t>
              </a:r>
              <a:r>
                <a:rPr kumimoji="1" lang="en-US" altLang="zh-CN" sz="2000" baseline="30000">
                  <a:solidFill>
                    <a:srgbClr val="000000"/>
                  </a:solidFill>
                  <a:latin typeface="Times New Roman" panose="02020603050405020304" pitchFamily="18" charset="0"/>
                </a:rPr>
                <a:t>n+1</a:t>
              </a:r>
              <a:endParaRPr kumimoji="1" lang="en-US" altLang="zh-CN" sz="2000" baseline="30000">
                <a:solidFill>
                  <a:srgbClr val="000000"/>
                </a:solidFill>
                <a:latin typeface="Times New Roman" panose="02020603050405020304" pitchFamily="18" charset="0"/>
              </a:endParaRPr>
            </a:p>
          </p:txBody>
        </p:sp>
        <p:sp>
          <p:nvSpPr>
            <p:cNvPr id="7183" name="Rectangle 85"/>
            <p:cNvSpPr>
              <a:spLocks noChangeArrowheads="1"/>
            </p:cNvSpPr>
            <p:nvPr/>
          </p:nvSpPr>
          <p:spPr bwMode="auto">
            <a:xfrm>
              <a:off x="1468" y="1457"/>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4" name="Rectangle 86"/>
            <p:cNvSpPr>
              <a:spLocks noChangeArrowheads="1"/>
            </p:cNvSpPr>
            <p:nvPr/>
          </p:nvSpPr>
          <p:spPr bwMode="auto">
            <a:xfrm>
              <a:off x="1468" y="1457"/>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5" name="Rectangle 87"/>
            <p:cNvSpPr>
              <a:spLocks noChangeArrowheads="1"/>
            </p:cNvSpPr>
            <p:nvPr/>
          </p:nvSpPr>
          <p:spPr bwMode="auto">
            <a:xfrm>
              <a:off x="1467" y="1874"/>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6" name="Rectangle 88"/>
            <p:cNvSpPr>
              <a:spLocks noChangeArrowheads="1"/>
            </p:cNvSpPr>
            <p:nvPr/>
          </p:nvSpPr>
          <p:spPr bwMode="auto">
            <a:xfrm>
              <a:off x="1466" y="2270"/>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grpSp>
      <p:sp>
        <p:nvSpPr>
          <p:cNvPr id="7187" name="Oval 19"/>
          <p:cNvSpPr>
            <a:spLocks noChangeArrowheads="1"/>
          </p:cNvSpPr>
          <p:nvPr/>
        </p:nvSpPr>
        <p:spPr bwMode="auto">
          <a:xfrm>
            <a:off x="5951091" y="4217955"/>
            <a:ext cx="1404938" cy="185738"/>
          </a:xfrm>
          <a:prstGeom prst="ellipse">
            <a:avLst/>
          </a:prstGeom>
          <a:noFill/>
          <a:ln w="9525" algn="ctr">
            <a:solidFill>
              <a:srgbClr val="FF0066"/>
            </a:solidFill>
            <a:rou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8" name="Rectangle 20"/>
          <p:cNvSpPr>
            <a:spLocks noChangeArrowheads="1"/>
          </p:cNvSpPr>
          <p:nvPr/>
        </p:nvSpPr>
        <p:spPr bwMode="auto">
          <a:xfrm>
            <a:off x="5735961" y="4326773"/>
            <a:ext cx="2026071" cy="707886"/>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square">
            <a:spAutoFit/>
          </a:bodyPr>
          <a:lstStyle/>
          <a:p>
            <a:pPr algn="ctr" eaLnBrk="1" hangingPunct="1">
              <a:lnSpc>
                <a:spcPct val="100000"/>
              </a:lnSpc>
              <a:spcBef>
                <a:spcPct val="0"/>
              </a:spcBef>
              <a:buClrTx/>
              <a:buSzTx/>
              <a:buFontTx/>
              <a:buNone/>
              <a:defRPr/>
            </a:pPr>
            <a:r>
              <a:rPr lang="zh-CN" altLang="en-US" sz="2000" dirty="0">
                <a:solidFill>
                  <a:srgbClr val="C00000"/>
                </a:solidFill>
                <a:latin typeface="+mj-ea"/>
              </a:rPr>
              <a:t>时钟高电平有效</a:t>
            </a:r>
            <a:endParaRPr lang="zh-CN" altLang="en-US" sz="2000" dirty="0">
              <a:solidFill>
                <a:srgbClr val="C00000"/>
              </a:solidFill>
              <a:latin typeface="+mj-ea"/>
            </a:endParaRPr>
          </a:p>
          <a:p>
            <a:pPr algn="ctr" eaLnBrk="1" hangingPunct="1">
              <a:lnSpc>
                <a:spcPct val="100000"/>
              </a:lnSpc>
              <a:spcBef>
                <a:spcPct val="0"/>
              </a:spcBef>
              <a:buClrTx/>
              <a:buSzTx/>
              <a:buFontTx/>
              <a:buNone/>
              <a:defRPr/>
            </a:pPr>
            <a:r>
              <a:rPr lang="en-US" altLang="zh-CN" sz="2000" dirty="0">
                <a:solidFill>
                  <a:srgbClr val="C00000"/>
                </a:solidFill>
                <a:ea typeface="楷体_GB2312" pitchFamily="49" charset="-122"/>
              </a:rPr>
              <a:t>CP=0</a:t>
            </a:r>
            <a:r>
              <a:rPr lang="zh-CN" altLang="en-US" sz="2000" dirty="0">
                <a:solidFill>
                  <a:srgbClr val="C00000"/>
                </a:solidFill>
                <a:ea typeface="楷体_GB2312" pitchFamily="49" charset="-122"/>
              </a:rPr>
              <a:t>时保持</a:t>
            </a:r>
            <a:endParaRPr lang="zh-CN" altLang="en-US" sz="2000" dirty="0">
              <a:solidFill>
                <a:srgbClr val="C00000"/>
              </a:solidFill>
              <a:ea typeface="楷体_GB2312" pitchFamily="49" charset="-122"/>
            </a:endParaRPr>
          </a:p>
        </p:txBody>
      </p:sp>
      <p:sp>
        <p:nvSpPr>
          <p:cNvPr id="7177" name="Rectangle 18"/>
          <p:cNvSpPr>
            <a:spLocks noChangeArrowheads="1"/>
          </p:cNvSpPr>
          <p:nvPr/>
        </p:nvSpPr>
        <p:spPr bwMode="auto">
          <a:xfrm>
            <a:off x="1668017" y="4467058"/>
            <a:ext cx="1966913" cy="40011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Ｄ锁存器</a:t>
            </a:r>
            <a:endParaRPr lang="zh-CN" altLang="en-US" sz="2000" dirty="0">
              <a:solidFill>
                <a:srgbClr val="C00000"/>
              </a:solidFill>
              <a:ea typeface="楷体_GB2312" pitchFamily="49" charset="-122"/>
            </a:endParaRPr>
          </a:p>
        </p:txBody>
      </p:sp>
      <p:sp>
        <p:nvSpPr>
          <p:cNvPr id="7178" name="Text Box 78"/>
          <p:cNvSpPr txBox="1">
            <a:spLocks noChangeArrowheads="1"/>
          </p:cNvSpPr>
          <p:nvPr/>
        </p:nvSpPr>
        <p:spPr bwMode="auto">
          <a:xfrm>
            <a:off x="612000" y="900000"/>
            <a:ext cx="9876488" cy="1570366"/>
          </a:xfrm>
          <a:prstGeom prst="rect">
            <a:avLst/>
          </a:prstGeom>
          <a:noFill/>
          <a:ln w="57150">
            <a:noFill/>
            <a:miter lim="800000"/>
          </a:ln>
        </p:spPr>
        <p:txBody>
          <a:bodyPr wrap="square">
            <a:spAutoFit/>
          </a:bodyPr>
          <a:lstStyle/>
          <a:p>
            <a:pPr marL="441325" indent="-441325" eaLnBrk="1" hangingPunct="1">
              <a:lnSpc>
                <a:spcPct val="110000"/>
              </a:lnSpc>
              <a:spcBef>
                <a:spcPct val="10000"/>
              </a:spcBef>
              <a:buClr>
                <a:srgbClr val="FC0128"/>
              </a:buClr>
              <a:buSzPct val="90000"/>
              <a:buFont typeface="Wingdings" panose="05000000000000000000" pitchFamily="2" charset="2"/>
              <a:buChar char="v"/>
            </a:pPr>
            <a:r>
              <a:rPr lang="zh-CN" altLang="en-US" sz="2200" dirty="0">
                <a:solidFill>
                  <a:srgbClr val="000000"/>
                </a:solidFill>
                <a:latin typeface="宋体" panose="02010600030101010101" pitchFamily="2" charset="-122"/>
              </a:rPr>
              <a:t>锁存器是电位（电平）触发的，只有在时钟</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有效电平（高电平</a:t>
            </a:r>
            <a:r>
              <a:rPr lang="en-US" altLang="zh-CN" sz="2200" dirty="0">
                <a:solidFill>
                  <a:srgbClr val="000000"/>
                </a:solidFill>
                <a:latin typeface="宋体" panose="02010600030101010101" pitchFamily="2" charset="-122"/>
              </a:rPr>
              <a:t>CP=1</a:t>
            </a:r>
            <a:r>
              <a:rPr lang="zh-CN" altLang="en-US" sz="2200" dirty="0">
                <a:solidFill>
                  <a:srgbClr val="000000"/>
                </a:solidFill>
                <a:latin typeface="宋体" panose="02010600030101010101" pitchFamily="2" charset="-122"/>
              </a:rPr>
              <a:t>或者低电平</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0</a:t>
            </a:r>
            <a:r>
              <a:rPr lang="zh-CN" altLang="en-US" sz="2200" dirty="0">
                <a:solidFill>
                  <a:srgbClr val="000000"/>
                </a:solidFill>
                <a:latin typeface="宋体" panose="02010600030101010101" pitchFamily="2" charset="-122"/>
              </a:rPr>
              <a:t>）期间，触发器的状态才有可能发生变化。</a:t>
            </a:r>
            <a:endParaRPr lang="zh-CN" altLang="en-US" sz="2200" dirty="0">
              <a:solidFill>
                <a:srgbClr val="000000"/>
              </a:solidFill>
              <a:latin typeface="宋体" panose="02010600030101010101" pitchFamily="2" charset="-122"/>
            </a:endParaRPr>
          </a:p>
          <a:p>
            <a:pPr marL="441325" indent="-441325" eaLnBrk="1" hangingPunct="1">
              <a:lnSpc>
                <a:spcPct val="110000"/>
              </a:lnSpc>
              <a:spcBef>
                <a:spcPct val="10000"/>
              </a:spcBef>
              <a:buClr>
                <a:srgbClr val="FC0128"/>
              </a:buClr>
              <a:buSzPct val="90000"/>
              <a:buFont typeface="Wingdings" panose="05000000000000000000" pitchFamily="2" charset="2"/>
              <a:buChar char="v"/>
            </a:pPr>
            <a:r>
              <a:rPr lang="zh-CN" altLang="en-US" sz="2200" dirty="0">
                <a:solidFill>
                  <a:srgbClr val="000000"/>
                </a:solidFill>
                <a:latin typeface="宋体" panose="02010600030101010101" pitchFamily="2" charset="-122"/>
              </a:rPr>
              <a:t>触发器的状态变化只发生在时钟</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的有效沿（上升沿或者下降沿）期间，</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1</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CP=0</a:t>
            </a:r>
            <a:r>
              <a:rPr lang="zh-CN" altLang="en-US" sz="2200" dirty="0">
                <a:solidFill>
                  <a:srgbClr val="000000"/>
                </a:solidFill>
                <a:latin typeface="宋体" panose="02010600030101010101" pitchFamily="2" charset="-122"/>
              </a:rPr>
              <a:t>时触发器的状态不会发生变化。</a:t>
            </a:r>
            <a:endParaRPr lang="zh-CN" altLang="en-US" sz="2200" dirty="0">
              <a:solidFill>
                <a:srgbClr val="000000"/>
              </a:solidFill>
              <a:latin typeface="宋体" panose="02010600030101010101" pitchFamily="2" charset="-122"/>
            </a:endParaRPr>
          </a:p>
        </p:txBody>
      </p:sp>
      <p:grpSp>
        <p:nvGrpSpPr>
          <p:cNvPr id="27" name="Group 26"/>
          <p:cNvGrpSpPr/>
          <p:nvPr/>
        </p:nvGrpSpPr>
        <p:grpSpPr>
          <a:xfrm>
            <a:off x="2999656" y="5046854"/>
            <a:ext cx="6408712" cy="433387"/>
            <a:chOff x="1331640" y="5011986"/>
            <a:chExt cx="6408712" cy="433387"/>
          </a:xfrm>
        </p:grpSpPr>
        <p:sp>
          <p:nvSpPr>
            <p:cNvPr id="22" name="Text Box 84"/>
            <p:cNvSpPr txBox="1">
              <a:spLocks noChangeArrowheads="1"/>
            </p:cNvSpPr>
            <p:nvPr/>
          </p:nvSpPr>
          <p:spPr bwMode="auto">
            <a:xfrm>
              <a:off x="1331640" y="5048498"/>
              <a:ext cx="1008112" cy="396875"/>
            </a:xfrm>
            <a:prstGeom prst="rect">
              <a:avLst/>
            </a:prstGeom>
            <a:noFill/>
            <a:ln w="38100">
              <a:noFill/>
              <a:miter lim="800000"/>
            </a:ln>
          </p:spPr>
          <p:txBody>
            <a:bodyPr wrap="square">
              <a:spAutoFit/>
            </a:bodyPr>
            <a:lstStyle/>
            <a:p>
              <a:pPr algn="r" eaLnBrk="1" hangingPunct="1">
                <a:lnSpc>
                  <a:spcPct val="100000"/>
                </a:lnSpc>
                <a:spcBef>
                  <a:spcPct val="50000"/>
                </a:spcBef>
                <a:buClrTx/>
                <a:buSzTx/>
                <a:buFontTx/>
                <a:buNone/>
              </a:pPr>
              <a:r>
                <a:rPr kumimoji="1" lang="en-US" altLang="zh-CN" sz="2000" dirty="0">
                  <a:solidFill>
                    <a:srgbClr val="000000"/>
                  </a:solidFill>
                  <a:latin typeface="Times New Roman" panose="02020603050405020304" pitchFamily="18" charset="0"/>
                </a:rPr>
                <a:t>Q</a:t>
              </a:r>
              <a:r>
                <a:rPr kumimoji="1" lang="en-US" altLang="zh-CN" sz="2000" baseline="30000" dirty="0">
                  <a:solidFill>
                    <a:srgbClr val="000000"/>
                  </a:solidFill>
                  <a:latin typeface="Times New Roman" panose="02020603050405020304" pitchFamily="18" charset="0"/>
                </a:rPr>
                <a:t>n+1</a:t>
              </a:r>
              <a:endParaRPr kumimoji="1" lang="en-US" altLang="zh-CN" sz="2000" baseline="30000" dirty="0">
                <a:solidFill>
                  <a:srgbClr val="000000"/>
                </a:solidFill>
                <a:latin typeface="Times New Roman" panose="02020603050405020304" pitchFamily="18" charset="0"/>
              </a:endParaRPr>
            </a:p>
          </p:txBody>
        </p:sp>
        <p:sp>
          <p:nvSpPr>
            <p:cNvPr id="24" name="Line 22"/>
            <p:cNvSpPr>
              <a:spLocks noChangeShapeType="1"/>
            </p:cNvSpPr>
            <p:nvPr/>
          </p:nvSpPr>
          <p:spPr bwMode="auto">
            <a:xfrm>
              <a:off x="2319434" y="5300911"/>
              <a:ext cx="3433381" cy="0"/>
            </a:xfrm>
            <a:prstGeom prst="line">
              <a:avLst/>
            </a:prstGeom>
            <a:noFill/>
            <a:ln w="38100" cmpd="sng">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3"/>
            <p:cNvSpPr>
              <a:spLocks noChangeShapeType="1"/>
            </p:cNvSpPr>
            <p:nvPr/>
          </p:nvSpPr>
          <p:spPr bwMode="auto">
            <a:xfrm flipV="1">
              <a:off x="5752815" y="5011986"/>
              <a:ext cx="89618" cy="288925"/>
            </a:xfrm>
            <a:prstGeom prst="line">
              <a:avLst/>
            </a:prstGeom>
            <a:noFill/>
            <a:ln w="38100">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4"/>
            <p:cNvSpPr>
              <a:spLocks noChangeShapeType="1"/>
            </p:cNvSpPr>
            <p:nvPr/>
          </p:nvSpPr>
          <p:spPr bwMode="auto">
            <a:xfrm>
              <a:off x="5844425" y="5011986"/>
              <a:ext cx="1895927" cy="0"/>
            </a:xfrm>
            <a:prstGeom prst="line">
              <a:avLst/>
            </a:prstGeom>
            <a:noFill/>
            <a:ln w="38100">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8" name="Rectangle 18"/>
          <p:cNvSpPr>
            <a:spLocks noChangeArrowheads="1"/>
          </p:cNvSpPr>
          <p:nvPr/>
        </p:nvSpPr>
        <p:spPr bwMode="auto">
          <a:xfrm>
            <a:off x="1631505" y="5080130"/>
            <a:ext cx="1966913" cy="40011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Ｄ触发器</a:t>
            </a:r>
            <a:endParaRPr lang="zh-CN" altLang="en-US" sz="2000" dirty="0">
              <a:solidFill>
                <a:srgbClr val="C00000"/>
              </a:solidFill>
              <a:ea typeface="楷体_GB2312" pitchFamily="49" charset="-122"/>
            </a:endParaRPr>
          </a:p>
        </p:txBody>
      </p:sp>
      <p:sp>
        <p:nvSpPr>
          <p:cNvPr id="31" name="Text Box 78"/>
          <p:cNvSpPr txBox="1">
            <a:spLocks noChangeArrowheads="1"/>
          </p:cNvSpPr>
          <p:nvPr/>
        </p:nvSpPr>
        <p:spPr bwMode="auto">
          <a:xfrm>
            <a:off x="6960096" y="5480240"/>
            <a:ext cx="2016224" cy="397032"/>
          </a:xfrm>
          <a:prstGeom prst="rect">
            <a:avLst/>
          </a:prstGeom>
          <a:noFill/>
          <a:ln w="57150">
            <a:noFill/>
            <a:miter lim="800000"/>
          </a:ln>
        </p:spPr>
        <p:txBody>
          <a:bodyPr wrap="square">
            <a:spAutoFit/>
          </a:bodyPr>
          <a:lstStyle/>
          <a:p>
            <a:pPr marL="441325" indent="-441325" eaLnBrk="1" hangingPunct="1">
              <a:lnSpc>
                <a:spcPct val="110000"/>
              </a:lnSpc>
              <a:spcBef>
                <a:spcPct val="10000"/>
              </a:spcBef>
              <a:buClr>
                <a:srgbClr val="919191"/>
              </a:buClr>
              <a:buSzPct val="90000"/>
              <a:buFontTx/>
              <a:buNone/>
            </a:pPr>
            <a:r>
              <a:rPr lang="zh-CN" altLang="en-US" dirty="0">
                <a:solidFill>
                  <a:srgbClr val="C00000"/>
                </a:solidFill>
                <a:latin typeface="+mj-ea"/>
                <a:ea typeface="楷体_GB2312"/>
              </a:rPr>
              <a:t>时钟上升沿有效</a:t>
            </a:r>
            <a:endParaRPr lang="zh-CN" altLang="en-US" dirty="0">
              <a:solidFill>
                <a:srgbClr val="C00000"/>
              </a:solidFill>
              <a:latin typeface="+mj-ea"/>
              <a:ea typeface="楷体_GB231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187" grpId="0" animBg="1"/>
      <p:bldP spid="7188" grpId="0"/>
      <p:bldP spid="7177" grpId="0"/>
      <p:bldP spid="28" grpId="0"/>
      <p:bldP spid="31"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ChangeArrowheads="1"/>
          </p:cNvSpPr>
          <p:nvPr>
            <p:ph type="body" sz="half" idx="4294967295"/>
          </p:nvPr>
        </p:nvSpPr>
        <p:spPr>
          <a:xfrm>
            <a:off x="612000" y="900000"/>
            <a:ext cx="10596568" cy="6734601"/>
          </a:xfrm>
        </p:spPr>
        <p:txBody>
          <a:bodyPr/>
          <a:lstStyle/>
          <a:p>
            <a:pPr marL="179705" indent="-179705">
              <a:lnSpc>
                <a:spcPct val="150000"/>
              </a:lnSpc>
              <a:spcBef>
                <a:spcPts val="600"/>
              </a:spcBef>
            </a:pPr>
            <a:r>
              <a:rPr kumimoji="1" lang="zh-CN" altLang="en-US" dirty="0">
                <a:ea typeface="宋体" panose="02010600030101010101" pitchFamily="2" charset="-122"/>
              </a:rPr>
              <a:t> 一个</a:t>
            </a:r>
            <a:r>
              <a:rPr kumimoji="1" lang="en-US" altLang="zh-CN" dirty="0">
                <a:ea typeface="宋体" panose="02010600030101010101" pitchFamily="2" charset="-122"/>
              </a:rPr>
              <a:t>D</a:t>
            </a:r>
            <a:r>
              <a:rPr kumimoji="1" lang="zh-CN" altLang="en-US" dirty="0">
                <a:ea typeface="宋体" panose="02010600030101010101" pitchFamily="2" charset="-122"/>
              </a:rPr>
              <a:t>触发器可以由两个反相的</a:t>
            </a:r>
            <a:r>
              <a:rPr kumimoji="1" lang="en-US" altLang="zh-CN" dirty="0">
                <a:ea typeface="宋体" panose="02010600030101010101" pitchFamily="2" charset="-122"/>
              </a:rPr>
              <a:t>D</a:t>
            </a:r>
            <a:r>
              <a:rPr kumimoji="1" lang="zh-CN" altLang="en-US" dirty="0">
                <a:ea typeface="宋体" panose="02010600030101010101" pitchFamily="2" charset="-122"/>
              </a:rPr>
              <a:t>锁存器构成，如下图</a:t>
            </a:r>
            <a:r>
              <a:rPr kumimoji="1" lang="en-US" altLang="zh-CN" dirty="0">
                <a:ea typeface="宋体" panose="02010600030101010101" pitchFamily="2" charset="-122"/>
              </a:rPr>
              <a:t>(a)</a:t>
            </a:r>
            <a:r>
              <a:rPr kumimoji="1" lang="zh-CN" altLang="en-US" dirty="0">
                <a:ea typeface="宋体" panose="02010600030101010101" pitchFamily="2" charset="-122"/>
              </a:rPr>
              <a:t>所示。图</a:t>
            </a:r>
            <a:r>
              <a:rPr kumimoji="1" lang="en-US" altLang="zh-CN" dirty="0">
                <a:ea typeface="宋体" panose="02010600030101010101" pitchFamily="2" charset="-122"/>
              </a:rPr>
              <a:t>(b)</a:t>
            </a:r>
            <a:r>
              <a:rPr kumimoji="1" lang="zh-CN" altLang="en-US" dirty="0">
                <a:ea typeface="宋体" panose="02010600030101010101" pitchFamily="2" charset="-122"/>
              </a:rPr>
              <a:t>为</a:t>
            </a:r>
            <a:r>
              <a:rPr kumimoji="1" lang="en-US" altLang="zh-CN" dirty="0">
                <a:ea typeface="宋体" panose="02010600030101010101" pitchFamily="2" charset="-122"/>
              </a:rPr>
              <a:t>D</a:t>
            </a:r>
            <a:r>
              <a:rPr kumimoji="1" lang="zh-CN" altLang="en-US" dirty="0">
                <a:ea typeface="宋体" panose="02010600030101010101" pitchFamily="2" charset="-122"/>
              </a:rPr>
              <a:t>触发器符号。</a:t>
            </a:r>
            <a:endParaRPr kumimoji="1" lang="en-US" altLang="zh-CN" dirty="0">
              <a:ea typeface="宋体" panose="02010600030101010101" pitchFamily="2" charset="-122"/>
            </a:endParaRPr>
          </a:p>
          <a:p>
            <a:pPr marL="179705" indent="-179705">
              <a:lnSpc>
                <a:spcPct val="150000"/>
              </a:lnSpc>
              <a:spcBef>
                <a:spcPts val="600"/>
              </a:spcBef>
            </a:pPr>
            <a:r>
              <a:rPr kumimoji="1" lang="zh-CN" altLang="en-US" dirty="0">
                <a:ea typeface="宋体" panose="02010600030101010101" pitchFamily="2" charset="-122"/>
              </a:rPr>
              <a:t> 锁存器</a:t>
            </a:r>
            <a:r>
              <a:rPr kumimoji="1" lang="en-US" altLang="zh-CN" dirty="0">
                <a:ea typeface="宋体" panose="02010600030101010101" pitchFamily="2" charset="-122"/>
              </a:rPr>
              <a:t>L1</a:t>
            </a:r>
            <a:r>
              <a:rPr kumimoji="1" lang="zh-CN" altLang="en-US" dirty="0">
                <a:ea typeface="宋体" panose="02010600030101010101" pitchFamily="2" charset="-122"/>
              </a:rPr>
              <a:t>为主锁存器，</a:t>
            </a:r>
            <a:r>
              <a:rPr kumimoji="1" lang="en-US" altLang="zh-CN" dirty="0">
                <a:ea typeface="宋体" panose="02010600030101010101" pitchFamily="2" charset="-122"/>
              </a:rPr>
              <a:t>L2</a:t>
            </a:r>
            <a:r>
              <a:rPr kumimoji="1" lang="zh-CN" altLang="en-US" dirty="0">
                <a:ea typeface="宋体" panose="02010600030101010101" pitchFamily="2" charset="-122"/>
              </a:rPr>
              <a:t>为从锁存器</a:t>
            </a:r>
            <a:endParaRPr kumimoji="1" lang="en-US" altLang="zh-CN" dirty="0">
              <a:ea typeface="宋体" panose="02010600030101010101" pitchFamily="2" charset="-122"/>
            </a:endParaRPr>
          </a:p>
          <a:p>
            <a:pPr marL="179705" indent="-179705">
              <a:lnSpc>
                <a:spcPct val="150000"/>
              </a:lnSpc>
              <a:spcBef>
                <a:spcPts val="600"/>
              </a:spcBef>
            </a:pPr>
            <a:r>
              <a:rPr kumimoji="1" lang="zh-CN" altLang="en-US" dirty="0">
                <a:ea typeface="宋体" panose="02010600030101010101" pitchFamily="2" charset="-122"/>
              </a:rPr>
              <a:t> 工作原理</a:t>
            </a:r>
            <a:endParaRPr kumimoji="1" lang="en-US" altLang="zh-CN" dirty="0">
              <a:ea typeface="宋体" panose="02010600030101010101" pitchFamily="2" charset="-122"/>
            </a:endParaRPr>
          </a:p>
          <a:p>
            <a:pPr marL="612140" lvl="1" indent="-179705">
              <a:lnSpc>
                <a:spcPct val="150000"/>
              </a:lnSpc>
              <a:spcBef>
                <a:spcPts val="600"/>
              </a:spcBef>
            </a:pPr>
            <a:r>
              <a:rPr kumimoji="1" lang="en-US" altLang="zh-CN" sz="2000" dirty="0">
                <a:ea typeface="宋体" panose="02010600030101010101" pitchFamily="2" charset="-122"/>
              </a:rPr>
              <a:t>CP</a:t>
            </a:r>
            <a:r>
              <a:rPr kumimoji="1" lang="zh-CN" altLang="en-US" sz="2000" dirty="0">
                <a:ea typeface="宋体" panose="02010600030101010101" pitchFamily="2" charset="-122"/>
              </a:rPr>
              <a:t>＝</a:t>
            </a:r>
            <a:r>
              <a:rPr kumimoji="1" lang="en-US" altLang="zh-CN" sz="2000" dirty="0">
                <a:ea typeface="宋体" panose="02010600030101010101" pitchFamily="2" charset="-122"/>
              </a:rPr>
              <a:t>0</a:t>
            </a:r>
            <a:r>
              <a:rPr kumimoji="1" lang="zh-CN" altLang="en-US" sz="2000" dirty="0">
                <a:ea typeface="宋体" panose="02010600030101010101" pitchFamily="2" charset="-122"/>
              </a:rPr>
              <a:t>；</a:t>
            </a:r>
            <a:r>
              <a:rPr kumimoji="1" lang="en-US" altLang="zh-CN" sz="2000" dirty="0">
                <a:ea typeface="宋体" panose="02010600030101010101" pitchFamily="2" charset="-122"/>
              </a:rPr>
              <a:t>L1</a:t>
            </a:r>
            <a:r>
              <a:rPr kumimoji="1" lang="zh-CN" altLang="en-US" sz="2000" dirty="0">
                <a:ea typeface="宋体" panose="02010600030101010101" pitchFamily="2" charset="-122"/>
              </a:rPr>
              <a:t>是通路，</a:t>
            </a:r>
            <a:r>
              <a:rPr kumimoji="1" lang="en-US" altLang="zh-CN" sz="2000" dirty="0">
                <a:ea typeface="宋体" panose="02010600030101010101" pitchFamily="2" charset="-122"/>
              </a:rPr>
              <a:t>L2</a:t>
            </a:r>
            <a:r>
              <a:rPr kumimoji="1" lang="zh-CN" altLang="en-US" sz="2000" dirty="0">
                <a:ea typeface="宋体" panose="02010600030101010101" pitchFamily="2" charset="-122"/>
              </a:rPr>
              <a:t>是断路，</a:t>
            </a:r>
            <a:r>
              <a:rPr kumimoji="1" lang="en-US" altLang="zh-CN" sz="2000" dirty="0">
                <a:ea typeface="宋体" panose="02010600030101010101" pitchFamily="2" charset="-122"/>
              </a:rPr>
              <a:t>Q1</a:t>
            </a:r>
            <a:r>
              <a:rPr kumimoji="1" lang="en-US" altLang="zh-CN" sz="2000" dirty="0">
                <a:ea typeface="宋体" panose="02010600030101010101" pitchFamily="2" charset="-122"/>
                <a:sym typeface="Wingdings" panose="05000000000000000000" pitchFamily="2" charset="2"/>
              </a:rPr>
              <a:t>D</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sym typeface="Wingdings" panose="05000000000000000000" pitchFamily="2" charset="2"/>
              </a:rPr>
              <a:t>Q2</a:t>
            </a:r>
            <a:r>
              <a:rPr kumimoji="1" lang="zh-CN" altLang="en-US" sz="2000" dirty="0">
                <a:ea typeface="宋体" panose="02010600030101010101" pitchFamily="2" charset="-122"/>
                <a:sym typeface="Wingdings" panose="05000000000000000000" pitchFamily="2" charset="2"/>
              </a:rPr>
              <a:t>值不变</a:t>
            </a:r>
            <a:endParaRPr kumimoji="1" lang="en-US" altLang="zh-CN" sz="2000"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en-US" altLang="zh-CN" sz="2000" dirty="0">
                <a:ea typeface="宋体" panose="02010600030101010101" pitchFamily="2" charset="-122"/>
              </a:rPr>
              <a:t>CP</a:t>
            </a:r>
            <a:r>
              <a:rPr kumimoji="1" lang="zh-CN" altLang="en-US" sz="2000" dirty="0">
                <a:ea typeface="宋体" panose="02010600030101010101" pitchFamily="2" charset="-122"/>
              </a:rPr>
              <a:t>从</a:t>
            </a:r>
            <a:r>
              <a:rPr kumimoji="1" lang="en-US" altLang="zh-CN" sz="2000" dirty="0">
                <a:ea typeface="宋体" panose="02010600030101010101" pitchFamily="2" charset="-122"/>
              </a:rPr>
              <a:t>0</a:t>
            </a:r>
            <a:r>
              <a:rPr kumimoji="1" lang="zh-CN" altLang="en-US" sz="2000" dirty="0">
                <a:ea typeface="宋体" panose="02010600030101010101" pitchFamily="2" charset="-122"/>
              </a:rPr>
              <a:t>上升到</a:t>
            </a:r>
            <a:r>
              <a:rPr kumimoji="1" lang="en-US" altLang="zh-CN" sz="2000" dirty="0">
                <a:ea typeface="宋体" panose="02010600030101010101" pitchFamily="2" charset="-122"/>
              </a:rPr>
              <a:t>1</a:t>
            </a:r>
            <a:r>
              <a:rPr kumimoji="1" lang="zh-CN" altLang="en-US" sz="2000" dirty="0">
                <a:ea typeface="宋体" panose="02010600030101010101" pitchFamily="2" charset="-122"/>
              </a:rPr>
              <a:t>；</a:t>
            </a:r>
            <a:r>
              <a:rPr kumimoji="1" lang="en-US" altLang="zh-CN" sz="2000" dirty="0">
                <a:ea typeface="宋体" panose="02010600030101010101" pitchFamily="2" charset="-122"/>
              </a:rPr>
              <a:t> Q2</a:t>
            </a:r>
            <a:r>
              <a:rPr kumimoji="1" lang="en-US" altLang="zh-CN" sz="2000" dirty="0">
                <a:ea typeface="宋体" panose="02010600030101010101" pitchFamily="2" charset="-122"/>
                <a:sym typeface="Wingdings" panose="05000000000000000000" pitchFamily="2" charset="2"/>
              </a:rPr>
              <a:t>Q1</a:t>
            </a:r>
            <a:r>
              <a:rPr kumimoji="1" lang="zh-CN" altLang="en-US" sz="2000" dirty="0">
                <a:ea typeface="宋体" panose="02010600030101010101" pitchFamily="2" charset="-122"/>
                <a:sym typeface="Wingdings" panose="05000000000000000000" pitchFamily="2" charset="2"/>
              </a:rPr>
              <a:t>，</a:t>
            </a:r>
            <a:r>
              <a:rPr kumimoji="1" lang="zh-CN" altLang="en-US" sz="2000" dirty="0">
                <a:solidFill>
                  <a:srgbClr val="FF0000"/>
                </a:solidFill>
                <a:ea typeface="宋体" panose="02010600030101010101" pitchFamily="2" charset="-122"/>
                <a:sym typeface="Wingdings" panose="05000000000000000000" pitchFamily="2" charset="2"/>
              </a:rPr>
              <a:t>触发时刻</a:t>
            </a:r>
            <a:endParaRPr kumimoji="1" lang="en-US" altLang="zh-CN" sz="2000" dirty="0">
              <a:solidFill>
                <a:srgbClr val="FF0000"/>
              </a:solidFill>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en-US" altLang="zh-CN" sz="2000" dirty="0">
                <a:ea typeface="宋体" panose="02010600030101010101" pitchFamily="2" charset="-122"/>
                <a:sym typeface="Wingdings" panose="05000000000000000000" pitchFamily="2" charset="2"/>
              </a:rPr>
              <a:t>CP</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sym typeface="Wingdings" panose="05000000000000000000" pitchFamily="2" charset="2"/>
              </a:rPr>
              <a:t>1</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rPr>
              <a:t> L1</a:t>
            </a:r>
            <a:r>
              <a:rPr kumimoji="1" lang="zh-CN" altLang="en-US" sz="2000" dirty="0">
                <a:ea typeface="宋体" panose="02010600030101010101" pitchFamily="2" charset="-122"/>
              </a:rPr>
              <a:t>是断路，</a:t>
            </a:r>
            <a:r>
              <a:rPr kumimoji="1" lang="en-US" altLang="zh-CN" sz="2000" dirty="0">
                <a:ea typeface="宋体" panose="02010600030101010101" pitchFamily="2" charset="-122"/>
              </a:rPr>
              <a:t>L2</a:t>
            </a:r>
            <a:r>
              <a:rPr kumimoji="1" lang="zh-CN" altLang="en-US" sz="2000" dirty="0">
                <a:ea typeface="宋体" panose="02010600030101010101" pitchFamily="2" charset="-122"/>
              </a:rPr>
              <a:t>是通路，</a:t>
            </a:r>
            <a:r>
              <a:rPr kumimoji="1" lang="en-US" altLang="zh-CN" sz="2000" dirty="0">
                <a:ea typeface="宋体" panose="02010600030101010101" pitchFamily="2" charset="-122"/>
              </a:rPr>
              <a:t>Q1</a:t>
            </a:r>
            <a:r>
              <a:rPr kumimoji="1" lang="zh-CN" altLang="en-US" sz="2000" dirty="0">
                <a:ea typeface="宋体" panose="02010600030101010101" pitchFamily="2" charset="-122"/>
              </a:rPr>
              <a:t>值不变，</a:t>
            </a:r>
            <a:r>
              <a:rPr kumimoji="1" lang="en-US" altLang="zh-CN" sz="2000" dirty="0">
                <a:ea typeface="宋体" panose="02010600030101010101" pitchFamily="2" charset="-122"/>
              </a:rPr>
              <a:t> Q2</a:t>
            </a:r>
            <a:r>
              <a:rPr kumimoji="1" lang="en-US" altLang="zh-CN" sz="2000" dirty="0">
                <a:ea typeface="宋体" panose="02010600030101010101" pitchFamily="2" charset="-122"/>
                <a:sym typeface="Wingdings" panose="05000000000000000000" pitchFamily="2" charset="2"/>
              </a:rPr>
              <a:t>Q1</a:t>
            </a:r>
            <a:endParaRPr kumimoji="1" lang="en-US" altLang="zh-CN" sz="2000" dirty="0">
              <a:ea typeface="宋体" panose="02010600030101010101" pitchFamily="2" charset="-122"/>
              <a:sym typeface="Wingdings" panose="05000000000000000000" pitchFamily="2" charset="2"/>
            </a:endParaRPr>
          </a:p>
          <a:p>
            <a:pPr marL="179705" indent="-179705">
              <a:lnSpc>
                <a:spcPct val="150000"/>
              </a:lnSpc>
              <a:spcBef>
                <a:spcPts val="600"/>
              </a:spcBef>
            </a:pPr>
            <a:r>
              <a:rPr kumimoji="1" lang="en-US" altLang="zh-CN" dirty="0">
                <a:ea typeface="宋体" panose="02010600030101010101" pitchFamily="2" charset="-122"/>
                <a:sym typeface="Wingdings" panose="05000000000000000000" pitchFamily="2" charset="2"/>
              </a:rPr>
              <a:t> D</a:t>
            </a:r>
            <a:r>
              <a:rPr kumimoji="1" lang="zh-CN" altLang="en-US" dirty="0">
                <a:ea typeface="宋体" panose="02010600030101010101" pitchFamily="2" charset="-122"/>
                <a:sym typeface="Wingdings" panose="05000000000000000000" pitchFamily="2" charset="2"/>
              </a:rPr>
              <a:t>触发器分类</a:t>
            </a:r>
            <a:endParaRPr kumimoji="1" lang="en-US" altLang="zh-CN"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zh-CN" altLang="en-US" sz="2000" dirty="0">
                <a:ea typeface="宋体" panose="02010600030101010101" pitchFamily="2" charset="-122"/>
                <a:sym typeface="Wingdings" panose="05000000000000000000" pitchFamily="2" charset="2"/>
              </a:rPr>
              <a:t>主从触发器</a:t>
            </a:r>
            <a:endParaRPr kumimoji="1" lang="en-US" altLang="zh-CN" sz="2000"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zh-CN" altLang="en-US" sz="2000" dirty="0">
                <a:ea typeface="宋体" panose="02010600030101010101" pitchFamily="2" charset="-122"/>
                <a:sym typeface="Wingdings" panose="05000000000000000000" pitchFamily="2" charset="2"/>
              </a:rPr>
              <a:t>维持－阻塞触发器</a:t>
            </a:r>
            <a:endParaRPr kumimoji="1" lang="en-US" altLang="zh-CN" sz="2000" dirty="0">
              <a:ea typeface="宋体" panose="02010600030101010101" pitchFamily="2" charset="-122"/>
              <a:sym typeface="Wingdings" panose="05000000000000000000" pitchFamily="2" charset="2"/>
            </a:endParaRPr>
          </a:p>
          <a:p>
            <a:pPr marL="765175" lvl="1" indent="-365125">
              <a:lnSpc>
                <a:spcPct val="110000"/>
              </a:lnSpc>
              <a:buNone/>
            </a:pPr>
            <a:endParaRPr kumimoji="1" lang="en-US" altLang="zh-CN" sz="2000" dirty="0">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sp>
        <p:nvSpPr>
          <p:cNvPr id="58371" name="Rectangle 2"/>
          <p:cNvSpPr>
            <a:spLocks noGrp="1" noChangeArrowheads="1"/>
          </p:cNvSpPr>
          <p:nvPr>
            <p:ph type="title" idx="4294967295"/>
          </p:nvPr>
        </p:nvSpPr>
        <p:spPr>
          <a:xfrm>
            <a:off x="612000" y="252000"/>
            <a:ext cx="5257800" cy="373062"/>
          </a:xfrm>
        </p:spPr>
        <p:txBody>
          <a:bodyPr/>
          <a:lstStyle/>
          <a:p>
            <a:r>
              <a:rPr lang="en-US" altLang="zh-CN" i="0" dirty="0">
                <a:latin typeface="+mj-ea"/>
              </a:rPr>
              <a:t>D</a:t>
            </a:r>
            <a:r>
              <a:rPr lang="zh-CN" altLang="en-US" i="0" dirty="0">
                <a:latin typeface="+mj-ea"/>
              </a:rPr>
              <a:t>触发器</a:t>
            </a:r>
            <a:endParaRPr lang="zh-CN" altLang="en-US" i="0" dirty="0">
              <a:latin typeface="+mj-ea"/>
            </a:endParaRPr>
          </a:p>
        </p:txBody>
      </p:sp>
      <p:graphicFrame>
        <p:nvGraphicFramePr>
          <p:cNvPr id="429058" name="Object 2"/>
          <p:cNvGraphicFramePr>
            <a:graphicFrameLocks noChangeAspect="1"/>
          </p:cNvGraphicFramePr>
          <p:nvPr/>
        </p:nvGraphicFramePr>
        <p:xfrm>
          <a:off x="6844173" y="4149080"/>
          <a:ext cx="4752528" cy="2403492"/>
        </p:xfrm>
        <a:graphic>
          <a:graphicData uri="http://schemas.openxmlformats.org/presentationml/2006/ole">
            <mc:AlternateContent xmlns:mc="http://schemas.openxmlformats.org/markup-compatibility/2006">
              <mc:Choice xmlns:v="urn:schemas-microsoft-com:vml" Requires="v">
                <p:oleObj spid="_x0000_s2" name="Visio" r:id="rId1" imgW="13030200" imgH="6591300" progId="Visio.Drawing.11">
                  <p:embed/>
                </p:oleObj>
              </mc:Choice>
              <mc:Fallback>
                <p:oleObj name="Visio" r:id="rId1" imgW="13030200" imgH="6591300" progId="Visio.Drawing.11">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173" y="4149080"/>
                        <a:ext cx="4752528" cy="240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7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带使能端的</a:t>
            </a:r>
            <a:r>
              <a:rPr lang="en-US" altLang="zh-CN" i="0" dirty="0">
                <a:latin typeface="+mj-ea"/>
              </a:rPr>
              <a:t>D</a:t>
            </a:r>
            <a:r>
              <a:rPr lang="zh-CN" altLang="en-US" i="0" dirty="0">
                <a:latin typeface="+mj-ea"/>
              </a:rPr>
              <a:t>触发器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10596568" cy="2687339"/>
          </a:xfrm>
        </p:spPr>
        <p:txBody>
          <a:bodyPr/>
          <a:lstStyle/>
          <a:p>
            <a:pPr marL="179705" indent="-179705">
              <a:lnSpc>
                <a:spcPct val="100000"/>
              </a:lnSpc>
              <a:spcBef>
                <a:spcPts val="600"/>
              </a:spcBef>
            </a:pPr>
            <a:r>
              <a:rPr kumimoji="1" lang="zh-CN" altLang="en-US" dirty="0">
                <a:ea typeface="宋体" panose="02010600030101010101" pitchFamily="2" charset="-122"/>
              </a:rPr>
              <a:t> 增加输入使能信号</a:t>
            </a:r>
            <a:r>
              <a:rPr kumimoji="1" lang="en-US" altLang="zh-CN" dirty="0">
                <a:ea typeface="宋体" panose="02010600030101010101" pitchFamily="2" charset="-122"/>
              </a:rPr>
              <a:t>EN</a:t>
            </a:r>
            <a:r>
              <a:rPr kumimoji="1" lang="zh-CN" altLang="en-US" dirty="0">
                <a:ea typeface="宋体" panose="02010600030101010101" pitchFamily="2" charset="-122"/>
              </a:rPr>
              <a:t>（</a:t>
            </a:r>
            <a:r>
              <a:rPr kumimoji="1" lang="en-US" altLang="zh-CN" dirty="0" err="1">
                <a:ea typeface="宋体" panose="02010600030101010101" pitchFamily="2" charset="-122"/>
              </a:rPr>
              <a:t>ENable</a:t>
            </a:r>
            <a:r>
              <a:rPr kumimoji="1" lang="zh-CN" altLang="en-US" dirty="0">
                <a:ea typeface="宋体" panose="02010600030101010101" pitchFamily="2" charset="-122"/>
              </a:rPr>
              <a:t>），用于确定在时钟沿是否能够载入数据，如下图所示。</a:t>
            </a:r>
            <a:endParaRPr kumimoji="1" lang="en-US" altLang="zh-CN" dirty="0">
              <a:ea typeface="宋体" panose="02010600030101010101" pitchFamily="2" charset="-122"/>
            </a:endParaRPr>
          </a:p>
          <a:p>
            <a:pPr marL="575945" lvl="1" indent="-179705">
              <a:lnSpc>
                <a:spcPct val="100000"/>
              </a:lnSpc>
              <a:spcBef>
                <a:spcPts val="600"/>
              </a:spcBef>
            </a:pPr>
            <a:r>
              <a:rPr kumimoji="1" lang="en-US" altLang="zh-CN" sz="2200" dirty="0">
                <a:ea typeface="宋体" panose="02010600030101010101" pitchFamily="2" charset="-122"/>
                <a:sym typeface="Wingdings" panose="05000000000000000000" pitchFamily="2" charset="2"/>
              </a:rPr>
              <a:t>EN</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1</a:t>
            </a:r>
            <a:r>
              <a:rPr kumimoji="1" lang="zh-CN" altLang="en-US" sz="2200" dirty="0">
                <a:ea typeface="宋体" panose="02010600030101010101" pitchFamily="2" charset="-122"/>
                <a:sym typeface="Wingdings" panose="05000000000000000000" pitchFamily="2" charset="2"/>
              </a:rPr>
              <a:t>时，</a:t>
            </a:r>
            <a:r>
              <a:rPr kumimoji="1" lang="en-US" altLang="zh-CN" sz="2200" dirty="0">
                <a:ea typeface="宋体" panose="02010600030101010101" pitchFamily="2" charset="-122"/>
                <a:sym typeface="Wingdings" panose="05000000000000000000" pitchFamily="2" charset="2"/>
              </a:rPr>
              <a:t>D</a:t>
            </a:r>
            <a:r>
              <a:rPr kumimoji="1" lang="zh-CN" altLang="en-US" sz="2200" dirty="0">
                <a:ea typeface="宋体" panose="02010600030101010101" pitchFamily="2" charset="-122"/>
                <a:sym typeface="Wingdings" panose="05000000000000000000" pitchFamily="2" charset="2"/>
              </a:rPr>
              <a:t>触发器正常工作</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sym typeface="Wingdings" panose="05000000000000000000" pitchFamily="2" charset="2"/>
              </a:rPr>
              <a:t>EN</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0</a:t>
            </a:r>
            <a:r>
              <a:rPr kumimoji="1" lang="zh-CN" altLang="en-US" sz="2200" dirty="0">
                <a:ea typeface="宋体" panose="02010600030101010101" pitchFamily="2" charset="-122"/>
                <a:sym typeface="Wingdings" panose="05000000000000000000" pitchFamily="2" charset="2"/>
              </a:rPr>
              <a:t>时，</a:t>
            </a:r>
            <a:r>
              <a:rPr kumimoji="1" lang="en-US" altLang="zh-CN" sz="2200" dirty="0">
                <a:ea typeface="宋体" panose="02010600030101010101" pitchFamily="2" charset="-122"/>
                <a:sym typeface="Wingdings" panose="05000000000000000000" pitchFamily="2" charset="2"/>
              </a:rPr>
              <a:t> D</a:t>
            </a:r>
            <a:r>
              <a:rPr kumimoji="1" lang="zh-CN" altLang="en-US" sz="2200" dirty="0">
                <a:ea typeface="宋体" panose="02010600030101010101" pitchFamily="2" charset="-122"/>
                <a:sym typeface="Wingdings" panose="05000000000000000000" pitchFamily="2" charset="2"/>
              </a:rPr>
              <a:t>触发器状态不变</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ea typeface="宋体" panose="02010600030101010101" pitchFamily="2" charset="-122"/>
                <a:sym typeface="Wingdings" panose="05000000000000000000" pitchFamily="2" charset="2"/>
              </a:rPr>
              <a:t>在时钟信号上一般不要设置逻辑，否则可能因延迟导致时序错误</a:t>
            </a:r>
            <a:endParaRPr kumimoji="1" lang="en-US" altLang="zh-CN" sz="2200" dirty="0">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pic>
        <p:nvPicPr>
          <p:cNvPr id="157699" name="Picture 3"/>
          <p:cNvPicPr>
            <a:picLocks noChangeAspect="1" noChangeArrowheads="1"/>
          </p:cNvPicPr>
          <p:nvPr/>
        </p:nvPicPr>
        <p:blipFill>
          <a:blip r:embed="rId1" cstate="print"/>
          <a:srcRect/>
          <a:stretch>
            <a:fillRect/>
          </a:stretch>
        </p:blipFill>
        <p:spPr bwMode="auto">
          <a:xfrm>
            <a:off x="7320137" y="3789041"/>
            <a:ext cx="1390005" cy="1547635"/>
          </a:xfrm>
          <a:prstGeom prst="rect">
            <a:avLst/>
          </a:prstGeom>
          <a:noFill/>
          <a:ln w="9525">
            <a:noFill/>
            <a:miter lim="800000"/>
            <a:headEnd/>
            <a:tailEnd/>
          </a:ln>
        </p:spPr>
      </p:pic>
      <p:sp>
        <p:nvSpPr>
          <p:cNvPr id="12" name="TextBox 11"/>
          <p:cNvSpPr txBox="1"/>
          <p:nvPr/>
        </p:nvSpPr>
        <p:spPr>
          <a:xfrm>
            <a:off x="4151784" y="5805264"/>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 b)</a:t>
            </a:r>
            <a:r>
              <a:rPr lang="zh-CN" altLang="en-US" sz="2000" dirty="0">
                <a:solidFill>
                  <a:srgbClr val="000000"/>
                </a:solidFill>
              </a:rPr>
              <a:t>原理图，</a:t>
            </a:r>
            <a:r>
              <a:rPr lang="en-US" altLang="zh-CN" sz="2000" dirty="0">
                <a:solidFill>
                  <a:srgbClr val="000000"/>
                </a:solidFill>
              </a:rPr>
              <a:t>(c)</a:t>
            </a:r>
            <a:r>
              <a:rPr lang="zh-CN" altLang="en-US" sz="2000" dirty="0">
                <a:solidFill>
                  <a:srgbClr val="000000"/>
                </a:solidFill>
              </a:rPr>
              <a:t>电路符号</a:t>
            </a:r>
            <a:endParaRPr lang="zh-CN" altLang="en-US" sz="2000" dirty="0">
              <a:solidFill>
                <a:srgbClr val="000000"/>
              </a:solidFill>
            </a:endParaRPr>
          </a:p>
        </p:txBody>
      </p:sp>
      <p:pic>
        <p:nvPicPr>
          <p:cNvPr id="8" name="Picture 2"/>
          <p:cNvPicPr>
            <a:picLocks noChangeAspect="1" noChangeArrowheads="1"/>
          </p:cNvPicPr>
          <p:nvPr/>
        </p:nvPicPr>
        <p:blipFill>
          <a:blip r:embed="rId2" cstate="print"/>
          <a:srcRect/>
          <a:stretch>
            <a:fillRect/>
          </a:stretch>
        </p:blipFill>
        <p:spPr bwMode="auto">
          <a:xfrm>
            <a:off x="2707834" y="3068961"/>
            <a:ext cx="4252262" cy="2411731"/>
          </a:xfrm>
          <a:prstGeom prst="rect">
            <a:avLst/>
          </a:prstGeom>
          <a:noFill/>
          <a:ln w="9525">
            <a:noFill/>
            <a:miter lim="800000"/>
            <a:headEnd/>
            <a:tailEnd/>
          </a:ln>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1344" y="260648"/>
            <a:ext cx="4608512" cy="372603"/>
          </a:xfrm>
        </p:spPr>
        <p:txBody>
          <a:bodyPr/>
          <a:lstStyle/>
          <a:p>
            <a:pPr algn="l" eaLnBrk="1" hangingPunct="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组合逻辑电路的设计</a:t>
            </a:r>
            <a:r>
              <a:rPr lang="zh-CN" altLang="en-CA"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：例题</a:t>
            </a:r>
            <a:endParaRPr lang="zh-CN" altLang="en-US" dirty="0">
              <a:latin typeface="微软雅黑" panose="020B0503020204020204" pitchFamily="34" charset="-122"/>
              <a:ea typeface="微软雅黑" panose="020B0503020204020204" pitchFamily="34" charset="-122"/>
            </a:endParaRPr>
          </a:p>
        </p:txBody>
      </p:sp>
      <p:sp>
        <p:nvSpPr>
          <p:cNvPr id="27651" name="Rectangle 3"/>
          <p:cNvSpPr>
            <a:spLocks noGrp="1" noChangeArrowheads="1"/>
          </p:cNvSpPr>
          <p:nvPr>
            <p:ph type="body" idx="1"/>
          </p:nvPr>
        </p:nvSpPr>
        <p:spPr>
          <a:xfrm>
            <a:off x="407368" y="836712"/>
            <a:ext cx="11089232" cy="1282210"/>
          </a:xfrm>
        </p:spPr>
        <p:txBody>
          <a:bodyPr/>
          <a:lstStyle/>
          <a:p>
            <a:pPr eaLnBrk="1" hangingPunct="1">
              <a:buFont typeface="Wingdings" panose="05000000000000000000" pitchFamily="2" charset="2"/>
              <a:buNone/>
            </a:pPr>
            <a:r>
              <a:rPr lang="zh-CN" altLang="en-US" b="0" dirty="0">
                <a:solidFill>
                  <a:srgbClr val="FF0000"/>
                </a:solidFill>
              </a:rPr>
              <a:t>例</a:t>
            </a:r>
            <a:r>
              <a:rPr lang="en-US" altLang="zh-CN" b="0" dirty="0">
                <a:solidFill>
                  <a:srgbClr val="FF0000"/>
                </a:solidFill>
              </a:rPr>
              <a:t>1.</a:t>
            </a:r>
            <a:r>
              <a:rPr lang="en-US" altLang="zh-CN" b="0" dirty="0"/>
              <a:t> </a:t>
            </a:r>
            <a:r>
              <a:rPr lang="zh-CN" altLang="en-US" b="0" dirty="0"/>
              <a:t>在一个激光射击游戏中，允许射手在规定时间内打三枪：这三枪必须一枪打无人机，一枪打坦克，一枪打汽车。获奖条件是：</a:t>
            </a:r>
            <a:r>
              <a:rPr lang="en-US" altLang="zh-CN" b="0" dirty="0"/>
              <a:t>1</a:t>
            </a:r>
            <a:r>
              <a:rPr lang="zh-CN" altLang="en-US" b="0" dirty="0"/>
              <a:t>）命中不少于两枪，</a:t>
            </a:r>
            <a:r>
              <a:rPr lang="en-US" altLang="zh-CN" b="0" dirty="0"/>
              <a:t>2</a:t>
            </a:r>
            <a:r>
              <a:rPr lang="zh-CN" altLang="en-US" b="0" dirty="0"/>
              <a:t>）且其中必须有一枪命中的是无人机。试用与非门设计判别获奖的电路</a:t>
            </a:r>
            <a:endParaRPr lang="zh-CN" altLang="en-US" b="0" dirty="0"/>
          </a:p>
        </p:txBody>
      </p:sp>
      <p:sp>
        <p:nvSpPr>
          <p:cNvPr id="4" name="Rectangle 3"/>
          <p:cNvSpPr txBox="1">
            <a:spLocks noChangeArrowheads="1"/>
          </p:cNvSpPr>
          <p:nvPr/>
        </p:nvSpPr>
        <p:spPr bwMode="auto">
          <a:xfrm>
            <a:off x="479376" y="2145240"/>
            <a:ext cx="8424863"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sz="2000" b="0" kern="0" dirty="0"/>
              <a:t>解：</a:t>
            </a:r>
            <a:r>
              <a:rPr lang="en-US" altLang="zh-CN" sz="2000" b="0" kern="0" dirty="0">
                <a:solidFill>
                  <a:srgbClr val="FF0000"/>
                </a:solidFill>
              </a:rPr>
              <a:t>1</a:t>
            </a:r>
            <a:r>
              <a:rPr lang="zh-CN" altLang="en-US" sz="2000" b="0" kern="0" dirty="0">
                <a:solidFill>
                  <a:srgbClr val="FF0000"/>
                </a:solidFill>
              </a:rPr>
              <a:t>）定义输入、输出变量，逻辑赋值，建立真值表</a:t>
            </a:r>
            <a:r>
              <a:rPr lang="zh-CN" altLang="en-US" sz="2000" b="0" kern="0" dirty="0"/>
              <a:t>。</a:t>
            </a:r>
            <a:endParaRPr lang="zh-CN" altLang="en-US" sz="2000" b="0" kern="0" dirty="0"/>
          </a:p>
        </p:txBody>
      </p:sp>
      <p:sp>
        <p:nvSpPr>
          <p:cNvPr id="5" name="Rectangle 3"/>
          <p:cNvSpPr txBox="1">
            <a:spLocks noChangeArrowheads="1"/>
          </p:cNvSpPr>
          <p:nvPr/>
        </p:nvSpPr>
        <p:spPr bwMode="auto">
          <a:xfrm>
            <a:off x="596405" y="2708920"/>
            <a:ext cx="5472608" cy="210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defRPr/>
            </a:pPr>
            <a:r>
              <a:rPr lang="zh-CN" altLang="en-US" sz="2000" kern="0" dirty="0">
                <a:latin typeface="微软雅黑" panose="020B0503020204020204" pitchFamily="34" charset="-122"/>
                <a:ea typeface="微软雅黑" panose="020B0503020204020204" pitchFamily="34" charset="-122"/>
              </a:rPr>
              <a:t>设输入变量</a:t>
            </a:r>
            <a:r>
              <a:rPr lang="zh-CN" altLang="en-US" sz="2000" b="0" kern="0" dirty="0">
                <a:latin typeface="微软雅黑" panose="020B0503020204020204" pitchFamily="34" charset="-122"/>
                <a:ea typeface="微软雅黑" panose="020B0503020204020204" pitchFamily="34" charset="-122"/>
              </a:rPr>
              <a:t>：</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A</a:t>
            </a:r>
            <a:r>
              <a:rPr lang="zh-CN" altLang="en-US" sz="2000" b="0" kern="0" dirty="0">
                <a:latin typeface="微软雅黑" panose="020B0503020204020204" pitchFamily="34" charset="-122"/>
                <a:ea typeface="微软雅黑" panose="020B0503020204020204" pitchFamily="34" charset="-122"/>
              </a:rPr>
              <a:t>：打无人机，</a:t>
            </a:r>
            <a:r>
              <a:rPr lang="en-US" altLang="zh-CN" sz="2000" b="0" kern="0" dirty="0">
                <a:latin typeface="微软雅黑" panose="020B0503020204020204" pitchFamily="34" charset="-122"/>
                <a:ea typeface="微软雅黑" panose="020B0503020204020204" pitchFamily="34" charset="-122"/>
              </a:rPr>
              <a:t>A=1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A=0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：打坦克，</a:t>
            </a:r>
            <a:r>
              <a:rPr lang="en-US" altLang="zh-CN" sz="2000" b="0" kern="0" dirty="0">
                <a:latin typeface="微软雅黑" panose="020B0503020204020204" pitchFamily="34" charset="-122"/>
                <a:ea typeface="微软雅黑" panose="020B0503020204020204" pitchFamily="34" charset="-122"/>
              </a:rPr>
              <a:t>B=1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B=0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：打汽车，</a:t>
            </a:r>
            <a:r>
              <a:rPr lang="en-US" altLang="zh-CN" sz="2000" b="0" kern="0" dirty="0">
                <a:latin typeface="微软雅黑" panose="020B0503020204020204" pitchFamily="34" charset="-122"/>
                <a:ea typeface="微软雅黑" panose="020B0503020204020204" pitchFamily="34" charset="-122"/>
              </a:rPr>
              <a:t>C=1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C=0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zh-CN" altLang="en-US" sz="2000" kern="0" dirty="0">
                <a:latin typeface="微软雅黑" panose="020B0503020204020204" pitchFamily="34" charset="-122"/>
                <a:ea typeface="微软雅黑" panose="020B0503020204020204" pitchFamily="34" charset="-122"/>
              </a:rPr>
              <a:t>设输出变量：</a:t>
            </a:r>
            <a:endParaRPr lang="zh-CN" altLang="en-US" sz="200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F</a:t>
            </a:r>
            <a:r>
              <a:rPr lang="zh-CN" altLang="en-US" sz="2000" b="0" kern="0" dirty="0">
                <a:latin typeface="微软雅黑" panose="020B0503020204020204" pitchFamily="34" charset="-122"/>
                <a:ea typeface="微软雅黑" panose="020B0503020204020204" pitchFamily="34" charset="-122"/>
              </a:rPr>
              <a:t>：，</a:t>
            </a:r>
            <a:r>
              <a:rPr lang="en-US" altLang="zh-CN" sz="2000" b="0" kern="0" dirty="0">
                <a:latin typeface="微软雅黑" panose="020B0503020204020204" pitchFamily="34" charset="-122"/>
                <a:ea typeface="微软雅黑" panose="020B0503020204020204" pitchFamily="34" charset="-122"/>
              </a:rPr>
              <a:t>F=1</a:t>
            </a:r>
            <a:r>
              <a:rPr lang="zh-CN" altLang="en-US" sz="2000" b="0" kern="0" dirty="0">
                <a:latin typeface="微软雅黑" panose="020B0503020204020204" pitchFamily="34" charset="-122"/>
                <a:ea typeface="微软雅黑" panose="020B0503020204020204" pitchFamily="34" charset="-122"/>
              </a:rPr>
              <a:t>表示得奖，</a:t>
            </a:r>
            <a:r>
              <a:rPr lang="en-US" altLang="zh-CN" sz="2000" b="0" kern="0" dirty="0">
                <a:latin typeface="微软雅黑" panose="020B0503020204020204" pitchFamily="34" charset="-122"/>
                <a:ea typeface="微软雅黑" panose="020B0503020204020204" pitchFamily="34" charset="-122"/>
              </a:rPr>
              <a:t>F=0</a:t>
            </a:r>
            <a:r>
              <a:rPr lang="zh-CN" altLang="en-US" sz="2000" b="0" kern="0" dirty="0">
                <a:latin typeface="微软雅黑" panose="020B0503020204020204" pitchFamily="34" charset="-122"/>
                <a:ea typeface="微软雅黑" panose="020B0503020204020204" pitchFamily="34" charset="-122"/>
              </a:rPr>
              <a:t>表示未得奖</a:t>
            </a:r>
            <a:endParaRPr lang="zh-CN" altLang="en-US" sz="2000" b="0" kern="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91344" y="4855547"/>
            <a:ext cx="5976938" cy="882293"/>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buFont typeface="Wingdings" panose="05000000000000000000" pitchFamily="2" charset="2"/>
              <a:buNone/>
            </a:pPr>
            <a:r>
              <a:rPr lang="en-US" altLang="zh-CN" sz="2000" b="0" kern="0" dirty="0"/>
              <a:t>   </a:t>
            </a:r>
            <a:r>
              <a:rPr lang="en-US" altLang="zh-CN" sz="2000" b="0" kern="0" dirty="0">
                <a:solidFill>
                  <a:srgbClr val="FF0000"/>
                </a:solidFill>
              </a:rPr>
              <a:t>2</a:t>
            </a:r>
            <a:r>
              <a:rPr lang="zh-CN" altLang="en-US" sz="2000" b="0" kern="0" dirty="0">
                <a:solidFill>
                  <a:srgbClr val="FF0000"/>
                </a:solidFill>
              </a:rPr>
              <a:t>）根据真值表求输出函数的最简与或逻辑表达式。</a:t>
            </a:r>
            <a:endParaRPr lang="zh-CN" altLang="en-US" sz="2000" b="0" kern="0" dirty="0">
              <a:solidFill>
                <a:srgbClr val="FF0000"/>
              </a:solidFill>
            </a:endParaRPr>
          </a:p>
          <a:p>
            <a:pPr eaLnBrk="1" hangingPunct="1">
              <a:lnSpc>
                <a:spcPct val="90000"/>
              </a:lnSpc>
              <a:buFont typeface="Wingdings" panose="05000000000000000000" pitchFamily="2" charset="2"/>
              <a:buNone/>
            </a:pPr>
            <a:r>
              <a:rPr lang="zh-CN" altLang="en-US" sz="2000" b="0" kern="0" dirty="0"/>
              <a:t>    现用卡诺图化简。</a:t>
            </a:r>
            <a:endParaRPr lang="zh-CN" altLang="en-US" sz="2000" b="0" kern="0" dirty="0"/>
          </a:p>
          <a:p>
            <a:pPr eaLnBrk="1" hangingPunct="1">
              <a:lnSpc>
                <a:spcPct val="90000"/>
              </a:lnSpc>
              <a:buFont typeface="Wingdings" panose="05000000000000000000" pitchFamily="2" charset="2"/>
              <a:buNone/>
            </a:pPr>
            <a:r>
              <a:rPr lang="zh-CN" altLang="en-US" sz="2000" b="0" kern="0" dirty="0"/>
              <a:t>   </a:t>
            </a:r>
            <a:r>
              <a:rPr lang="en-US" altLang="zh-CN" sz="2000" b="0" kern="0" dirty="0"/>
              <a:t>F</a:t>
            </a:r>
            <a:r>
              <a:rPr lang="zh-CN" altLang="en-US" sz="2000" b="0" kern="0" dirty="0"/>
              <a:t>的最简表达式为：</a:t>
            </a:r>
            <a:endParaRPr lang="zh-CN" altLang="en-US" sz="2000" b="0" kern="0" dirty="0"/>
          </a:p>
        </p:txBody>
      </p:sp>
      <p:pic>
        <p:nvPicPr>
          <p:cNvPr id="2" name="图片 1"/>
          <p:cNvPicPr>
            <a:picLocks noChangeAspect="1"/>
          </p:cNvPicPr>
          <p:nvPr/>
        </p:nvPicPr>
        <p:blipFill>
          <a:blip r:embed="rId1"/>
          <a:stretch>
            <a:fillRect/>
          </a:stretch>
        </p:blipFill>
        <p:spPr>
          <a:xfrm>
            <a:off x="6379947" y="1833191"/>
            <a:ext cx="2421131" cy="3447106"/>
          </a:xfrm>
          <a:prstGeom prst="rect">
            <a:avLst/>
          </a:prstGeom>
        </p:spPr>
      </p:pic>
      <p:pic>
        <p:nvPicPr>
          <p:cNvPr id="3" name="图片 2"/>
          <p:cNvPicPr>
            <a:picLocks noChangeAspect="1"/>
          </p:cNvPicPr>
          <p:nvPr/>
        </p:nvPicPr>
        <p:blipFill>
          <a:blip r:embed="rId2"/>
          <a:stretch>
            <a:fillRect/>
          </a:stretch>
        </p:blipFill>
        <p:spPr>
          <a:xfrm>
            <a:off x="2839731" y="5339646"/>
            <a:ext cx="1960125" cy="398194"/>
          </a:xfrm>
          <a:prstGeom prst="rect">
            <a:avLst/>
          </a:prstGeom>
        </p:spPr>
      </p:pic>
      <p:pic>
        <p:nvPicPr>
          <p:cNvPr id="7" name="图片 6"/>
          <p:cNvPicPr>
            <a:picLocks noChangeAspect="1"/>
          </p:cNvPicPr>
          <p:nvPr/>
        </p:nvPicPr>
        <p:blipFill>
          <a:blip r:embed="rId3"/>
          <a:stretch>
            <a:fillRect/>
          </a:stretch>
        </p:blipFill>
        <p:spPr>
          <a:xfrm>
            <a:off x="6460641" y="5066665"/>
            <a:ext cx="2259745" cy="1958581"/>
          </a:xfrm>
          <a:prstGeom prst="rect">
            <a:avLst/>
          </a:prstGeom>
        </p:spPr>
      </p:pic>
      <p:sp>
        <p:nvSpPr>
          <p:cNvPr id="10" name="Rectangle 3"/>
          <p:cNvSpPr txBox="1">
            <a:spLocks noChangeArrowheads="1"/>
          </p:cNvSpPr>
          <p:nvPr/>
        </p:nvSpPr>
        <p:spPr bwMode="auto">
          <a:xfrm>
            <a:off x="452786" y="5658672"/>
            <a:ext cx="5499198" cy="400687"/>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buNone/>
            </a:pPr>
            <a:r>
              <a:rPr lang="zh-CN" altLang="en-US" sz="2000" b="0" kern="0" dirty="0"/>
              <a:t>将与或逻辑式转换为与非</a:t>
            </a:r>
            <a:r>
              <a:rPr lang="en-US" altLang="zh-CN" sz="2000" b="0" kern="0" dirty="0"/>
              <a:t>—</a:t>
            </a:r>
            <a:r>
              <a:rPr lang="zh-CN" altLang="en-US" sz="2000" b="0" kern="0" dirty="0"/>
              <a:t>与非逻辑表达式</a:t>
            </a:r>
            <a:endParaRPr lang="zh-CN" altLang="en-US" sz="2000" b="0" kern="0" dirty="0"/>
          </a:p>
        </p:txBody>
      </p:sp>
      <p:pic>
        <p:nvPicPr>
          <p:cNvPr id="8" name="图片 7"/>
          <p:cNvPicPr>
            <a:picLocks noChangeAspect="1"/>
          </p:cNvPicPr>
          <p:nvPr/>
        </p:nvPicPr>
        <p:blipFill>
          <a:blip r:embed="rId4"/>
          <a:stretch>
            <a:fillRect/>
          </a:stretch>
        </p:blipFill>
        <p:spPr>
          <a:xfrm>
            <a:off x="1305401" y="6159499"/>
            <a:ext cx="3097134" cy="486743"/>
          </a:xfrm>
          <a:prstGeom prst="rect">
            <a:avLst/>
          </a:prstGeom>
        </p:spPr>
      </p:pic>
      <p:pic>
        <p:nvPicPr>
          <p:cNvPr id="9" name="图片 8"/>
          <p:cNvPicPr>
            <a:picLocks noChangeAspect="1"/>
          </p:cNvPicPr>
          <p:nvPr/>
        </p:nvPicPr>
        <p:blipFill>
          <a:blip r:embed="rId5"/>
          <a:stretch>
            <a:fillRect/>
          </a:stretch>
        </p:blipFill>
        <p:spPr>
          <a:xfrm>
            <a:off x="9050080" y="4581128"/>
            <a:ext cx="2891768" cy="1800200"/>
          </a:xfrm>
          <a:prstGeom prst="rect">
            <a:avLst/>
          </a:prstGeom>
        </p:spPr>
      </p:pic>
      <p:sp>
        <p:nvSpPr>
          <p:cNvPr id="13" name="Rectangle 3"/>
          <p:cNvSpPr txBox="1">
            <a:spLocks noChangeArrowheads="1"/>
          </p:cNvSpPr>
          <p:nvPr/>
        </p:nvSpPr>
        <p:spPr bwMode="auto">
          <a:xfrm>
            <a:off x="9755924" y="3504986"/>
            <a:ext cx="1559587"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sz="2000" b="0" kern="0" dirty="0"/>
              <a:t>逻辑电路图</a:t>
            </a:r>
            <a:endParaRPr lang="zh-CN" altLang="en-US" sz="2000"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1000"/>
                                        <p:tgtEl>
                                          <p:spTgt spid="6">
                                            <p:txEl>
                                              <p:pRg st="0" end="0"/>
                                            </p:txEl>
                                          </p:spTgt>
                                        </p:tgtEl>
                                      </p:cBhvr>
                                    </p:animEffect>
                                    <p:anim calcmode="lin" valueType="num">
                                      <p:cBhvr>
                                        <p:cTn id="2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1000"/>
                                        <p:tgtEl>
                                          <p:spTgt spid="6">
                                            <p:txEl>
                                              <p:pRg st="1" end="1"/>
                                            </p:txEl>
                                          </p:spTgt>
                                        </p:tgtEl>
                                      </p:cBhvr>
                                    </p:animEffect>
                                    <p:anim calcmode="lin" valueType="num">
                                      <p:cBhvr>
                                        <p:cTn id="3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1000"/>
                                        <p:tgtEl>
                                          <p:spTgt spid="6">
                                            <p:txEl>
                                              <p:pRg st="2" end="2"/>
                                            </p:txEl>
                                          </p:spTgt>
                                        </p:tgtEl>
                                      </p:cBhvr>
                                    </p:animEffect>
                                    <p:anim calcmode="lin" valueType="num">
                                      <p:cBhvr>
                                        <p:cTn id="3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1000"/>
                                        <p:tgtEl>
                                          <p:spTgt spid="13">
                                            <p:txEl>
                                              <p:pRg st="0" end="0"/>
                                            </p:txEl>
                                          </p:spTgt>
                                        </p:tgtEl>
                                      </p:cBhvr>
                                    </p:animEffect>
                                    <p:anim calcmode="lin" valueType="num">
                                      <p:cBhvr>
                                        <p:cTn id="46"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build="p"/>
      <p:bldP spid="13"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带复位功能的</a:t>
            </a:r>
            <a:r>
              <a:rPr lang="en-US" altLang="zh-CN" i="0" dirty="0">
                <a:latin typeface="+mj-ea"/>
              </a:rPr>
              <a:t>D</a:t>
            </a:r>
            <a:r>
              <a:rPr lang="zh-CN" altLang="en-US" i="0" dirty="0">
                <a:latin typeface="+mj-ea"/>
              </a:rPr>
              <a:t>触发器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10164520" cy="4041556"/>
          </a:xfrm>
        </p:spPr>
        <p:txBody>
          <a:bodyPr/>
          <a:lstStyle/>
          <a:p>
            <a:pPr marL="179705" indent="-179705">
              <a:lnSpc>
                <a:spcPct val="100000"/>
              </a:lnSpc>
              <a:spcBef>
                <a:spcPts val="600"/>
              </a:spcBef>
            </a:pPr>
            <a:r>
              <a:rPr kumimoji="1" lang="zh-CN" altLang="en-US" dirty="0">
                <a:ea typeface="宋体" panose="02010600030101010101" pitchFamily="2" charset="-122"/>
              </a:rPr>
              <a:t>增加输入复位信号</a:t>
            </a:r>
            <a:r>
              <a:rPr kumimoji="1" lang="en-US" altLang="zh-CN" dirty="0">
                <a:ea typeface="宋体" panose="02010600030101010101" pitchFamily="2" charset="-122"/>
              </a:rPr>
              <a:t>RESET</a:t>
            </a:r>
            <a:r>
              <a:rPr kumimoji="1" lang="zh-CN" altLang="en-US" dirty="0">
                <a:ea typeface="宋体" panose="02010600030101010101" pitchFamily="2" charset="-122"/>
              </a:rPr>
              <a:t>，如下图所示。</a:t>
            </a:r>
            <a:endParaRPr kumimoji="1" lang="en-US" altLang="zh-CN" dirty="0">
              <a:ea typeface="宋体" panose="02010600030101010101" pitchFamily="2" charset="-122"/>
            </a:endParaRPr>
          </a:p>
          <a:p>
            <a:pPr marL="575945" lvl="1" indent="-179705">
              <a:lnSpc>
                <a:spcPct val="100000"/>
              </a:lnSpc>
              <a:spcBef>
                <a:spcPts val="600"/>
              </a:spcBef>
            </a:pPr>
            <a:r>
              <a:rPr kumimoji="1" lang="zh-CN" altLang="en-US" sz="2200" dirty="0">
                <a:ea typeface="宋体" panose="02010600030101010101" pitchFamily="2" charset="-122"/>
                <a:sym typeface="Wingdings" panose="05000000000000000000" pitchFamily="2" charset="2"/>
              </a:rPr>
              <a:t> 当系统加电时，触发器设置为已知状态（</a:t>
            </a:r>
            <a:r>
              <a:rPr kumimoji="1" lang="en-US" altLang="zh-CN" sz="2200" dirty="0">
                <a:ea typeface="宋体" panose="02010600030101010101" pitchFamily="2" charset="-122"/>
                <a:sym typeface="Wingdings" panose="05000000000000000000" pitchFamily="2" charset="2"/>
              </a:rPr>
              <a:t>Q=0</a:t>
            </a:r>
            <a:r>
              <a:rPr kumimoji="1" lang="zh-CN" altLang="en-US" sz="2200" dirty="0">
                <a:ea typeface="宋体" panose="02010600030101010101" pitchFamily="2" charset="-122"/>
                <a:sym typeface="Wingdings" panose="05000000000000000000" pitchFamily="2" charset="2"/>
              </a:rPr>
              <a:t>）</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rPr>
              <a:t> RESET </a:t>
            </a:r>
            <a:r>
              <a:rPr kumimoji="1" lang="zh-CN" altLang="en-US" sz="2200" dirty="0">
                <a:ea typeface="宋体" panose="02010600030101010101" pitchFamily="2" charset="-122"/>
              </a:rPr>
              <a:t>有效</a:t>
            </a:r>
            <a:r>
              <a:rPr kumimoji="1" lang="zh-CN" altLang="en-US" sz="2200" dirty="0">
                <a:ea typeface="宋体" panose="02010600030101010101" pitchFamily="2" charset="-122"/>
                <a:sym typeface="Wingdings" panose="05000000000000000000" pitchFamily="2" charset="2"/>
              </a:rPr>
              <a:t>时</a:t>
            </a:r>
            <a:r>
              <a:rPr kumimoji="1" lang="zh-CN" altLang="en-US" sz="2200" dirty="0">
                <a:ea typeface="宋体" panose="02010600030101010101" pitchFamily="2" charset="-122"/>
              </a:rPr>
              <a:t>（</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0</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D</a:t>
            </a:r>
            <a:r>
              <a:rPr kumimoji="1" lang="zh-CN" altLang="en-US" sz="2200" dirty="0">
                <a:ea typeface="宋体" panose="02010600030101010101" pitchFamily="2" charset="-122"/>
                <a:sym typeface="Wingdings" panose="05000000000000000000" pitchFamily="2" charset="2"/>
              </a:rPr>
              <a:t>触发器复位（</a:t>
            </a:r>
            <a:r>
              <a:rPr kumimoji="1" lang="en-US" altLang="zh-CN" sz="2200" dirty="0">
                <a:ea typeface="宋体" panose="02010600030101010101" pitchFamily="2" charset="-122"/>
                <a:sym typeface="Wingdings" panose="05000000000000000000" pitchFamily="2" charset="2"/>
              </a:rPr>
              <a:t>Q=0</a:t>
            </a:r>
            <a:r>
              <a:rPr kumimoji="1" lang="zh-CN" altLang="en-US" sz="2200" dirty="0">
                <a:ea typeface="宋体" panose="02010600030101010101" pitchFamily="2" charset="-122"/>
                <a:sym typeface="Wingdings" panose="05000000000000000000" pitchFamily="2" charset="2"/>
              </a:rPr>
              <a:t>）</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rPr>
              <a:t> RESET </a:t>
            </a:r>
            <a:r>
              <a:rPr kumimoji="1" lang="zh-CN" altLang="en-US" sz="2200" dirty="0">
                <a:ea typeface="宋体" panose="02010600030101010101" pitchFamily="2" charset="-122"/>
              </a:rPr>
              <a:t>无效时（</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1</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 D</a:t>
            </a:r>
            <a:r>
              <a:rPr kumimoji="1" lang="zh-CN" altLang="en-US" sz="2200" dirty="0">
                <a:ea typeface="宋体" panose="02010600030101010101" pitchFamily="2" charset="-122"/>
                <a:sym typeface="Wingdings" panose="05000000000000000000" pitchFamily="2" charset="2"/>
              </a:rPr>
              <a:t>触发器正常工作</a:t>
            </a:r>
            <a:endParaRPr kumimoji="1" lang="en-US" altLang="zh-CN" sz="2200" dirty="0">
              <a:ea typeface="宋体" panose="02010600030101010101" pitchFamily="2" charset="-122"/>
              <a:sym typeface="Wingdings" panose="05000000000000000000" pitchFamily="2" charset="2"/>
            </a:endParaRPr>
          </a:p>
          <a:p>
            <a:pPr marL="179705" indent="-179705">
              <a:lnSpc>
                <a:spcPct val="100000"/>
              </a:lnSpc>
              <a:spcBef>
                <a:spcPts val="600"/>
              </a:spcBef>
            </a:pPr>
            <a:r>
              <a:rPr kumimoji="1" lang="zh-CN" altLang="en-US" dirty="0">
                <a:ea typeface="宋体" panose="02010600030101010101" pitchFamily="2" charset="-122"/>
                <a:sym typeface="Wingdings" panose="05000000000000000000" pitchFamily="2" charset="2"/>
              </a:rPr>
              <a:t>复位方式</a:t>
            </a:r>
            <a:endParaRPr kumimoji="1" lang="en-US" altLang="zh-CN"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latin typeface="宋体" panose="02010600030101010101" pitchFamily="2" charset="-122"/>
                <a:ea typeface="宋体" panose="02010600030101010101" pitchFamily="2" charset="-122"/>
                <a:sym typeface="Wingdings" panose="05000000000000000000" pitchFamily="2" charset="2"/>
              </a:rPr>
              <a:t> 同步复位：复位信号有效和时钟有效沿同时有效才能复位（置</a:t>
            </a:r>
            <a:r>
              <a:rPr kumimoji="1" lang="en-US" altLang="zh-CN" sz="2200" dirty="0">
                <a:latin typeface="宋体" panose="02010600030101010101" pitchFamily="2" charset="-122"/>
                <a:ea typeface="宋体" panose="02010600030101010101" pitchFamily="2" charset="-122"/>
                <a:sym typeface="Wingdings" panose="05000000000000000000" pitchFamily="2" charset="2"/>
              </a:rPr>
              <a:t>0</a:t>
            </a:r>
            <a:r>
              <a:rPr kumimoji="1" lang="zh-CN" altLang="en-US" sz="2200" dirty="0">
                <a:latin typeface="宋体" panose="02010600030101010101" pitchFamily="2" charset="-122"/>
                <a:ea typeface="宋体" panose="02010600030101010101" pitchFamily="2" charset="-122"/>
                <a:sym typeface="Wingdings" panose="05000000000000000000" pitchFamily="2" charset="2"/>
              </a:rPr>
              <a:t>）</a:t>
            </a:r>
            <a:endParaRPr kumimoji="1" lang="en-US" altLang="zh-CN" sz="2200" dirty="0">
              <a:latin typeface="宋体" panose="02010600030101010101" pitchFamily="2" charset="-122"/>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latin typeface="宋体" panose="02010600030101010101" pitchFamily="2" charset="-122"/>
                <a:ea typeface="宋体" panose="02010600030101010101" pitchFamily="2" charset="-122"/>
                <a:sym typeface="Wingdings" panose="05000000000000000000" pitchFamily="2" charset="2"/>
              </a:rPr>
              <a:t> 异步复位：只要复位信号有效就能复位</a:t>
            </a:r>
            <a:endParaRPr kumimoji="1" lang="en-US" altLang="zh-CN" sz="2200" dirty="0">
              <a:latin typeface="宋体" panose="02010600030101010101" pitchFamily="2" charset="-122"/>
              <a:ea typeface="宋体" panose="02010600030101010101" pitchFamily="2" charset="-122"/>
              <a:sym typeface="Wingdings" panose="05000000000000000000" pitchFamily="2" charset="2"/>
            </a:endParaRPr>
          </a:p>
          <a:p>
            <a:pPr marL="179705" indent="-179705">
              <a:lnSpc>
                <a:spcPct val="100000"/>
              </a:lnSpc>
              <a:spcBef>
                <a:spcPts val="600"/>
              </a:spcBef>
            </a:pPr>
            <a:r>
              <a:rPr kumimoji="1" lang="zh-CN" altLang="en-US" dirty="0">
                <a:latin typeface="宋体" panose="02010600030101010101" pitchFamily="2" charset="-122"/>
                <a:ea typeface="宋体" panose="02010600030101010101" pitchFamily="2" charset="-122"/>
                <a:sym typeface="Wingdings" panose="05000000000000000000" pitchFamily="2" charset="2"/>
              </a:rPr>
              <a:t>有的触发器还带有置位（</a:t>
            </a:r>
            <a:r>
              <a:rPr kumimoji="1" lang="en-US" altLang="zh-CN" dirty="0">
                <a:latin typeface="宋体" panose="02010600030101010101" pitchFamily="2" charset="-122"/>
                <a:ea typeface="宋体" panose="02010600030101010101" pitchFamily="2" charset="-122"/>
                <a:sym typeface="Wingdings" panose="05000000000000000000" pitchFamily="2" charset="2"/>
              </a:rPr>
              <a:t>SET</a:t>
            </a:r>
            <a:r>
              <a:rPr kumimoji="1" lang="zh-CN" altLang="en-US" dirty="0">
                <a:latin typeface="宋体" panose="02010600030101010101" pitchFamily="2" charset="-122"/>
                <a:ea typeface="宋体" panose="02010600030101010101" pitchFamily="2" charset="-122"/>
                <a:sym typeface="Wingdings" panose="05000000000000000000" pitchFamily="2" charset="2"/>
              </a:rPr>
              <a:t>）功能</a:t>
            </a:r>
            <a:r>
              <a:rPr kumimoji="1" lang="zh-CN" altLang="en-US" dirty="0">
                <a:ea typeface="宋体" panose="02010600030101010101" pitchFamily="2" charset="-122"/>
                <a:sym typeface="Wingdings" panose="05000000000000000000" pitchFamily="2" charset="2"/>
              </a:rPr>
              <a:t>（</a:t>
            </a:r>
            <a:r>
              <a:rPr kumimoji="1" lang="en-US" altLang="zh-CN" dirty="0">
                <a:ea typeface="宋体" panose="02010600030101010101" pitchFamily="2" charset="-122"/>
                <a:sym typeface="Wingdings" panose="05000000000000000000" pitchFamily="2" charset="2"/>
              </a:rPr>
              <a:t>Q=1</a:t>
            </a:r>
            <a:r>
              <a:rPr kumimoji="1" lang="zh-CN" altLang="en-US" dirty="0">
                <a:ea typeface="宋体" panose="02010600030101010101" pitchFamily="2" charset="-122"/>
                <a:sym typeface="Wingdings" panose="05000000000000000000" pitchFamily="2" charset="2"/>
              </a:rPr>
              <a:t>）</a:t>
            </a:r>
            <a:endParaRPr kumimoji="1" lang="en-US" altLang="zh-CN" dirty="0">
              <a:latin typeface="宋体" panose="02010600030101010101" pitchFamily="2" charset="-122"/>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sp>
        <p:nvSpPr>
          <p:cNvPr id="12" name="TextBox 11"/>
          <p:cNvSpPr txBox="1"/>
          <p:nvPr/>
        </p:nvSpPr>
        <p:spPr>
          <a:xfrm>
            <a:off x="4151784" y="5966213"/>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a:t>
            </a:r>
            <a:r>
              <a:rPr lang="zh-CN" altLang="en-US" sz="2000" dirty="0">
                <a:solidFill>
                  <a:srgbClr val="000000"/>
                </a:solidFill>
              </a:rPr>
              <a:t>原理图，</a:t>
            </a:r>
            <a:r>
              <a:rPr lang="en-US" altLang="zh-CN" sz="2000" dirty="0">
                <a:solidFill>
                  <a:srgbClr val="000000"/>
                </a:solidFill>
              </a:rPr>
              <a:t>(b)</a:t>
            </a:r>
            <a:r>
              <a:rPr lang="zh-CN" altLang="en-US" sz="2000" dirty="0">
                <a:solidFill>
                  <a:srgbClr val="000000"/>
                </a:solidFill>
              </a:rPr>
              <a:t>电路符号</a:t>
            </a:r>
            <a:endParaRPr lang="zh-CN" altLang="en-US" sz="2000" dirty="0">
              <a:solidFill>
                <a:srgbClr val="000000"/>
              </a:solidFill>
            </a:endParaRPr>
          </a:p>
        </p:txBody>
      </p:sp>
      <p:graphicFrame>
        <p:nvGraphicFramePr>
          <p:cNvPr id="425991" name="Object 7"/>
          <p:cNvGraphicFramePr>
            <a:graphicFrameLocks noChangeAspect="1"/>
          </p:cNvGraphicFramePr>
          <p:nvPr/>
        </p:nvGraphicFramePr>
        <p:xfrm>
          <a:off x="3429616" y="4221088"/>
          <a:ext cx="3386464" cy="1584176"/>
        </p:xfrm>
        <a:graphic>
          <a:graphicData uri="http://schemas.openxmlformats.org/presentationml/2006/ole">
            <mc:AlternateContent xmlns:mc="http://schemas.openxmlformats.org/markup-compatibility/2006">
              <mc:Choice xmlns:v="urn:schemas-microsoft-com:vml" Requires="v">
                <p:oleObj spid="_x0000_s2" name="Visio" r:id="rId1" imgW="8750300" imgH="4216400" progId="Visio.Drawing.11">
                  <p:embed/>
                </p:oleObj>
              </mc:Choice>
              <mc:Fallback>
                <p:oleObj name="Visio" r:id="rId1" imgW="8750300" imgH="4216400" progId="Visio.Drawing.11">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616" y="4221088"/>
                        <a:ext cx="3386464"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5992" name="Object 8"/>
          <p:cNvGraphicFramePr>
            <a:graphicFrameLocks noChangeAspect="1"/>
          </p:cNvGraphicFramePr>
          <p:nvPr/>
        </p:nvGraphicFramePr>
        <p:xfrm>
          <a:off x="7176120" y="4365105"/>
          <a:ext cx="1584176" cy="1520777"/>
        </p:xfrm>
        <a:graphic>
          <a:graphicData uri="http://schemas.openxmlformats.org/presentationml/2006/ole">
            <mc:AlternateContent xmlns:mc="http://schemas.openxmlformats.org/markup-compatibility/2006">
              <mc:Choice xmlns:v="urn:schemas-microsoft-com:vml" Requires="v">
                <p:oleObj spid="_x0000_s3" name="Visio" r:id="rId3" imgW="4140200" imgH="3975100" progId="Visio.Drawing.11">
                  <p:embed/>
                </p:oleObj>
              </mc:Choice>
              <mc:Fallback>
                <p:oleObj name="Visio" r:id="rId3" imgW="4140200" imgH="3975100" progId="Visio.Drawing.11">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4365105"/>
                        <a:ext cx="1584176" cy="152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 name="直接连接符 3"/>
          <p:cNvCxnSpPr/>
          <p:nvPr/>
        </p:nvCxnSpPr>
        <p:spPr bwMode="auto">
          <a:xfrm>
            <a:off x="3575720" y="5229200"/>
            <a:ext cx="432048" cy="0"/>
          </a:xfrm>
          <a:prstGeom prst="line">
            <a:avLst/>
          </a:prstGeom>
          <a:noFill/>
          <a:ln w="12700" cap="flat" cmpd="sng" algn="ctr">
            <a:solidFill>
              <a:schemeClr val="tx1"/>
            </a:solidFill>
            <a:prstDash val="solid"/>
            <a:round/>
            <a:headEnd type="none" w="med" len="med"/>
            <a:tailEnd type="none" w="med" len="med"/>
          </a:ln>
          <a:effectLst/>
        </p:spPr>
      </p:cxnSp>
      <p:cxnSp>
        <p:nvCxnSpPr>
          <p:cNvPr id="5" name="直接连接符 4"/>
          <p:cNvCxnSpPr/>
          <p:nvPr/>
        </p:nvCxnSpPr>
        <p:spPr bwMode="auto">
          <a:xfrm>
            <a:off x="1343472" y="1772816"/>
            <a:ext cx="936104" cy="0"/>
          </a:xfrm>
          <a:prstGeom prst="line">
            <a:avLst/>
          </a:prstGeom>
          <a:noFill/>
          <a:ln w="12700"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1343472" y="2132856"/>
            <a:ext cx="936104" cy="0"/>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由</a:t>
            </a:r>
            <a:r>
              <a:rPr lang="en-US" altLang="zh-CN" i="0" dirty="0">
                <a:latin typeface="+mj-ea"/>
              </a:rPr>
              <a:t>D</a:t>
            </a:r>
            <a:r>
              <a:rPr lang="zh-CN" altLang="en-US" i="0" dirty="0">
                <a:latin typeface="+mj-ea"/>
              </a:rPr>
              <a:t>触发器构成寄存器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8220075" cy="6053138"/>
          </a:xfrm>
        </p:spPr>
        <p:txBody>
          <a:bodyPr/>
          <a:lstStyle/>
          <a:p>
            <a:pPr marL="179705" indent="-179705">
              <a:lnSpc>
                <a:spcPct val="100000"/>
              </a:lnSpc>
              <a:spcBef>
                <a:spcPts val="6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由同一时钟控制的</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个</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D</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触发器可以构成</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位寄存器</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575945" lvl="1" indent="-179705">
              <a:lnSpc>
                <a:spcPct val="100000"/>
              </a:lnSpc>
              <a:spcBef>
                <a:spcPts val="600"/>
              </a:spcBef>
            </a:pP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图</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(a)</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位寄存器，图</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为电路符号</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buNone/>
            </a:pP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   D3D2D1D0</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：并行数据输入</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buNone/>
            </a:pP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   Q3Q2Q1Q0</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：并行数据输出</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lnSpc>
                <a:spcPct val="100000"/>
              </a:lnSpc>
              <a:spcBef>
                <a:spcPts val="6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工作原理</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pP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lnSpc>
                <a:spcPct val="100000"/>
              </a:lnSpc>
              <a:spcBef>
                <a:spcPts val="60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工作方式（数据输入输出方式）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575945" lvl="1" indent="-179705">
              <a:lnSpc>
                <a:spcPct val="100000"/>
              </a:lnSpc>
              <a:spcBef>
                <a:spcPts val="600"/>
              </a:spcBef>
            </a:pPr>
            <a:r>
              <a:rPr lang="zh-CN" altLang="en-US" sz="2200" dirty="0">
                <a:latin typeface="Times New Roman" panose="02020603050405020304" pitchFamily="18" charset="0"/>
                <a:cs typeface="Times New Roman" panose="02020603050405020304" pitchFamily="18" charset="0"/>
              </a:rPr>
              <a:t>并入并出</a:t>
            </a:r>
            <a:endParaRPr lang="zh-CN" altLang="en-US" sz="2200" dirty="0">
              <a:solidFill>
                <a:schemeClr val="hlink"/>
              </a:solidFill>
              <a:latin typeface="Times New Roman" panose="02020603050405020304" pitchFamily="18" charset="0"/>
              <a:ea typeface="Gulim" pitchFamily="34" charset="-127"/>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765175" lvl="1" indent="-365125">
              <a:lnSpc>
                <a:spcPct val="110000"/>
              </a:lnSpc>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15"/>
          <p:cNvGrpSpPr/>
          <p:nvPr/>
        </p:nvGrpSpPr>
        <p:grpSpPr>
          <a:xfrm>
            <a:off x="7011000" y="1439886"/>
            <a:ext cx="4507922" cy="2880320"/>
            <a:chOff x="1903512" y="3717032"/>
            <a:chExt cx="4800600" cy="2837929"/>
          </a:xfrm>
        </p:grpSpPr>
        <p:grpSp>
          <p:nvGrpSpPr>
            <p:cNvPr id="3" name="Group 179"/>
            <p:cNvGrpSpPr/>
            <p:nvPr/>
          </p:nvGrpSpPr>
          <p:grpSpPr bwMode="auto">
            <a:xfrm>
              <a:off x="1903512" y="3717032"/>
              <a:ext cx="4800600" cy="2471736"/>
              <a:chOff x="2304" y="1200"/>
              <a:chExt cx="3024" cy="1557"/>
            </a:xfrm>
          </p:grpSpPr>
          <p:grpSp>
            <p:nvGrpSpPr>
              <p:cNvPr id="4" name="Group 90"/>
              <p:cNvGrpSpPr/>
              <p:nvPr/>
            </p:nvGrpSpPr>
            <p:grpSpPr bwMode="auto">
              <a:xfrm>
                <a:off x="2304" y="1200"/>
                <a:ext cx="3024" cy="1557"/>
                <a:chOff x="1728" y="1776"/>
                <a:chExt cx="3024" cy="1557"/>
              </a:xfrm>
            </p:grpSpPr>
            <p:grpSp>
              <p:nvGrpSpPr>
                <p:cNvPr id="5" name="Group 91"/>
                <p:cNvGrpSpPr/>
                <p:nvPr/>
              </p:nvGrpSpPr>
              <p:grpSpPr bwMode="auto">
                <a:xfrm>
                  <a:off x="2844" y="2092"/>
                  <a:ext cx="612" cy="452"/>
                  <a:chOff x="2844" y="2092"/>
                  <a:chExt cx="612" cy="452"/>
                </a:xfrm>
              </p:grpSpPr>
              <p:graphicFrame>
                <p:nvGraphicFramePr>
                  <p:cNvPr id="88"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6" name="Equation" r:id="rId1" imgW="114300" imgH="215900" progId="Equation.3">
                          <p:embed/>
                        </p:oleObj>
                      </mc:Choice>
                      <mc:Fallback>
                        <p:oleObj name="Equation" r:id="rId1" imgW="114300" imgH="215900" progId="Equation.3">
                          <p:embed/>
                          <p:pic>
                            <p:nvPicPr>
                              <p:cNvPr id="0"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Rectangle 93"/>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90" name="Text Box 94"/>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91"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92" name="Text Box 96"/>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93" name="Text Box 97"/>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94" name="Line 98"/>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5" name="Oval 99"/>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7" name="Group 100"/>
                <p:cNvGrpSpPr/>
                <p:nvPr/>
              </p:nvGrpSpPr>
              <p:grpSpPr bwMode="auto">
                <a:xfrm>
                  <a:off x="3468" y="2092"/>
                  <a:ext cx="612" cy="452"/>
                  <a:chOff x="2844" y="2092"/>
                  <a:chExt cx="612" cy="452"/>
                </a:xfrm>
              </p:grpSpPr>
              <p:graphicFrame>
                <p:nvGraphicFramePr>
                  <p:cNvPr id="80"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8" name="Equation" r:id="rId3" imgW="114300" imgH="215900" progId="Equation.3">
                          <p:embed/>
                        </p:oleObj>
                      </mc:Choice>
                      <mc:Fallback>
                        <p:oleObj name="Equation" r:id="rId3" imgW="114300" imgH="215900" progId="Equation.3">
                          <p:embed/>
                          <p:pic>
                            <p:nvPicPr>
                              <p:cNvPr id="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Rectangle 102"/>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82" name="Text Box 103"/>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Q</a:t>
                    </a:r>
                    <a:endParaRPr lang="en-US" altLang="zh-CN" sz="1600" dirty="0">
                      <a:solidFill>
                        <a:srgbClr val="000000"/>
                      </a:solidFill>
                      <a:ea typeface="Gulim" pitchFamily="34" charset="-127"/>
                    </a:endParaRPr>
                  </a:p>
                </p:txBody>
              </p:sp>
              <p:sp>
                <p:nvSpPr>
                  <p:cNvPr id="83"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84" name="Text Box 105"/>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85" name="Text Box 106"/>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86" name="Line 107"/>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87" name="Oval 108"/>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9" name="Group 109"/>
                <p:cNvGrpSpPr/>
                <p:nvPr/>
              </p:nvGrpSpPr>
              <p:grpSpPr bwMode="auto">
                <a:xfrm>
                  <a:off x="2208" y="2092"/>
                  <a:ext cx="612" cy="452"/>
                  <a:chOff x="2844" y="2092"/>
                  <a:chExt cx="612" cy="452"/>
                </a:xfrm>
              </p:grpSpPr>
              <p:graphicFrame>
                <p:nvGraphicFramePr>
                  <p:cNvPr id="72"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0" name="Equation" r:id="rId4" imgW="114300" imgH="215900" progId="Equation.3">
                          <p:embed/>
                        </p:oleObj>
                      </mc:Choice>
                      <mc:Fallback>
                        <p:oleObj name="Equation" r:id="rId4" imgW="114300" imgH="215900" progId="Equation.3">
                          <p:embed/>
                          <p:pic>
                            <p:nvPicPr>
                              <p:cNvPr id="0"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Rectangle 111"/>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74" name="Text Box 112"/>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75"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76" name="Text Box 114"/>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77" name="Text Box 115"/>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8" name="Line 116"/>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9" name="Oval 117"/>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11" name="Group 118"/>
                <p:cNvGrpSpPr/>
                <p:nvPr/>
              </p:nvGrpSpPr>
              <p:grpSpPr bwMode="auto">
                <a:xfrm>
                  <a:off x="4092" y="2092"/>
                  <a:ext cx="612" cy="452"/>
                  <a:chOff x="2844" y="2092"/>
                  <a:chExt cx="612" cy="452"/>
                </a:xfrm>
              </p:grpSpPr>
              <p:graphicFrame>
                <p:nvGraphicFramePr>
                  <p:cNvPr id="64"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2" name="Equation" r:id="rId5" imgW="114300" imgH="215900" progId="Equation.3">
                          <p:embed/>
                        </p:oleObj>
                      </mc:Choice>
                      <mc:Fallback>
                        <p:oleObj name="Equation" r:id="rId5" imgW="114300" imgH="215900" progId="Equation.3">
                          <p:embed/>
                          <p:pic>
                            <p:nvPicPr>
                              <p:cNvPr id="0"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Rectangle 120"/>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66" name="Text Box 121"/>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67"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68" name="Text Box 123"/>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69" name="Text Box 124"/>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0" name="Line 125"/>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1" name="Oval 126"/>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sp>
              <p:nvSpPr>
                <p:cNvPr id="18" name="Line 127"/>
                <p:cNvSpPr>
                  <a:spLocks noChangeShapeType="1"/>
                </p:cNvSpPr>
                <p:nvPr/>
              </p:nvSpPr>
              <p:spPr bwMode="auto">
                <a:xfrm>
                  <a:off x="4176" y="232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9" name="Line 128"/>
                <p:cNvSpPr>
                  <a:spLocks noChangeShapeType="1"/>
                </p:cNvSpPr>
                <p:nvPr/>
              </p:nvSpPr>
              <p:spPr bwMode="auto">
                <a:xfrm>
                  <a:off x="4176" y="2322"/>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0" name="Line 129"/>
                <p:cNvSpPr>
                  <a:spLocks noChangeShapeType="1"/>
                </p:cNvSpPr>
                <p:nvPr/>
              </p:nvSpPr>
              <p:spPr bwMode="auto">
                <a:xfrm flipH="1">
                  <a:off x="2064" y="2706"/>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nvGrpSpPr>
                <p:cNvPr id="14" name="Group 130"/>
                <p:cNvGrpSpPr/>
                <p:nvPr/>
              </p:nvGrpSpPr>
              <p:grpSpPr bwMode="auto">
                <a:xfrm>
                  <a:off x="2304" y="2322"/>
                  <a:ext cx="96" cy="384"/>
                  <a:chOff x="2304" y="2304"/>
                  <a:chExt cx="96" cy="384"/>
                </a:xfrm>
              </p:grpSpPr>
              <p:sp>
                <p:nvSpPr>
                  <p:cNvPr id="62" name="Line 13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3" name="Line 13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5" name="Group 133"/>
                <p:cNvGrpSpPr/>
                <p:nvPr/>
              </p:nvGrpSpPr>
              <p:grpSpPr bwMode="auto">
                <a:xfrm>
                  <a:off x="2928" y="2322"/>
                  <a:ext cx="96" cy="384"/>
                  <a:chOff x="2304" y="2304"/>
                  <a:chExt cx="96" cy="384"/>
                </a:xfrm>
              </p:grpSpPr>
              <p:sp>
                <p:nvSpPr>
                  <p:cNvPr id="60" name="Line 134"/>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1" name="Line 135"/>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6" name="Group 136"/>
                <p:cNvGrpSpPr/>
                <p:nvPr/>
              </p:nvGrpSpPr>
              <p:grpSpPr bwMode="auto">
                <a:xfrm>
                  <a:off x="3552" y="2322"/>
                  <a:ext cx="96" cy="384"/>
                  <a:chOff x="2304" y="2304"/>
                  <a:chExt cx="96" cy="384"/>
                </a:xfrm>
              </p:grpSpPr>
              <p:sp>
                <p:nvSpPr>
                  <p:cNvPr id="58" name="Line 137"/>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9" name="Line 138"/>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sp>
              <p:nvSpPr>
                <p:cNvPr id="24" name="Oval 139"/>
                <p:cNvSpPr>
                  <a:spLocks noChangeArrowheads="1"/>
                </p:cNvSpPr>
                <p:nvPr/>
              </p:nvSpPr>
              <p:spPr bwMode="auto">
                <a:xfrm>
                  <a:off x="2286"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5" name="Oval 140"/>
                <p:cNvSpPr>
                  <a:spLocks noChangeArrowheads="1"/>
                </p:cNvSpPr>
                <p:nvPr/>
              </p:nvSpPr>
              <p:spPr bwMode="auto">
                <a:xfrm>
                  <a:off x="2910"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6" name="Oval 141"/>
                <p:cNvSpPr>
                  <a:spLocks noChangeArrowheads="1"/>
                </p:cNvSpPr>
                <p:nvPr/>
              </p:nvSpPr>
              <p:spPr bwMode="auto">
                <a:xfrm>
                  <a:off x="3525"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7" name="Line 142"/>
                <p:cNvSpPr>
                  <a:spLocks noChangeShapeType="1"/>
                </p:cNvSpPr>
                <p:nvPr/>
              </p:nvSpPr>
              <p:spPr bwMode="auto">
                <a:xfrm>
                  <a:off x="4542"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8" name="Line 143"/>
                <p:cNvSpPr>
                  <a:spLocks noChangeShapeType="1"/>
                </p:cNvSpPr>
                <p:nvPr/>
              </p:nvSpPr>
              <p:spPr bwMode="auto">
                <a:xfrm flipH="1">
                  <a:off x="2064" y="2832"/>
                  <a:ext cx="247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9" name="Line 144"/>
                <p:cNvSpPr>
                  <a:spLocks noChangeShapeType="1"/>
                </p:cNvSpPr>
                <p:nvPr/>
              </p:nvSpPr>
              <p:spPr bwMode="auto">
                <a:xfrm>
                  <a:off x="391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0" name="Line 145"/>
                <p:cNvSpPr>
                  <a:spLocks noChangeShapeType="1"/>
                </p:cNvSpPr>
                <p:nvPr/>
              </p:nvSpPr>
              <p:spPr bwMode="auto">
                <a:xfrm>
                  <a:off x="3285"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1" name="Line 146"/>
                <p:cNvSpPr>
                  <a:spLocks noChangeShapeType="1"/>
                </p:cNvSpPr>
                <p:nvPr/>
              </p:nvSpPr>
              <p:spPr bwMode="auto">
                <a:xfrm>
                  <a:off x="265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2" name="Oval 147"/>
                <p:cNvSpPr>
                  <a:spLocks noChangeArrowheads="1"/>
                </p:cNvSpPr>
                <p:nvPr/>
              </p:nvSpPr>
              <p:spPr bwMode="auto">
                <a:xfrm>
                  <a:off x="3888" y="28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3" name="Oval 148"/>
                <p:cNvSpPr>
                  <a:spLocks noChangeArrowheads="1"/>
                </p:cNvSpPr>
                <p:nvPr/>
              </p:nvSpPr>
              <p:spPr bwMode="auto">
                <a:xfrm>
                  <a:off x="3258"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4" name="Oval 149"/>
                <p:cNvSpPr>
                  <a:spLocks noChangeArrowheads="1"/>
                </p:cNvSpPr>
                <p:nvPr/>
              </p:nvSpPr>
              <p:spPr bwMode="auto">
                <a:xfrm>
                  <a:off x="2634"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5" name="Line 150"/>
                <p:cNvSpPr>
                  <a:spLocks noChangeShapeType="1"/>
                </p:cNvSpPr>
                <p:nvPr/>
              </p:nvSpPr>
              <p:spPr bwMode="auto">
                <a:xfrm>
                  <a:off x="248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6" name="Line 151"/>
                <p:cNvSpPr>
                  <a:spLocks noChangeShapeType="1"/>
                </p:cNvSpPr>
                <p:nvPr/>
              </p:nvSpPr>
              <p:spPr bwMode="auto">
                <a:xfrm>
                  <a:off x="3120"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7" name="Line 152"/>
                <p:cNvSpPr>
                  <a:spLocks noChangeShapeType="1"/>
                </p:cNvSpPr>
                <p:nvPr/>
              </p:nvSpPr>
              <p:spPr bwMode="auto">
                <a:xfrm>
                  <a:off x="374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8" name="Line 153"/>
                <p:cNvSpPr>
                  <a:spLocks noChangeShapeType="1"/>
                </p:cNvSpPr>
                <p:nvPr/>
              </p:nvSpPr>
              <p:spPr bwMode="auto">
                <a:xfrm>
                  <a:off x="4368"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9" name="Line 154"/>
                <p:cNvSpPr>
                  <a:spLocks noChangeShapeType="1"/>
                </p:cNvSpPr>
                <p:nvPr/>
              </p:nvSpPr>
              <p:spPr bwMode="auto">
                <a:xfrm>
                  <a:off x="2496"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0" name="Line 155"/>
                <p:cNvSpPr>
                  <a:spLocks noChangeShapeType="1"/>
                </p:cNvSpPr>
                <p:nvPr/>
              </p:nvSpPr>
              <p:spPr bwMode="auto">
                <a:xfrm>
                  <a:off x="3120"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1" name="Line 156"/>
                <p:cNvSpPr>
                  <a:spLocks noChangeShapeType="1"/>
                </p:cNvSpPr>
                <p:nvPr/>
              </p:nvSpPr>
              <p:spPr bwMode="auto">
                <a:xfrm>
                  <a:off x="3744"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2" name="Line 157"/>
                <p:cNvSpPr>
                  <a:spLocks noChangeShapeType="1"/>
                </p:cNvSpPr>
                <p:nvPr/>
              </p:nvSpPr>
              <p:spPr bwMode="auto">
                <a:xfrm>
                  <a:off x="4368"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3" name="Text Box 158"/>
                <p:cNvSpPr txBox="1">
                  <a:spLocks noChangeArrowheads="1"/>
                </p:cNvSpPr>
                <p:nvPr/>
              </p:nvSpPr>
              <p:spPr bwMode="auto">
                <a:xfrm>
                  <a:off x="2400"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4" name="Text Box 159"/>
                <p:cNvSpPr txBox="1">
                  <a:spLocks noChangeArrowheads="1"/>
                </p:cNvSpPr>
                <p:nvPr/>
              </p:nvSpPr>
              <p:spPr bwMode="auto">
                <a:xfrm>
                  <a:off x="3024"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5" name="Text Box 160"/>
                <p:cNvSpPr txBox="1">
                  <a:spLocks noChangeArrowheads="1"/>
                </p:cNvSpPr>
                <p:nvPr/>
              </p:nvSpPr>
              <p:spPr bwMode="auto">
                <a:xfrm>
                  <a:off x="3648"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46" name="Text Box 161"/>
                <p:cNvSpPr txBox="1">
                  <a:spLocks noChangeArrowheads="1"/>
                </p:cNvSpPr>
                <p:nvPr/>
              </p:nvSpPr>
              <p:spPr bwMode="auto">
                <a:xfrm>
                  <a:off x="4272"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47" name="Text Box 162"/>
                <p:cNvSpPr txBox="1">
                  <a:spLocks noChangeArrowheads="1"/>
                </p:cNvSpPr>
                <p:nvPr/>
              </p:nvSpPr>
              <p:spPr bwMode="auto">
                <a:xfrm>
                  <a:off x="2400"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8" name="Text Box 163"/>
                <p:cNvSpPr txBox="1">
                  <a:spLocks noChangeArrowheads="1"/>
                </p:cNvSpPr>
                <p:nvPr/>
              </p:nvSpPr>
              <p:spPr bwMode="auto">
                <a:xfrm>
                  <a:off x="2976"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9" name="Text Box 164"/>
                <p:cNvSpPr txBox="1">
                  <a:spLocks noChangeArrowheads="1"/>
                </p:cNvSpPr>
                <p:nvPr/>
              </p:nvSpPr>
              <p:spPr bwMode="auto">
                <a:xfrm>
                  <a:off x="3600"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2</a:t>
                  </a:r>
                  <a:endParaRPr lang="en-US" altLang="zh-CN" sz="1600">
                    <a:solidFill>
                      <a:srgbClr val="000000"/>
                    </a:solidFill>
                    <a:ea typeface="Gulim" pitchFamily="34" charset="-127"/>
                  </a:endParaRPr>
                </a:p>
              </p:txBody>
            </p:sp>
            <p:sp>
              <p:nvSpPr>
                <p:cNvPr id="50" name="Text Box 165"/>
                <p:cNvSpPr txBox="1">
                  <a:spLocks noChangeArrowheads="1"/>
                </p:cNvSpPr>
                <p:nvPr/>
              </p:nvSpPr>
              <p:spPr bwMode="auto">
                <a:xfrm>
                  <a:off x="4272"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51" name="Text Box 166"/>
                <p:cNvSpPr txBox="1">
                  <a:spLocks noChangeArrowheads="1"/>
                </p:cNvSpPr>
                <p:nvPr/>
              </p:nvSpPr>
              <p:spPr bwMode="auto">
                <a:xfrm>
                  <a:off x="2496"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0</a:t>
                  </a:r>
                  <a:endParaRPr lang="en-US" altLang="zh-CN" sz="1600" dirty="0">
                    <a:solidFill>
                      <a:srgbClr val="000000"/>
                    </a:solidFill>
                    <a:ea typeface="Gulim" pitchFamily="34" charset="-127"/>
                  </a:endParaRPr>
                </a:p>
              </p:txBody>
            </p:sp>
            <p:sp>
              <p:nvSpPr>
                <p:cNvPr id="52" name="Text Box 167"/>
                <p:cNvSpPr txBox="1">
                  <a:spLocks noChangeArrowheads="1"/>
                </p:cNvSpPr>
                <p:nvPr/>
              </p:nvSpPr>
              <p:spPr bwMode="auto">
                <a:xfrm>
                  <a:off x="3168"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1</a:t>
                  </a:r>
                  <a:endParaRPr lang="en-US" altLang="zh-CN" sz="1600" dirty="0">
                    <a:solidFill>
                      <a:srgbClr val="000000"/>
                    </a:solidFill>
                    <a:ea typeface="Gulim" pitchFamily="34" charset="-127"/>
                  </a:endParaRPr>
                </a:p>
              </p:txBody>
            </p:sp>
            <p:sp>
              <p:nvSpPr>
                <p:cNvPr id="53" name="Text Box 168"/>
                <p:cNvSpPr txBox="1">
                  <a:spLocks noChangeArrowheads="1"/>
                </p:cNvSpPr>
                <p:nvPr/>
              </p:nvSpPr>
              <p:spPr bwMode="auto">
                <a:xfrm>
                  <a:off x="3792"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54" name="Text Box 169"/>
                <p:cNvSpPr txBox="1">
                  <a:spLocks noChangeArrowheads="1"/>
                </p:cNvSpPr>
                <p:nvPr/>
              </p:nvSpPr>
              <p:spPr bwMode="auto">
                <a:xfrm>
                  <a:off x="4416"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3</a:t>
                  </a:r>
                  <a:endParaRPr lang="en-US" altLang="zh-CN" sz="1600" dirty="0">
                    <a:solidFill>
                      <a:srgbClr val="000000"/>
                    </a:solidFill>
                    <a:ea typeface="Gulim" pitchFamily="34" charset="-127"/>
                  </a:endParaRPr>
                </a:p>
              </p:txBody>
            </p:sp>
            <p:sp>
              <p:nvSpPr>
                <p:cNvPr id="55" name="Text Box 170"/>
                <p:cNvSpPr txBox="1">
                  <a:spLocks noChangeArrowheads="1"/>
                </p:cNvSpPr>
                <p:nvPr/>
              </p:nvSpPr>
              <p:spPr bwMode="auto">
                <a:xfrm>
                  <a:off x="1728" y="2592"/>
                  <a:ext cx="531" cy="210"/>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CP</a:t>
                  </a:r>
                  <a:endParaRPr lang="en-US" altLang="zh-CN" sz="1600" dirty="0">
                    <a:solidFill>
                      <a:srgbClr val="000000"/>
                    </a:solidFill>
                    <a:ea typeface="Gulim" pitchFamily="34" charset="-127"/>
                  </a:endParaRPr>
                </a:p>
              </p:txBody>
            </p:sp>
            <p:sp>
              <p:nvSpPr>
                <p:cNvPr id="56" name="Text Box 171"/>
                <p:cNvSpPr txBox="1">
                  <a:spLocks noChangeArrowheads="1"/>
                </p:cNvSpPr>
                <p:nvPr/>
              </p:nvSpPr>
              <p:spPr bwMode="auto">
                <a:xfrm>
                  <a:off x="1776" y="27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57" name="Line 172"/>
                <p:cNvSpPr>
                  <a:spLocks noChangeShapeType="1"/>
                </p:cNvSpPr>
                <p:nvPr/>
              </p:nvSpPr>
              <p:spPr bwMode="auto">
                <a:xfrm>
                  <a:off x="182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7" name="Group 178"/>
              <p:cNvGrpSpPr/>
              <p:nvPr/>
            </p:nvGrpSpPr>
            <p:grpSpPr bwMode="auto">
              <a:xfrm>
                <a:off x="2496" y="2400"/>
                <a:ext cx="144" cy="144"/>
                <a:chOff x="2496" y="2400"/>
                <a:chExt cx="144" cy="144"/>
              </a:xfrm>
            </p:grpSpPr>
            <p:sp>
              <p:nvSpPr>
                <p:cNvPr id="13" name="Line 173"/>
                <p:cNvSpPr>
                  <a:spLocks noChangeShapeType="1"/>
                </p:cNvSpPr>
                <p:nvPr/>
              </p:nvSpPr>
              <p:spPr bwMode="auto">
                <a:xfrm>
                  <a:off x="2496"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1" name="Line 174"/>
                <p:cNvSpPr>
                  <a:spLocks noChangeShapeType="1"/>
                </p:cNvSpPr>
                <p:nvPr/>
              </p:nvSpPr>
              <p:spPr bwMode="auto">
                <a:xfrm>
                  <a:off x="2544"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2" name="Line 175"/>
                <p:cNvSpPr>
                  <a:spLocks noChangeShapeType="1"/>
                </p:cNvSpPr>
                <p:nvPr/>
              </p:nvSpPr>
              <p:spPr bwMode="auto">
                <a:xfrm>
                  <a:off x="2544" y="254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3" name="Line 176"/>
                <p:cNvSpPr>
                  <a:spLocks noChangeShapeType="1"/>
                </p:cNvSpPr>
                <p:nvPr/>
              </p:nvSpPr>
              <p:spPr bwMode="auto">
                <a:xfrm flipV="1">
                  <a:off x="2592"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6" name="Line 177"/>
                <p:cNvSpPr>
                  <a:spLocks noChangeShapeType="1"/>
                </p:cNvSpPr>
                <p:nvPr/>
              </p:nvSpPr>
              <p:spPr bwMode="auto">
                <a:xfrm>
                  <a:off x="2592"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sp>
          <p:nvSpPr>
            <p:cNvPr id="97" name="TextBox 96"/>
            <p:cNvSpPr txBox="1"/>
            <p:nvPr/>
          </p:nvSpPr>
          <p:spPr>
            <a:xfrm>
              <a:off x="4355976" y="6093296"/>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a:t>
              </a:r>
              <a:endParaRPr lang="zh-CN" altLang="en-US" sz="2400" dirty="0">
                <a:solidFill>
                  <a:srgbClr val="000000"/>
                </a:solidFill>
              </a:endParaRPr>
            </a:p>
          </p:txBody>
        </p:sp>
      </p:grpSp>
      <p:sp>
        <p:nvSpPr>
          <p:cNvPr id="112" name="TextBox 99"/>
          <p:cNvSpPr txBox="1">
            <a:spLocks noChangeArrowheads="1"/>
          </p:cNvSpPr>
          <p:nvPr/>
        </p:nvSpPr>
        <p:spPr bwMode="auto">
          <a:xfrm>
            <a:off x="669625" y="3762001"/>
            <a:ext cx="8558417" cy="769441"/>
          </a:xfrm>
          <a:prstGeom prst="rect">
            <a:avLst/>
          </a:prstGeom>
          <a:noFill/>
          <a:ln w="9525">
            <a:noFill/>
            <a:miter lim="800000"/>
          </a:ln>
        </p:spPr>
        <p:txBody>
          <a:bodyPr wrap="square">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anose="02010600030101010101" pitchFamily="2" charset="-122"/>
              </a:rPr>
              <a:t>（</a:t>
            </a:r>
            <a:r>
              <a:rPr kumimoji="1" lang="en-US" altLang="zh-CN" kern="0" dirty="0">
                <a:solidFill>
                  <a:sysClr val="windowText" lastClr="000000"/>
                </a:solidFill>
                <a:latin typeface="宋体" panose="02010600030101010101" pitchFamily="2" charset="-122"/>
              </a:rPr>
              <a:t>2</a:t>
            </a:r>
            <a:r>
              <a:rPr kumimoji="1" lang="zh-CN" altLang="en-US" kern="0" dirty="0">
                <a:solidFill>
                  <a:sysClr val="windowText" lastClr="000000"/>
                </a:solidFill>
                <a:latin typeface="宋体" panose="02010600030101010101" pitchFamily="2" charset="-122"/>
              </a:rPr>
              <a:t>）置数（复位端无效时）</a:t>
            </a:r>
            <a:r>
              <a:rPr kumimoji="1" lang="zh-CN" altLang="en-US" kern="0" dirty="0">
                <a:solidFill>
                  <a:sysClr val="windowText" lastClr="000000"/>
                </a:solidFill>
                <a:latin typeface="Arial" panose="020B0604020202020204" pitchFamily="34" charset="0"/>
              </a:rPr>
              <a:t> 当</a:t>
            </a:r>
            <a:r>
              <a:rPr kumimoji="1" lang="en-US" altLang="zh-CN" kern="0" dirty="0">
                <a:solidFill>
                  <a:sysClr val="windowText" lastClr="000000"/>
                </a:solidFill>
                <a:latin typeface="Arial" panose="020B0604020202020204" pitchFamily="34" charset="0"/>
              </a:rPr>
              <a:t>CP</a:t>
            </a:r>
            <a:r>
              <a:rPr kumimoji="1" lang="zh-CN" altLang="en-US" kern="0" dirty="0">
                <a:solidFill>
                  <a:sysClr val="windowText" lastClr="000000"/>
                </a:solidFill>
                <a:latin typeface="Arial" panose="020B0604020202020204" pitchFamily="34" charset="0"/>
              </a:rPr>
              <a:t>上升沿到来是，</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0</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1</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2</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3</a:t>
            </a:r>
            <a:r>
              <a:rPr kumimoji="1" lang="en-US" altLang="zh-CN" kern="0" dirty="0">
                <a:solidFill>
                  <a:sysClr val="windowText" lastClr="000000"/>
                </a:solidFill>
                <a:latin typeface="Arial" panose="020B0604020202020204" pitchFamily="34" charset="0"/>
              </a:rPr>
              <a:t>= D</a:t>
            </a:r>
            <a:r>
              <a:rPr kumimoji="1" lang="en-US" altLang="zh-CN" kern="0" baseline="-25000" dirty="0">
                <a:solidFill>
                  <a:sysClr val="windowText" lastClr="000000"/>
                </a:solidFill>
                <a:latin typeface="Arial" panose="020B0604020202020204" pitchFamily="34" charset="0"/>
              </a:rPr>
              <a:t>0</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1</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2</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3</a:t>
            </a:r>
            <a:endParaRPr lang="zh-CN" altLang="en-US" sz="4000" kern="0" dirty="0">
              <a:solidFill>
                <a:srgbClr val="003399"/>
              </a:solidFill>
              <a:latin typeface="Arial" panose="020B0604020202020204" pitchFamily="34" charset="0"/>
              <a:ea typeface="Gulim" pitchFamily="34" charset="-127"/>
            </a:endParaRPr>
          </a:p>
        </p:txBody>
      </p:sp>
      <p:grpSp>
        <p:nvGrpSpPr>
          <p:cNvPr id="98" name="组合 103"/>
          <p:cNvGrpSpPr/>
          <p:nvPr/>
        </p:nvGrpSpPr>
        <p:grpSpPr bwMode="auto">
          <a:xfrm>
            <a:off x="576990" y="3026420"/>
            <a:ext cx="6664325" cy="1034129"/>
            <a:chOff x="575108" y="3607288"/>
            <a:chExt cx="6664375" cy="1034055"/>
          </a:xfrm>
        </p:grpSpPr>
        <p:graphicFrame>
          <p:nvGraphicFramePr>
            <p:cNvPr id="11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99" name="Equation" r:id="rId6" imgW="469900" imgH="241300" progId="Equation.3">
                    <p:embed/>
                  </p:oleObj>
                </mc:Choice>
                <mc:Fallback>
                  <p:oleObj name="Equation" r:id="rId6" imgW="469900" imgH="241300" progId="Equation.3">
                    <p:embed/>
                    <p:pic>
                      <p:nvPicPr>
                        <p:cNvPr id="0" name="图片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15" name="TextBox 102"/>
            <p:cNvSpPr txBox="1">
              <a:spLocks noChangeArrowheads="1"/>
            </p:cNvSpPr>
            <p:nvPr/>
          </p:nvSpPr>
          <p:spPr bwMode="auto">
            <a:xfrm>
              <a:off x="575108" y="3607288"/>
              <a:ext cx="6664375" cy="1034055"/>
            </a:xfrm>
            <a:prstGeom prst="rect">
              <a:avLst/>
            </a:prstGeom>
            <a:noFill/>
            <a:ln w="9525">
              <a:noFill/>
              <a:miter lim="800000"/>
            </a:ln>
          </p:spPr>
          <p:txBody>
            <a:bodyPr>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anose="02010600030101010101" pitchFamily="2" charset="-122"/>
                </a:rPr>
                <a:t> （</a:t>
              </a:r>
              <a:r>
                <a:rPr kumimoji="1" lang="en-US" altLang="zh-CN" kern="0" dirty="0">
                  <a:solidFill>
                    <a:sysClr val="windowText" lastClr="000000"/>
                  </a:solidFill>
                  <a:latin typeface="宋体" panose="02010600030101010101" pitchFamily="2" charset="-122"/>
                </a:rPr>
                <a:t>1</a:t>
              </a:r>
              <a:r>
                <a:rPr kumimoji="1" lang="zh-CN" altLang="en-US" kern="0" dirty="0">
                  <a:solidFill>
                    <a:sysClr val="windowText" lastClr="000000"/>
                  </a:solidFill>
                  <a:latin typeface="宋体" panose="02010600030101010101" pitchFamily="2" charset="-122"/>
                </a:rPr>
                <a:t>）清除（复位）</a:t>
              </a:r>
              <a:endParaRPr kumimoji="1" lang="en-US" altLang="zh-CN" kern="0" dirty="0">
                <a:solidFill>
                  <a:sysClr val="windowText" lastClr="000000"/>
                </a:solidFill>
                <a:latin typeface="宋体" panose="02010600030101010101" pitchFamily="2" charset="-122"/>
              </a:endParaRPr>
            </a:p>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Arial" panose="020B0604020202020204" pitchFamily="34" charset="0"/>
                </a:rPr>
                <a:t>            当                ，</a:t>
              </a:r>
              <a:r>
                <a:rPr lang="en-US" altLang="zh-CN" kern="0" dirty="0">
                  <a:solidFill>
                    <a:srgbClr val="003399"/>
                  </a:solidFill>
                  <a:latin typeface="Arial" panose="020B0604020202020204" pitchFamily="34" charset="0"/>
                  <a:ea typeface="Gulim" pitchFamily="34" charset="-127"/>
                  <a:cs typeface="Arial" panose="020B0604020202020204" pitchFamily="34" charset="0"/>
                </a:rPr>
                <a:t> </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0</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1</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2</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3</a:t>
              </a:r>
              <a:r>
                <a:rPr lang="en-US" altLang="zh-CN" kern="0" dirty="0">
                  <a:solidFill>
                    <a:sysClr val="windowText" lastClr="000000"/>
                  </a:solidFill>
                  <a:ea typeface="Gulim" pitchFamily="34" charset="-127"/>
                </a:rPr>
                <a:t>=0000</a:t>
              </a:r>
              <a:endParaRPr lang="en-US" altLang="zh-CN" kern="0" dirty="0">
                <a:solidFill>
                  <a:sysClr val="windowText" lastClr="000000"/>
                </a:solidFill>
                <a:ea typeface="Gulim" pitchFamily="34" charset="-127"/>
              </a:endParaRPr>
            </a:p>
            <a:p>
              <a:pPr marL="365125" indent="-365125" algn="dist" eaLnBrk="1" fontAlgn="auto" hangingPunct="1">
                <a:lnSpc>
                  <a:spcPct val="100000"/>
                </a:lnSpc>
                <a:spcBef>
                  <a:spcPct val="0"/>
                </a:spcBef>
                <a:spcAft>
                  <a:spcPts val="0"/>
                </a:spcAft>
                <a:buClrTx/>
                <a:buSzTx/>
                <a:buFontTx/>
                <a:buNone/>
                <a:defRPr/>
              </a:pPr>
              <a:endParaRPr lang="zh-CN" altLang="en-US" kern="0" dirty="0">
                <a:solidFill>
                  <a:sysClr val="windowText" lastClr="000000"/>
                </a:solidFill>
                <a:latin typeface="宋体" panose="02010600030101010101" pitchFamily="2" charset="-122"/>
              </a:endParaRPr>
            </a:p>
          </p:txBody>
        </p:sp>
      </p:grpSp>
      <p:graphicFrame>
        <p:nvGraphicFramePr>
          <p:cNvPr id="423943" name="Object 7"/>
          <p:cNvGraphicFramePr>
            <a:graphicFrameLocks noChangeAspect="1"/>
          </p:cNvGraphicFramePr>
          <p:nvPr/>
        </p:nvGraphicFramePr>
        <p:xfrm>
          <a:off x="7968208" y="4509121"/>
          <a:ext cx="3133725" cy="1356519"/>
        </p:xfrm>
        <a:graphic>
          <a:graphicData uri="http://schemas.openxmlformats.org/presentationml/2006/ole">
            <mc:AlternateContent xmlns:mc="http://schemas.openxmlformats.org/markup-compatibility/2006">
              <mc:Choice xmlns:v="urn:schemas-microsoft-com:vml" Requires="v">
                <p:oleObj spid="_x0000_s100" name="Visio" r:id="rId8" imgW="8369300" imgH="3695700" progId="Visio.Drawing.11">
                  <p:embed/>
                </p:oleObj>
              </mc:Choice>
              <mc:Fallback>
                <p:oleObj name="Visio" r:id="rId8" imgW="8369300" imgH="3695700" progId="Visio.Drawing.11">
                  <p:embed/>
                  <p:pic>
                    <p:nvPicPr>
                      <p:cNvPr id="0" name="图片 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8" y="4509121"/>
                        <a:ext cx="3133725" cy="135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TextBox 101"/>
          <p:cNvSpPr txBox="1"/>
          <p:nvPr/>
        </p:nvSpPr>
        <p:spPr>
          <a:xfrm>
            <a:off x="9264352" y="6021289"/>
            <a:ext cx="473325"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(b)</a:t>
            </a:r>
            <a:endParaRPr lang="zh-CN" altLang="en-US" sz="240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3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DDDDDD"/>
                </a:solidFill>
                <a:latin typeface="+mj-ea"/>
              </a:rPr>
              <a:t>D</a:t>
            </a:r>
            <a:r>
              <a:rPr lang="zh-CN" altLang="en-US" sz="1600" dirty="0">
                <a:solidFill>
                  <a:srgbClr val="DDDDDD"/>
                </a:solidFill>
                <a:latin typeface="+mj-ea"/>
              </a:rPr>
              <a:t>触发器</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a:t>
            </a:r>
            <a:endParaRPr lang="zh-CN" altLang="en-US" i="0" dirty="0">
              <a:solidFill>
                <a:schemeClr val="accent1"/>
              </a:solidFill>
              <a:latin typeface="+mj-ea"/>
            </a:endParaRPr>
          </a:p>
        </p:txBody>
      </p:sp>
      <p:sp>
        <p:nvSpPr>
          <p:cNvPr id="38916" name="Rectangle 3"/>
          <p:cNvSpPr>
            <a:spLocks noGrp="1" noChangeArrowheads="1"/>
          </p:cNvSpPr>
          <p:nvPr>
            <p:ph type="body" sz="half" idx="4294967295"/>
          </p:nvPr>
        </p:nvSpPr>
        <p:spPr>
          <a:xfrm>
            <a:off x="612000" y="900000"/>
            <a:ext cx="10206932" cy="1816651"/>
          </a:xfrm>
        </p:spPr>
        <p:txBody>
          <a:bodyPr/>
          <a:lstStyle/>
          <a:p>
            <a:pPr marL="365125" indent="-365125">
              <a:lnSpc>
                <a:spcPct val="110000"/>
              </a:lnSpc>
            </a:pPr>
            <a:r>
              <a:rPr lang="en-US" altLang="zh-CN" sz="2200" dirty="0">
                <a:ea typeface="宋体" panose="02010600030101010101" pitchFamily="2" charset="-122"/>
              </a:rPr>
              <a:t>D</a:t>
            </a:r>
            <a:r>
              <a:rPr lang="zh-CN" altLang="en-US" sz="2200" dirty="0">
                <a:ea typeface="宋体" panose="02010600030101010101" pitchFamily="2" charset="-122"/>
              </a:rPr>
              <a:t>触发器虽然没有约束条件，但功能较少（只有置</a:t>
            </a:r>
            <a:r>
              <a:rPr lang="en-US" altLang="zh-CN" sz="2200" dirty="0">
                <a:ea typeface="宋体" panose="02010600030101010101" pitchFamily="2" charset="-122"/>
              </a:rPr>
              <a:t>0</a:t>
            </a:r>
            <a:r>
              <a:rPr lang="zh-CN" altLang="en-US" sz="2200" dirty="0">
                <a:ea typeface="宋体" panose="02010600030101010101" pitchFamily="2" charset="-122"/>
              </a:rPr>
              <a:t>、置</a:t>
            </a:r>
            <a:r>
              <a:rPr lang="en-US" altLang="zh-CN" sz="2200" dirty="0">
                <a:ea typeface="宋体" panose="02010600030101010101" pitchFamily="2" charset="-122"/>
              </a:rPr>
              <a:t>1</a:t>
            </a:r>
            <a:r>
              <a:rPr lang="zh-CN" altLang="en-US" sz="2200" dirty="0">
                <a:ea typeface="宋体" panose="02010600030101010101" pitchFamily="2" charset="-122"/>
              </a:rPr>
              <a:t>功能）。</a:t>
            </a:r>
            <a:endParaRPr lang="zh-CN" altLang="en-US" sz="2200" dirty="0">
              <a:ea typeface="宋体" panose="02010600030101010101" pitchFamily="2" charset="-122"/>
            </a:endParaRPr>
          </a:p>
          <a:p>
            <a:pPr marL="365125" indent="-365125">
              <a:lnSpc>
                <a:spcPct val="110000"/>
              </a:lnSpc>
            </a:pPr>
            <a:r>
              <a:rPr lang="en-US" altLang="zh-CN" sz="2200" dirty="0">
                <a:ea typeface="宋体" panose="02010600030101010101" pitchFamily="2" charset="-122"/>
              </a:rPr>
              <a:t>JK</a:t>
            </a:r>
            <a:r>
              <a:rPr lang="zh-CN" altLang="en-US" sz="2200" dirty="0">
                <a:ea typeface="宋体" panose="02010600030101010101" pitchFamily="2" charset="-122"/>
              </a:rPr>
              <a:t>触发器是一种功能最全面，而且没有约束条件的</a:t>
            </a:r>
            <a:r>
              <a:rPr lang="en-US" altLang="zh-CN" sz="2200" dirty="0">
                <a:ea typeface="宋体" panose="02010600030101010101" pitchFamily="2" charset="-122"/>
              </a:rPr>
              <a:t>FF</a:t>
            </a:r>
            <a:r>
              <a:rPr lang="zh-CN" altLang="en-US" sz="2200" dirty="0">
                <a:ea typeface="宋体" panose="02010600030101010101" pitchFamily="2" charset="-122"/>
              </a:rPr>
              <a:t>。它是在钟控</a:t>
            </a:r>
            <a:r>
              <a:rPr lang="en-US" altLang="zh-CN" sz="2200" dirty="0">
                <a:ea typeface="宋体" panose="02010600030101010101" pitchFamily="2" charset="-122"/>
              </a:rPr>
              <a:t>RS</a:t>
            </a:r>
            <a:r>
              <a:rPr lang="zh-CN" altLang="en-US" sz="2200" dirty="0">
                <a:ea typeface="宋体" panose="02010600030101010101" pitchFamily="2" charset="-122"/>
              </a:rPr>
              <a:t>锁存器的基础上，增加两条反馈线：</a:t>
            </a:r>
            <a:endParaRPr lang="en-US" altLang="zh-CN" sz="2200" dirty="0">
              <a:ea typeface="宋体" panose="02010600030101010101" pitchFamily="2" charset="-122"/>
            </a:endParaRPr>
          </a:p>
          <a:p>
            <a:pPr marL="749300" lvl="1" indent="-365125">
              <a:lnSpc>
                <a:spcPct val="110000"/>
              </a:lnSpc>
            </a:pPr>
            <a:r>
              <a:rPr lang="en-US" altLang="zh-CN" sz="2000" dirty="0">
                <a:ea typeface="宋体" panose="02010600030101010101" pitchFamily="2" charset="-122"/>
              </a:rPr>
              <a:t>Q</a:t>
            </a:r>
            <a:r>
              <a:rPr lang="zh-CN" altLang="en-US" sz="2000" dirty="0">
                <a:ea typeface="宋体" panose="02010600030101010101" pitchFamily="2" charset="-122"/>
              </a:rPr>
              <a:t>反馈到</a:t>
            </a:r>
            <a:r>
              <a:rPr lang="en-US" altLang="zh-CN" sz="2000" dirty="0">
                <a:ea typeface="宋体" panose="02010600030101010101" pitchFamily="2" charset="-122"/>
              </a:rPr>
              <a:t>R</a:t>
            </a:r>
            <a:r>
              <a:rPr lang="zh-CN" altLang="en-US" sz="2000" dirty="0">
                <a:ea typeface="宋体" panose="02010600030101010101" pitchFamily="2" charset="-122"/>
              </a:rPr>
              <a:t>钟控门的输入端，并把</a:t>
            </a:r>
            <a:r>
              <a:rPr lang="en-US" altLang="zh-CN" sz="2000" dirty="0">
                <a:ea typeface="宋体" panose="02010600030101010101" pitchFamily="2" charset="-122"/>
              </a:rPr>
              <a:t>R</a:t>
            </a:r>
            <a:r>
              <a:rPr lang="zh-CN" altLang="en-US" sz="2000" dirty="0">
                <a:ea typeface="宋体" panose="02010600030101010101" pitchFamily="2" charset="-122"/>
              </a:rPr>
              <a:t>改为</a:t>
            </a:r>
            <a:r>
              <a:rPr lang="en-US" altLang="zh-CN" sz="2000" dirty="0">
                <a:ea typeface="宋体" panose="02010600030101010101" pitchFamily="2" charset="-122"/>
              </a:rPr>
              <a:t>K</a:t>
            </a:r>
            <a:endParaRPr lang="en-US" altLang="zh-CN" sz="2000" dirty="0">
              <a:ea typeface="宋体" panose="02010600030101010101" pitchFamily="2" charset="-122"/>
            </a:endParaRPr>
          </a:p>
          <a:p>
            <a:pPr marL="749300" lvl="1" indent="-365125">
              <a:lnSpc>
                <a:spcPct val="110000"/>
              </a:lnSpc>
            </a:pPr>
            <a:r>
              <a:rPr lang="en-US" altLang="zh-CN" sz="2000" dirty="0">
                <a:ea typeface="宋体" panose="02010600030101010101" pitchFamily="2" charset="-122"/>
              </a:rPr>
              <a:t>/Q</a:t>
            </a:r>
            <a:r>
              <a:rPr lang="zh-CN" altLang="en-US" sz="2000" dirty="0">
                <a:ea typeface="宋体" panose="02010600030101010101" pitchFamily="2" charset="-122"/>
              </a:rPr>
              <a:t>反馈到</a:t>
            </a:r>
            <a:r>
              <a:rPr lang="en-US" altLang="zh-CN" sz="2000" dirty="0">
                <a:ea typeface="宋体" panose="02010600030101010101" pitchFamily="2" charset="-122"/>
              </a:rPr>
              <a:t>S</a:t>
            </a:r>
            <a:r>
              <a:rPr lang="zh-CN" altLang="en-US" sz="2000" dirty="0">
                <a:ea typeface="宋体" panose="02010600030101010101" pitchFamily="2" charset="-122"/>
              </a:rPr>
              <a:t>门上，并把</a:t>
            </a:r>
            <a:r>
              <a:rPr lang="en-US" altLang="zh-CN" sz="2000" dirty="0">
                <a:ea typeface="宋体" panose="02010600030101010101" pitchFamily="2" charset="-122"/>
              </a:rPr>
              <a:t>S</a:t>
            </a:r>
            <a:r>
              <a:rPr lang="zh-CN" altLang="en-US" sz="2000" dirty="0">
                <a:ea typeface="宋体" panose="02010600030101010101" pitchFamily="2" charset="-122"/>
              </a:rPr>
              <a:t>改名为</a:t>
            </a:r>
            <a:r>
              <a:rPr lang="en-US" altLang="zh-CN" sz="2000" dirty="0">
                <a:ea typeface="宋体" panose="02010600030101010101" pitchFamily="2" charset="-122"/>
              </a:rPr>
              <a:t>J</a:t>
            </a:r>
            <a:endParaRPr kumimoji="1" lang="zh-CN" altLang="en-US" sz="2000" dirty="0">
              <a:ea typeface="宋体" panose="02010600030101010101" pitchFamily="2" charset="-122"/>
            </a:endParaRPr>
          </a:p>
        </p:txBody>
      </p:sp>
      <p:grpSp>
        <p:nvGrpSpPr>
          <p:cNvPr id="2" name="Group 98"/>
          <p:cNvGrpSpPr/>
          <p:nvPr/>
        </p:nvGrpSpPr>
        <p:grpSpPr bwMode="auto">
          <a:xfrm>
            <a:off x="3687764" y="4292600"/>
            <a:ext cx="541337" cy="673100"/>
            <a:chOff x="295" y="2707"/>
            <a:chExt cx="341" cy="424"/>
          </a:xfrm>
        </p:grpSpPr>
        <p:grpSp>
          <p:nvGrpSpPr>
            <p:cNvPr id="3" name="Group 124"/>
            <p:cNvGrpSpPr/>
            <p:nvPr/>
          </p:nvGrpSpPr>
          <p:grpSpPr bwMode="auto">
            <a:xfrm>
              <a:off x="295" y="2707"/>
              <a:ext cx="114" cy="424"/>
              <a:chOff x="3312" y="1056"/>
              <a:chExt cx="96" cy="384"/>
            </a:xfrm>
          </p:grpSpPr>
          <p:sp>
            <p:nvSpPr>
              <p:cNvPr id="61531" name="Line 125"/>
              <p:cNvSpPr>
                <a:spLocks noChangeShapeType="1"/>
              </p:cNvSpPr>
              <p:nvPr/>
            </p:nvSpPr>
            <p:spPr bwMode="auto">
              <a:xfrm>
                <a:off x="3312" y="1392"/>
                <a:ext cx="0" cy="48"/>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2" name="Line 126"/>
              <p:cNvSpPr>
                <a:spLocks noChangeShapeType="1"/>
              </p:cNvSpPr>
              <p:nvPr/>
            </p:nvSpPr>
            <p:spPr bwMode="auto">
              <a:xfrm>
                <a:off x="3312" y="1440"/>
                <a:ext cx="96"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3" name="Line 127"/>
              <p:cNvSpPr>
                <a:spLocks noChangeShapeType="1"/>
              </p:cNvSpPr>
              <p:nvPr/>
            </p:nvSpPr>
            <p:spPr bwMode="auto">
              <a:xfrm flipV="1">
                <a:off x="3408" y="1056"/>
                <a:ext cx="0" cy="384"/>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4" name="Group 128"/>
            <p:cNvGrpSpPr/>
            <p:nvPr/>
          </p:nvGrpSpPr>
          <p:grpSpPr bwMode="auto">
            <a:xfrm>
              <a:off x="523" y="2707"/>
              <a:ext cx="113" cy="424"/>
              <a:chOff x="3504" y="1056"/>
              <a:chExt cx="96" cy="384"/>
            </a:xfrm>
          </p:grpSpPr>
          <p:sp>
            <p:nvSpPr>
              <p:cNvPr id="61528" name="Line 129"/>
              <p:cNvSpPr>
                <a:spLocks noChangeShapeType="1"/>
              </p:cNvSpPr>
              <p:nvPr/>
            </p:nvSpPr>
            <p:spPr bwMode="auto">
              <a:xfrm>
                <a:off x="3600" y="1392"/>
                <a:ext cx="0" cy="48"/>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9" name="Line 130"/>
              <p:cNvSpPr>
                <a:spLocks noChangeShapeType="1"/>
              </p:cNvSpPr>
              <p:nvPr/>
            </p:nvSpPr>
            <p:spPr bwMode="auto">
              <a:xfrm flipH="1">
                <a:off x="3504" y="1440"/>
                <a:ext cx="96"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0" name="Line 131"/>
              <p:cNvSpPr>
                <a:spLocks noChangeShapeType="1"/>
              </p:cNvSpPr>
              <p:nvPr/>
            </p:nvSpPr>
            <p:spPr bwMode="auto">
              <a:xfrm flipV="1">
                <a:off x="3504" y="1056"/>
                <a:ext cx="0" cy="384"/>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grpSp>
        <p:nvGrpSpPr>
          <p:cNvPr id="5" name="Group 99"/>
          <p:cNvGrpSpPr/>
          <p:nvPr/>
        </p:nvGrpSpPr>
        <p:grpSpPr bwMode="auto">
          <a:xfrm>
            <a:off x="6872289" y="2852739"/>
            <a:ext cx="1563687" cy="1958975"/>
            <a:chOff x="3369" y="1797"/>
            <a:chExt cx="985" cy="1234"/>
          </a:xfrm>
        </p:grpSpPr>
        <p:sp>
          <p:nvSpPr>
            <p:cNvPr id="61513" name="Text Box 136"/>
            <p:cNvSpPr txBox="1">
              <a:spLocks noChangeArrowheads="1"/>
            </p:cNvSpPr>
            <p:nvPr/>
          </p:nvSpPr>
          <p:spPr bwMode="auto">
            <a:xfrm>
              <a:off x="3493" y="2094"/>
              <a:ext cx="320"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14" name="Text Box 138"/>
            <p:cNvSpPr txBox="1">
              <a:spLocks noChangeArrowheads="1"/>
            </p:cNvSpPr>
            <p:nvPr/>
          </p:nvSpPr>
          <p:spPr bwMode="auto">
            <a:xfrm>
              <a:off x="3989" y="2115"/>
              <a:ext cx="320"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15" name="Line 139"/>
            <p:cNvSpPr>
              <a:spLocks noChangeShapeType="1"/>
            </p:cNvSpPr>
            <p:nvPr/>
          </p:nvSpPr>
          <p:spPr bwMode="auto">
            <a:xfrm>
              <a:off x="4049" y="2147"/>
              <a:ext cx="12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16" name="Text Box 140"/>
            <p:cNvSpPr txBox="1">
              <a:spLocks noChangeArrowheads="1"/>
            </p:cNvSpPr>
            <p:nvPr/>
          </p:nvSpPr>
          <p:spPr bwMode="auto">
            <a:xfrm>
              <a:off x="3541" y="2447"/>
              <a:ext cx="246"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endParaRPr lang="en-US" altLang="zh-CN" sz="1600" b="0">
                <a:solidFill>
                  <a:srgbClr val="000000"/>
                </a:solidFill>
                <a:latin typeface="Times New Roman" panose="02020603050405020304" pitchFamily="18" charset="0"/>
              </a:endParaRPr>
            </a:p>
          </p:txBody>
        </p:sp>
        <p:sp>
          <p:nvSpPr>
            <p:cNvPr id="61517" name="Text Box 141"/>
            <p:cNvSpPr txBox="1">
              <a:spLocks noChangeArrowheads="1"/>
            </p:cNvSpPr>
            <p:nvPr/>
          </p:nvSpPr>
          <p:spPr bwMode="auto">
            <a:xfrm>
              <a:off x="4006" y="2447"/>
              <a:ext cx="34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endParaRPr lang="en-US" altLang="zh-CN" sz="1600" b="0">
                <a:solidFill>
                  <a:srgbClr val="000000"/>
                </a:solidFill>
                <a:latin typeface="Times New Roman" panose="02020603050405020304" pitchFamily="18" charset="0"/>
              </a:endParaRPr>
            </a:p>
          </p:txBody>
        </p:sp>
        <p:sp>
          <p:nvSpPr>
            <p:cNvPr id="61518" name="Rectangle 142"/>
            <p:cNvSpPr>
              <a:spLocks noChangeArrowheads="1"/>
            </p:cNvSpPr>
            <p:nvPr/>
          </p:nvSpPr>
          <p:spPr bwMode="auto">
            <a:xfrm>
              <a:off x="3369" y="2121"/>
              <a:ext cx="960" cy="584"/>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9" name="Line 143"/>
            <p:cNvSpPr>
              <a:spLocks noChangeShapeType="1"/>
            </p:cNvSpPr>
            <p:nvPr/>
          </p:nvSpPr>
          <p:spPr bwMode="auto">
            <a:xfrm flipV="1">
              <a:off x="3625" y="179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0" name="Oval 144"/>
            <p:cNvSpPr>
              <a:spLocks noChangeArrowheads="1"/>
            </p:cNvSpPr>
            <p:nvPr/>
          </p:nvSpPr>
          <p:spPr bwMode="auto">
            <a:xfrm>
              <a:off x="4073" y="2057"/>
              <a:ext cx="64" cy="64"/>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21" name="Line 145"/>
            <p:cNvSpPr>
              <a:spLocks noChangeShapeType="1"/>
            </p:cNvSpPr>
            <p:nvPr/>
          </p:nvSpPr>
          <p:spPr bwMode="auto">
            <a:xfrm>
              <a:off x="4101" y="1797"/>
              <a:ext cx="0" cy="2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2" name="Line 146"/>
            <p:cNvSpPr>
              <a:spLocks noChangeShapeType="1"/>
            </p:cNvSpPr>
            <p:nvPr/>
          </p:nvSpPr>
          <p:spPr bwMode="auto">
            <a:xfrm>
              <a:off x="3653"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3" name="Line 147"/>
            <p:cNvSpPr>
              <a:spLocks noChangeShapeType="1"/>
            </p:cNvSpPr>
            <p:nvPr/>
          </p:nvSpPr>
          <p:spPr bwMode="auto">
            <a:xfrm>
              <a:off x="4085"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4" name="Line 148"/>
            <p:cNvSpPr>
              <a:spLocks noChangeShapeType="1"/>
            </p:cNvSpPr>
            <p:nvPr/>
          </p:nvSpPr>
          <p:spPr bwMode="auto">
            <a:xfrm>
              <a:off x="3869"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5" name="Text Box 149"/>
            <p:cNvSpPr txBox="1">
              <a:spLocks noChangeArrowheads="1"/>
            </p:cNvSpPr>
            <p:nvPr/>
          </p:nvSpPr>
          <p:spPr bwMode="auto">
            <a:xfrm>
              <a:off x="3719" y="2447"/>
              <a:ext cx="306"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CP</a:t>
              </a:r>
              <a:endParaRPr lang="en-US" altLang="zh-CN" sz="1600" b="0">
                <a:solidFill>
                  <a:srgbClr val="000000"/>
                </a:solidFill>
                <a:latin typeface="Times New Roman" panose="02020603050405020304" pitchFamily="18" charset="0"/>
              </a:endParaRPr>
            </a:p>
          </p:txBody>
        </p:sp>
      </p:grpSp>
      <p:sp>
        <p:nvSpPr>
          <p:cNvPr id="38954" name="Text Box 1"/>
          <p:cNvSpPr txBox="1">
            <a:spLocks noChangeArrowheads="1"/>
          </p:cNvSpPr>
          <p:nvPr/>
        </p:nvSpPr>
        <p:spPr bwMode="auto">
          <a:xfrm>
            <a:off x="5795963" y="5307013"/>
            <a:ext cx="4513262" cy="707886"/>
          </a:xfrm>
          <a:prstGeom prst="rect">
            <a:avLst/>
          </a:prstGeom>
          <a:solidFill>
            <a:srgbClr val="FFCCFF"/>
          </a:solidFill>
          <a:ln w="9525" algn="ctr">
            <a:noFill/>
            <a:miter lim="800000"/>
          </a:ln>
          <a:effectLst>
            <a:outerShdw blurRad="50800" dist="38100" dir="18900000" algn="bl" rotWithShape="0">
              <a:prstClr val="black">
                <a:alpha val="40000"/>
              </a:prstClr>
            </a:outerShdw>
          </a:effectLst>
        </p:spPr>
        <p:txBody>
          <a:bodyPr>
            <a:spAutoFit/>
          </a:bodyPr>
          <a:lstStyle/>
          <a:p>
            <a:pPr marL="266700" indent="-266700" eaLnBrk="1" hangingPunct="1">
              <a:lnSpc>
                <a:spcPct val="100000"/>
              </a:lnSpc>
              <a:spcBef>
                <a:spcPct val="50000"/>
              </a:spcBef>
              <a:buClr>
                <a:srgbClr val="FF0066"/>
              </a:buClr>
              <a:buSzTx/>
              <a:buFont typeface="Wingdings" panose="05000000000000000000" pitchFamily="2" charset="2"/>
              <a:buChar char="v"/>
              <a:defRPr/>
            </a:pPr>
            <a:r>
              <a:rPr lang="zh-CN" altLang="en-US" sz="2000" dirty="0">
                <a:solidFill>
                  <a:srgbClr val="000000"/>
                </a:solidFill>
                <a:ea typeface="楷体_GB2312"/>
              </a:rPr>
              <a:t>把</a:t>
            </a:r>
            <a:r>
              <a:rPr lang="en-US" altLang="zh-CN" sz="2000" dirty="0">
                <a:solidFill>
                  <a:srgbClr val="000000"/>
                </a:solidFill>
                <a:ea typeface="楷体_GB2312"/>
              </a:rPr>
              <a:t>RS</a:t>
            </a:r>
            <a:r>
              <a:rPr lang="zh-CN" altLang="en-US" sz="2000" dirty="0">
                <a:solidFill>
                  <a:srgbClr val="000000"/>
                </a:solidFill>
                <a:ea typeface="楷体_GB2312"/>
              </a:rPr>
              <a:t>＝</a:t>
            </a:r>
            <a:r>
              <a:rPr lang="en-US" altLang="zh-CN" sz="2000" dirty="0">
                <a:solidFill>
                  <a:srgbClr val="000000"/>
                </a:solidFill>
                <a:ea typeface="楷体_GB2312"/>
              </a:rPr>
              <a:t>11</a:t>
            </a:r>
            <a:r>
              <a:rPr lang="zh-CN" altLang="en-US" sz="2000" dirty="0">
                <a:solidFill>
                  <a:srgbClr val="000000"/>
                </a:solidFill>
                <a:ea typeface="楷体_GB2312"/>
              </a:rPr>
              <a:t>的无效状态变为</a:t>
            </a:r>
            <a:r>
              <a:rPr lang="en-US" altLang="zh-CN" sz="2000" dirty="0">
                <a:solidFill>
                  <a:srgbClr val="000000"/>
                </a:solidFill>
                <a:ea typeface="楷体_GB2312"/>
              </a:rPr>
              <a:t>JK</a:t>
            </a:r>
            <a:r>
              <a:rPr lang="zh-CN" altLang="en-US" sz="2000" dirty="0">
                <a:solidFill>
                  <a:srgbClr val="000000"/>
                </a:solidFill>
                <a:ea typeface="楷体_GB2312"/>
              </a:rPr>
              <a:t>触发器的</a:t>
            </a:r>
            <a:r>
              <a:rPr lang="zh-CN" altLang="en-US" sz="2000" dirty="0">
                <a:solidFill>
                  <a:srgbClr val="CC0066"/>
                </a:solidFill>
                <a:ea typeface="楷体_GB2312"/>
              </a:rPr>
              <a:t>翻转（计数）</a:t>
            </a:r>
            <a:r>
              <a:rPr lang="zh-CN" altLang="en-US" sz="2000" dirty="0">
                <a:solidFill>
                  <a:srgbClr val="000000"/>
                </a:solidFill>
                <a:ea typeface="楷体_GB2312"/>
              </a:rPr>
              <a:t>功能</a:t>
            </a:r>
            <a:endParaRPr lang="zh-CN" altLang="en-US" sz="2000" dirty="0">
              <a:solidFill>
                <a:srgbClr val="000000"/>
              </a:solidFill>
              <a:ea typeface="楷体_GB2312"/>
            </a:endParaRPr>
          </a:p>
        </p:txBody>
      </p:sp>
      <p:sp>
        <p:nvSpPr>
          <p:cNvPr id="39002" name="Rectangle 90"/>
          <p:cNvSpPr>
            <a:spLocks noChangeArrowheads="1"/>
          </p:cNvSpPr>
          <p:nvPr/>
        </p:nvSpPr>
        <p:spPr bwMode="auto">
          <a:xfrm>
            <a:off x="2057401" y="5949950"/>
            <a:ext cx="3738563" cy="400050"/>
          </a:xfrm>
          <a:prstGeom prst="rect">
            <a:avLst/>
          </a:prstGeom>
          <a:noFill/>
          <a:ln w="9525" algn="ctr">
            <a:noFill/>
            <a:miter lim="800000"/>
          </a:ln>
          <a:effectLst>
            <a:prstShdw prst="shdw13" dist="53882" dir="13500000">
              <a:schemeClr val="accent1">
                <a:gamma/>
                <a:shade val="60000"/>
                <a:invGamma/>
                <a:alpha val="50000"/>
              </a:schemeClr>
            </a:prstShdw>
          </a:effectLst>
        </p:spPr>
        <p:txBody>
          <a:bodyPr>
            <a:spAutoFit/>
          </a:bodyPr>
          <a:lstStyle/>
          <a:p>
            <a:pPr algn="ctr" eaLnBrk="1" hangingPunct="1">
              <a:lnSpc>
                <a:spcPct val="100000"/>
              </a:lnSpc>
              <a:spcBef>
                <a:spcPct val="0"/>
              </a:spcBef>
              <a:buClrTx/>
              <a:buSzTx/>
              <a:buFontTx/>
              <a:buNone/>
              <a:defRPr/>
            </a:pPr>
            <a:r>
              <a:rPr lang="zh-CN" altLang="en-US" sz="2000" dirty="0">
                <a:solidFill>
                  <a:srgbClr val="C00000"/>
                </a:solidFill>
                <a:ea typeface="楷体_GB2312"/>
              </a:rPr>
              <a:t>钟控</a:t>
            </a:r>
            <a:r>
              <a:rPr lang="en-US" altLang="zh-CN" sz="2000" dirty="0">
                <a:solidFill>
                  <a:srgbClr val="C00000"/>
                </a:solidFill>
                <a:ea typeface="楷体_GB2312"/>
              </a:rPr>
              <a:t>JK</a:t>
            </a:r>
            <a:r>
              <a:rPr lang="zh-CN" altLang="en-US" sz="2000" dirty="0">
                <a:solidFill>
                  <a:srgbClr val="C00000"/>
                </a:solidFill>
                <a:ea typeface="楷体_GB2312"/>
              </a:rPr>
              <a:t>触发器的电路结构</a:t>
            </a:r>
            <a:endParaRPr lang="zh-CN" altLang="en-US" sz="2000" dirty="0">
              <a:solidFill>
                <a:srgbClr val="C00000"/>
              </a:solidFill>
              <a:ea typeface="楷体_GB2312"/>
            </a:endParaRPr>
          </a:p>
        </p:txBody>
      </p:sp>
      <p:grpSp>
        <p:nvGrpSpPr>
          <p:cNvPr id="6" name="Group 97"/>
          <p:cNvGrpSpPr/>
          <p:nvPr/>
        </p:nvGrpSpPr>
        <p:grpSpPr bwMode="auto">
          <a:xfrm>
            <a:off x="2587626" y="2814638"/>
            <a:ext cx="2716213" cy="3232150"/>
            <a:chOff x="670" y="1773"/>
            <a:chExt cx="1711" cy="2036"/>
          </a:xfrm>
        </p:grpSpPr>
        <p:grpSp>
          <p:nvGrpSpPr>
            <p:cNvPr id="7" name="Group 69"/>
            <p:cNvGrpSpPr/>
            <p:nvPr/>
          </p:nvGrpSpPr>
          <p:grpSpPr bwMode="auto">
            <a:xfrm>
              <a:off x="966" y="2304"/>
              <a:ext cx="454" cy="265"/>
              <a:chOff x="3504" y="1584"/>
              <a:chExt cx="384" cy="240"/>
            </a:xfrm>
          </p:grpSpPr>
          <p:grpSp>
            <p:nvGrpSpPr>
              <p:cNvPr id="8" name="Group 70"/>
              <p:cNvGrpSpPr/>
              <p:nvPr/>
            </p:nvGrpSpPr>
            <p:grpSpPr bwMode="auto">
              <a:xfrm>
                <a:off x="3504" y="1584"/>
                <a:ext cx="384" cy="240"/>
                <a:chOff x="3504" y="1584"/>
                <a:chExt cx="384" cy="240"/>
              </a:xfrm>
            </p:grpSpPr>
            <p:sp>
              <p:nvSpPr>
                <p:cNvPr id="61511" name="Rectangle 7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2" name="Oval 7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10" name="Text Box 73"/>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grpSp>
          <p:nvGrpSpPr>
            <p:cNvPr id="9" name="Group 74"/>
            <p:cNvGrpSpPr/>
            <p:nvPr/>
          </p:nvGrpSpPr>
          <p:grpSpPr bwMode="auto">
            <a:xfrm>
              <a:off x="1647" y="2304"/>
              <a:ext cx="455" cy="265"/>
              <a:chOff x="3504" y="1584"/>
              <a:chExt cx="384" cy="240"/>
            </a:xfrm>
          </p:grpSpPr>
          <p:grpSp>
            <p:nvGrpSpPr>
              <p:cNvPr id="10" name="Group 75"/>
              <p:cNvGrpSpPr/>
              <p:nvPr/>
            </p:nvGrpSpPr>
            <p:grpSpPr bwMode="auto">
              <a:xfrm>
                <a:off x="3504" y="1584"/>
                <a:ext cx="384" cy="240"/>
                <a:chOff x="3504" y="1584"/>
                <a:chExt cx="384" cy="240"/>
              </a:xfrm>
            </p:grpSpPr>
            <p:sp>
              <p:nvSpPr>
                <p:cNvPr id="61507" name="Rectangle 7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08" name="Oval 7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06" name="Text Box 78"/>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sp>
          <p:nvSpPr>
            <p:cNvPr id="61452" name="Line 79"/>
            <p:cNvSpPr>
              <a:spLocks noChangeShapeType="1"/>
            </p:cNvSpPr>
            <p:nvPr/>
          </p:nvSpPr>
          <p:spPr bwMode="auto">
            <a:xfrm>
              <a:off x="1193" y="2038"/>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3" name="Line 80"/>
            <p:cNvSpPr>
              <a:spLocks noChangeShapeType="1"/>
            </p:cNvSpPr>
            <p:nvPr/>
          </p:nvSpPr>
          <p:spPr bwMode="auto">
            <a:xfrm>
              <a:off x="1874" y="2038"/>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4" name="Line 81"/>
            <p:cNvSpPr>
              <a:spLocks noChangeShapeType="1"/>
            </p:cNvSpPr>
            <p:nvPr/>
          </p:nvSpPr>
          <p:spPr bwMode="auto">
            <a:xfrm>
              <a:off x="1193" y="2198"/>
              <a:ext cx="2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5" name="Line 82"/>
            <p:cNvSpPr>
              <a:spLocks noChangeShapeType="1"/>
            </p:cNvSpPr>
            <p:nvPr/>
          </p:nvSpPr>
          <p:spPr bwMode="auto">
            <a:xfrm>
              <a:off x="1477" y="2198"/>
              <a:ext cx="114" cy="53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6" name="Line 83"/>
            <p:cNvSpPr>
              <a:spLocks noChangeShapeType="1"/>
            </p:cNvSpPr>
            <p:nvPr/>
          </p:nvSpPr>
          <p:spPr bwMode="auto">
            <a:xfrm>
              <a:off x="1591" y="2729"/>
              <a:ext cx="17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7" name="Line 84"/>
            <p:cNvSpPr>
              <a:spLocks noChangeShapeType="1"/>
            </p:cNvSpPr>
            <p:nvPr/>
          </p:nvSpPr>
          <p:spPr bwMode="auto">
            <a:xfrm flipV="1">
              <a:off x="1761" y="2569"/>
              <a:ext cx="0" cy="1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8" name="Line 85"/>
            <p:cNvSpPr>
              <a:spLocks noChangeShapeType="1"/>
            </p:cNvSpPr>
            <p:nvPr/>
          </p:nvSpPr>
          <p:spPr bwMode="auto">
            <a:xfrm flipH="1">
              <a:off x="1591" y="2198"/>
              <a:ext cx="28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9" name="Line 86"/>
            <p:cNvSpPr>
              <a:spLocks noChangeShapeType="1"/>
            </p:cNvSpPr>
            <p:nvPr/>
          </p:nvSpPr>
          <p:spPr bwMode="auto">
            <a:xfrm flipH="1">
              <a:off x="1477" y="2198"/>
              <a:ext cx="114" cy="53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0" name="Line 87"/>
            <p:cNvSpPr>
              <a:spLocks noChangeShapeType="1"/>
            </p:cNvSpPr>
            <p:nvPr/>
          </p:nvSpPr>
          <p:spPr bwMode="auto">
            <a:xfrm flipH="1">
              <a:off x="1307" y="2729"/>
              <a:ext cx="17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1" name="Line 88"/>
            <p:cNvSpPr>
              <a:spLocks noChangeShapeType="1"/>
            </p:cNvSpPr>
            <p:nvPr/>
          </p:nvSpPr>
          <p:spPr bwMode="auto">
            <a:xfrm flipV="1">
              <a:off x="1307" y="2569"/>
              <a:ext cx="0" cy="1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2" name="Oval 89"/>
            <p:cNvSpPr>
              <a:spLocks noChangeArrowheads="1"/>
            </p:cNvSpPr>
            <p:nvPr/>
          </p:nvSpPr>
          <p:spPr bwMode="auto">
            <a:xfrm>
              <a:off x="1161" y="2165"/>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3" name="Oval 90"/>
            <p:cNvSpPr>
              <a:spLocks noChangeArrowheads="1"/>
            </p:cNvSpPr>
            <p:nvPr/>
          </p:nvSpPr>
          <p:spPr bwMode="auto">
            <a:xfrm>
              <a:off x="1839" y="2174"/>
              <a:ext cx="57" cy="54"/>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4" name="Text Box 91"/>
            <p:cNvSpPr txBox="1">
              <a:spLocks noChangeArrowheads="1"/>
            </p:cNvSpPr>
            <p:nvPr/>
          </p:nvSpPr>
          <p:spPr bwMode="auto">
            <a:xfrm>
              <a:off x="1079" y="1773"/>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grpSp>
          <p:nvGrpSpPr>
            <p:cNvPr id="11" name="Group 92"/>
            <p:cNvGrpSpPr/>
            <p:nvPr/>
          </p:nvGrpSpPr>
          <p:grpSpPr bwMode="auto">
            <a:xfrm>
              <a:off x="1761" y="1773"/>
              <a:ext cx="284" cy="212"/>
              <a:chOff x="4176" y="1104"/>
              <a:chExt cx="240" cy="192"/>
            </a:xfrm>
          </p:grpSpPr>
          <p:sp>
            <p:nvSpPr>
              <p:cNvPr id="61503" name="Text Box 93"/>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04" name="Line 94"/>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 name="Group 95"/>
            <p:cNvGrpSpPr/>
            <p:nvPr/>
          </p:nvGrpSpPr>
          <p:grpSpPr bwMode="auto">
            <a:xfrm>
              <a:off x="909" y="2569"/>
              <a:ext cx="398" cy="212"/>
              <a:chOff x="3504" y="2160"/>
              <a:chExt cx="336" cy="191"/>
            </a:xfrm>
          </p:grpSpPr>
          <p:sp>
            <p:nvSpPr>
              <p:cNvPr id="61501" name="Text Box 96"/>
              <p:cNvSpPr txBox="1">
                <a:spLocks noChangeArrowheads="1"/>
              </p:cNvSpPr>
              <p:nvPr/>
            </p:nvSpPr>
            <p:spPr bwMode="auto">
              <a:xfrm>
                <a:off x="3504" y="2160"/>
                <a:ext cx="336" cy="191"/>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S</a:t>
                </a:r>
                <a:r>
                  <a:rPr lang="en-US" altLang="zh-CN" sz="1600" b="0" baseline="-25000">
                    <a:solidFill>
                      <a:srgbClr val="000000"/>
                    </a:solidFill>
                    <a:latin typeface="Times New Roman" panose="02020603050405020304" pitchFamily="18" charset="0"/>
                  </a:rPr>
                  <a:t>D</a:t>
                </a:r>
                <a:endParaRPr lang="en-US" altLang="zh-CN" sz="1600" b="0">
                  <a:solidFill>
                    <a:srgbClr val="000000"/>
                  </a:solidFill>
                  <a:latin typeface="Times New Roman" panose="02020603050405020304" pitchFamily="18" charset="0"/>
                </a:endParaRPr>
              </a:p>
            </p:txBody>
          </p:sp>
          <p:sp>
            <p:nvSpPr>
              <p:cNvPr id="61502" name="Line 97"/>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3" name="Group 98"/>
            <p:cNvGrpSpPr/>
            <p:nvPr/>
          </p:nvGrpSpPr>
          <p:grpSpPr bwMode="auto">
            <a:xfrm>
              <a:off x="1874" y="2569"/>
              <a:ext cx="398" cy="212"/>
              <a:chOff x="3504" y="2160"/>
              <a:chExt cx="336" cy="191"/>
            </a:xfrm>
          </p:grpSpPr>
          <p:sp>
            <p:nvSpPr>
              <p:cNvPr id="61499" name="Text Box 99"/>
              <p:cNvSpPr txBox="1">
                <a:spLocks noChangeArrowheads="1"/>
              </p:cNvSpPr>
              <p:nvPr/>
            </p:nvSpPr>
            <p:spPr bwMode="auto">
              <a:xfrm>
                <a:off x="3504" y="2160"/>
                <a:ext cx="336" cy="191"/>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R</a:t>
                </a:r>
                <a:r>
                  <a:rPr lang="en-US" altLang="zh-CN" sz="1600" b="0" baseline="-25000">
                    <a:solidFill>
                      <a:srgbClr val="000000"/>
                    </a:solidFill>
                    <a:latin typeface="Times New Roman" panose="02020603050405020304" pitchFamily="18" charset="0"/>
                  </a:rPr>
                  <a:t>D</a:t>
                </a:r>
                <a:endParaRPr lang="en-US" altLang="zh-CN" sz="1600" b="0">
                  <a:solidFill>
                    <a:srgbClr val="000000"/>
                  </a:solidFill>
                  <a:latin typeface="Times New Roman" panose="02020603050405020304" pitchFamily="18" charset="0"/>
                </a:endParaRPr>
              </a:p>
            </p:txBody>
          </p:sp>
          <p:sp>
            <p:nvSpPr>
              <p:cNvPr id="61500" name="Line 100"/>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4" name="Group 101"/>
            <p:cNvGrpSpPr/>
            <p:nvPr/>
          </p:nvGrpSpPr>
          <p:grpSpPr bwMode="auto">
            <a:xfrm>
              <a:off x="966" y="2813"/>
              <a:ext cx="454" cy="265"/>
              <a:chOff x="3504" y="1584"/>
              <a:chExt cx="384" cy="240"/>
            </a:xfrm>
          </p:grpSpPr>
          <p:grpSp>
            <p:nvGrpSpPr>
              <p:cNvPr id="15" name="Group 102"/>
              <p:cNvGrpSpPr/>
              <p:nvPr/>
            </p:nvGrpSpPr>
            <p:grpSpPr bwMode="auto">
              <a:xfrm>
                <a:off x="3504" y="1584"/>
                <a:ext cx="384" cy="240"/>
                <a:chOff x="3504" y="1584"/>
                <a:chExt cx="384" cy="240"/>
              </a:xfrm>
            </p:grpSpPr>
            <p:sp>
              <p:nvSpPr>
                <p:cNvPr id="61497" name="Rectangle 10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8" name="Oval 10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6" name="Text Box 105"/>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grpSp>
          <p:nvGrpSpPr>
            <p:cNvPr id="16" name="Group 106"/>
            <p:cNvGrpSpPr/>
            <p:nvPr/>
          </p:nvGrpSpPr>
          <p:grpSpPr bwMode="auto">
            <a:xfrm>
              <a:off x="1647" y="2813"/>
              <a:ext cx="455" cy="265"/>
              <a:chOff x="3504" y="1584"/>
              <a:chExt cx="384" cy="240"/>
            </a:xfrm>
          </p:grpSpPr>
          <p:grpSp>
            <p:nvGrpSpPr>
              <p:cNvPr id="17" name="Group 107"/>
              <p:cNvGrpSpPr/>
              <p:nvPr/>
            </p:nvGrpSpPr>
            <p:grpSpPr bwMode="auto">
              <a:xfrm>
                <a:off x="3504" y="1584"/>
                <a:ext cx="384" cy="240"/>
                <a:chOff x="3504" y="1584"/>
                <a:chExt cx="384" cy="240"/>
              </a:xfrm>
            </p:grpSpPr>
            <p:sp>
              <p:nvSpPr>
                <p:cNvPr id="61493" name="Rectangle 10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4" name="Oval 10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2" name="Text Box 110"/>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sp>
          <p:nvSpPr>
            <p:cNvPr id="61470" name="Line 111"/>
            <p:cNvSpPr>
              <a:spLocks noChangeShapeType="1"/>
            </p:cNvSpPr>
            <p:nvPr/>
          </p:nvSpPr>
          <p:spPr bwMode="auto">
            <a:xfrm flipV="1">
              <a:off x="1193" y="2569"/>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1" name="Line 112"/>
            <p:cNvSpPr>
              <a:spLocks noChangeShapeType="1"/>
            </p:cNvSpPr>
            <p:nvPr/>
          </p:nvSpPr>
          <p:spPr bwMode="auto">
            <a:xfrm flipV="1">
              <a:off x="1874" y="2569"/>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8" name="Group 113"/>
            <p:cNvGrpSpPr/>
            <p:nvPr/>
          </p:nvGrpSpPr>
          <p:grpSpPr bwMode="auto">
            <a:xfrm>
              <a:off x="1250" y="3080"/>
              <a:ext cx="568" cy="179"/>
              <a:chOff x="3264" y="1374"/>
              <a:chExt cx="384" cy="96"/>
            </a:xfrm>
          </p:grpSpPr>
          <p:sp>
            <p:nvSpPr>
              <p:cNvPr id="61488" name="Line 114"/>
              <p:cNvSpPr>
                <a:spLocks noChangeShapeType="1"/>
              </p:cNvSpPr>
              <p:nvPr/>
            </p:nvSpPr>
            <p:spPr bwMode="auto">
              <a:xfrm>
                <a:off x="3264" y="137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89" name="Line 115"/>
              <p:cNvSpPr>
                <a:spLocks noChangeShapeType="1"/>
              </p:cNvSpPr>
              <p:nvPr/>
            </p:nvSpPr>
            <p:spPr bwMode="auto">
              <a:xfrm>
                <a:off x="3264" y="1470"/>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90" name="Line 116"/>
              <p:cNvSpPr>
                <a:spLocks noChangeShapeType="1"/>
              </p:cNvSpPr>
              <p:nvPr/>
            </p:nvSpPr>
            <p:spPr bwMode="auto">
              <a:xfrm flipV="1">
                <a:off x="3648" y="137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61473" name="Line 117"/>
            <p:cNvSpPr>
              <a:spLocks noChangeShapeType="1"/>
            </p:cNvSpPr>
            <p:nvPr/>
          </p:nvSpPr>
          <p:spPr bwMode="auto">
            <a:xfrm>
              <a:off x="1534" y="3256"/>
              <a:ext cx="0" cy="16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4" name="Line 118"/>
            <p:cNvSpPr>
              <a:spLocks noChangeShapeType="1"/>
            </p:cNvSpPr>
            <p:nvPr/>
          </p:nvSpPr>
          <p:spPr bwMode="auto">
            <a:xfrm>
              <a:off x="1079" y="3080"/>
              <a:ext cx="0" cy="3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5" name="Line 119"/>
            <p:cNvSpPr>
              <a:spLocks noChangeShapeType="1"/>
            </p:cNvSpPr>
            <p:nvPr/>
          </p:nvSpPr>
          <p:spPr bwMode="auto">
            <a:xfrm>
              <a:off x="1988" y="3080"/>
              <a:ext cx="0" cy="3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6" name="Oval 120"/>
            <p:cNvSpPr>
              <a:spLocks noChangeArrowheads="1"/>
            </p:cNvSpPr>
            <p:nvPr/>
          </p:nvSpPr>
          <p:spPr bwMode="auto">
            <a:xfrm>
              <a:off x="1512" y="3230"/>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77" name="Text Box 121"/>
            <p:cNvSpPr txBox="1">
              <a:spLocks noChangeArrowheads="1"/>
            </p:cNvSpPr>
            <p:nvPr/>
          </p:nvSpPr>
          <p:spPr bwMode="auto">
            <a:xfrm>
              <a:off x="966" y="3397"/>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endParaRPr lang="en-US" altLang="zh-CN" sz="1600" b="0">
                <a:solidFill>
                  <a:srgbClr val="000000"/>
                </a:solidFill>
                <a:latin typeface="Times New Roman" panose="02020603050405020304" pitchFamily="18" charset="0"/>
              </a:endParaRPr>
            </a:p>
          </p:txBody>
        </p:sp>
        <p:sp>
          <p:nvSpPr>
            <p:cNvPr id="61478" name="Text Box 122"/>
            <p:cNvSpPr txBox="1">
              <a:spLocks noChangeArrowheads="1"/>
            </p:cNvSpPr>
            <p:nvPr/>
          </p:nvSpPr>
          <p:spPr bwMode="auto">
            <a:xfrm>
              <a:off x="1874" y="3397"/>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endParaRPr lang="en-US" altLang="zh-CN" sz="1600" b="0">
                <a:solidFill>
                  <a:srgbClr val="000000"/>
                </a:solidFill>
                <a:latin typeface="Times New Roman" panose="02020603050405020304" pitchFamily="18" charset="0"/>
              </a:endParaRPr>
            </a:p>
          </p:txBody>
        </p:sp>
        <p:sp>
          <p:nvSpPr>
            <p:cNvPr id="61479" name="Text Box 123"/>
            <p:cNvSpPr txBox="1">
              <a:spLocks noChangeArrowheads="1"/>
            </p:cNvSpPr>
            <p:nvPr/>
          </p:nvSpPr>
          <p:spPr bwMode="auto">
            <a:xfrm>
              <a:off x="1363" y="3397"/>
              <a:ext cx="39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CP</a:t>
              </a:r>
              <a:endParaRPr lang="en-US" altLang="zh-CN" sz="1600" b="0">
                <a:solidFill>
                  <a:srgbClr val="000000"/>
                </a:solidFill>
                <a:latin typeface="Times New Roman" panose="02020603050405020304" pitchFamily="18" charset="0"/>
              </a:endParaRPr>
            </a:p>
          </p:txBody>
        </p:sp>
        <p:sp>
          <p:nvSpPr>
            <p:cNvPr id="61480" name="Oval 132"/>
            <p:cNvSpPr>
              <a:spLocks noChangeArrowheads="1"/>
            </p:cNvSpPr>
            <p:nvPr/>
          </p:nvSpPr>
          <p:spPr bwMode="auto">
            <a:xfrm>
              <a:off x="1441" y="2699"/>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1" name="Oval 133"/>
            <p:cNvSpPr>
              <a:spLocks noChangeArrowheads="1"/>
            </p:cNvSpPr>
            <p:nvPr/>
          </p:nvSpPr>
          <p:spPr bwMode="auto">
            <a:xfrm>
              <a:off x="1569" y="2695"/>
              <a:ext cx="57" cy="54"/>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2" name="Text Box 88"/>
            <p:cNvSpPr txBox="1">
              <a:spLocks noChangeArrowheads="1"/>
            </p:cNvSpPr>
            <p:nvPr/>
          </p:nvSpPr>
          <p:spPr bwMode="black">
            <a:xfrm>
              <a:off x="966" y="3566"/>
              <a:ext cx="1192" cy="231"/>
            </a:xfrm>
            <a:prstGeom prst="rect">
              <a:avLst/>
            </a:prstGeom>
            <a:noFill/>
            <a:ln w="12700" algn="ctr">
              <a:noFill/>
              <a:miter lim="800000"/>
            </a:ln>
          </p:spPr>
          <p:txBody>
            <a:bodyPr>
              <a:spAutoFit/>
            </a:bodyPr>
            <a:lstStyle/>
            <a:p>
              <a:pPr eaLnBrk="1" hangingPunct="1">
                <a:lnSpc>
                  <a:spcPct val="90000"/>
                </a:lnSpc>
                <a:spcBef>
                  <a:spcPct val="50000"/>
                </a:spcBef>
                <a:buClrTx/>
                <a:buSzTx/>
                <a:buFontTx/>
                <a:buNone/>
              </a:pPr>
              <a:r>
                <a:rPr lang="en-US" altLang="zh-CN" sz="2000" b="0" dirty="0">
                  <a:solidFill>
                    <a:srgbClr val="FF0066"/>
                  </a:solidFill>
                  <a:latin typeface="Times New Roman" panose="02020603050405020304" pitchFamily="18" charset="0"/>
                </a:rPr>
                <a:t>(S)                 (R)</a:t>
              </a:r>
              <a:endParaRPr lang="en-US" altLang="zh-CN" sz="2000" b="0" dirty="0">
                <a:solidFill>
                  <a:srgbClr val="FF0066"/>
                </a:solidFill>
                <a:latin typeface="Times New Roman" panose="02020603050405020304" pitchFamily="18" charset="0"/>
              </a:endParaRPr>
            </a:p>
          </p:txBody>
        </p:sp>
        <p:sp>
          <p:nvSpPr>
            <p:cNvPr id="61483" name="Text Box 0"/>
            <p:cNvSpPr txBox="1">
              <a:spLocks noChangeArrowheads="1"/>
            </p:cNvSpPr>
            <p:nvPr/>
          </p:nvSpPr>
          <p:spPr bwMode="auto">
            <a:xfrm>
              <a:off x="884" y="3521"/>
              <a:ext cx="1388" cy="288"/>
            </a:xfrm>
            <a:prstGeom prst="rect">
              <a:avLst/>
            </a:prstGeom>
            <a:noFill/>
            <a:ln w="9525" algn="ctr">
              <a:noFill/>
              <a:miter lim="800000"/>
            </a:ln>
          </p:spPr>
          <p:txBody>
            <a:bodyPr>
              <a:spAutoFit/>
            </a:bodyPr>
            <a:lstStyle/>
            <a:p>
              <a:pPr algn="ctr" eaLnBrk="1" hangingPunct="1">
                <a:lnSpc>
                  <a:spcPct val="100000"/>
                </a:lnSpc>
                <a:spcBef>
                  <a:spcPct val="50000"/>
                </a:spcBef>
                <a:buClrTx/>
                <a:buSzTx/>
                <a:buFontTx/>
                <a:buNone/>
              </a:pPr>
              <a:endParaRPr lang="zh-CN" altLang="en-US" sz="2400" b="0">
                <a:solidFill>
                  <a:srgbClr val="FC0128"/>
                </a:solidFill>
              </a:endParaRPr>
            </a:p>
          </p:txBody>
        </p:sp>
        <p:sp>
          <p:nvSpPr>
            <p:cNvPr id="39005" name="Rectangle 93"/>
            <p:cNvSpPr>
              <a:spLocks noChangeArrowheads="1"/>
            </p:cNvSpPr>
            <p:nvPr/>
          </p:nvSpPr>
          <p:spPr bwMode="auto">
            <a:xfrm>
              <a:off x="670" y="2357"/>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1</a:t>
              </a:r>
              <a:endParaRPr lang="en-US" altLang="zh-CN" sz="1600" b="0" baseline="-25000">
                <a:solidFill>
                  <a:srgbClr val="000000"/>
                </a:solidFill>
                <a:latin typeface="Times New Roman" panose="02020603050405020304" pitchFamily="18" charset="0"/>
              </a:endParaRPr>
            </a:p>
          </p:txBody>
        </p:sp>
        <p:sp>
          <p:nvSpPr>
            <p:cNvPr id="39006" name="Rectangle 94"/>
            <p:cNvSpPr>
              <a:spLocks noChangeArrowheads="1"/>
            </p:cNvSpPr>
            <p:nvPr/>
          </p:nvSpPr>
          <p:spPr bwMode="auto">
            <a:xfrm>
              <a:off x="2121" y="2364"/>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2</a:t>
              </a:r>
              <a:endParaRPr lang="en-US" altLang="zh-CN" sz="1600" b="0" baseline="-25000">
                <a:solidFill>
                  <a:srgbClr val="000000"/>
                </a:solidFill>
                <a:latin typeface="Times New Roman" panose="02020603050405020304" pitchFamily="18" charset="0"/>
              </a:endParaRPr>
            </a:p>
          </p:txBody>
        </p:sp>
        <p:sp>
          <p:nvSpPr>
            <p:cNvPr id="39007" name="Rectangle 95"/>
            <p:cNvSpPr>
              <a:spLocks noChangeArrowheads="1"/>
            </p:cNvSpPr>
            <p:nvPr/>
          </p:nvSpPr>
          <p:spPr bwMode="auto">
            <a:xfrm>
              <a:off x="670" y="2866"/>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3</a:t>
              </a:r>
              <a:endParaRPr lang="en-US" altLang="zh-CN" sz="1600" b="0" baseline="-25000">
                <a:solidFill>
                  <a:srgbClr val="000000"/>
                </a:solidFill>
                <a:latin typeface="Times New Roman" panose="02020603050405020304" pitchFamily="18" charset="0"/>
              </a:endParaRPr>
            </a:p>
          </p:txBody>
        </p:sp>
        <p:sp>
          <p:nvSpPr>
            <p:cNvPr id="39008" name="Rectangle 96"/>
            <p:cNvSpPr>
              <a:spLocks noChangeArrowheads="1"/>
            </p:cNvSpPr>
            <p:nvPr/>
          </p:nvSpPr>
          <p:spPr bwMode="auto">
            <a:xfrm>
              <a:off x="2102" y="2866"/>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4</a:t>
              </a:r>
              <a:endParaRPr lang="en-US" altLang="zh-CN" sz="1600" b="0" baseline="-25000">
                <a:solidFill>
                  <a:srgbClr val="000000"/>
                </a:solidFill>
                <a:latin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 calcmode="lin" valueType="num">
                                      <p:cBhvr additive="base">
                                        <p:cTn id="7" dur="500" fill="hold"/>
                                        <p:tgtEl>
                                          <p:spTgt spid="389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xEl>
                                              <p:pRg st="1" end="1"/>
                                            </p:txEl>
                                          </p:spTgt>
                                        </p:tgtEl>
                                        <p:attrNameLst>
                                          <p:attrName>style.visibility</p:attrName>
                                        </p:attrNameLst>
                                      </p:cBhvr>
                                      <p:to>
                                        <p:strVal val="visible"/>
                                      </p:to>
                                    </p:set>
                                    <p:anim calcmode="lin" valueType="num">
                                      <p:cBhvr additive="base">
                                        <p:cTn id="13" dur="500" fill="hold"/>
                                        <p:tgtEl>
                                          <p:spTgt spid="389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6">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916">
                                            <p:txEl>
                                              <p:pRg st="2" end="2"/>
                                            </p:txEl>
                                          </p:spTgt>
                                        </p:tgtEl>
                                        <p:attrNameLst>
                                          <p:attrName>style.visibility</p:attrName>
                                        </p:attrNameLst>
                                      </p:cBhvr>
                                      <p:to>
                                        <p:strVal val="visible"/>
                                      </p:to>
                                    </p:set>
                                    <p:anim calcmode="lin" valueType="num">
                                      <p:cBhvr additive="base">
                                        <p:cTn id="17" dur="500" fill="hold"/>
                                        <p:tgtEl>
                                          <p:spTgt spid="3891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6">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8916">
                                            <p:txEl>
                                              <p:pRg st="3" end="3"/>
                                            </p:txEl>
                                          </p:spTgt>
                                        </p:tgtEl>
                                        <p:attrNameLst>
                                          <p:attrName>style.visibility</p:attrName>
                                        </p:attrNameLst>
                                      </p:cBhvr>
                                      <p:to>
                                        <p:strVal val="visible"/>
                                      </p:to>
                                    </p:set>
                                    <p:anim calcmode="lin" valueType="num">
                                      <p:cBhvr additive="base">
                                        <p:cTn id="21" dur="500" fill="hold"/>
                                        <p:tgtEl>
                                          <p:spTgt spid="38916">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1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9002"/>
                                        </p:tgtEl>
                                        <p:attrNameLst>
                                          <p:attrName>style.visibility</p:attrName>
                                        </p:attrNameLst>
                                      </p:cBhvr>
                                      <p:to>
                                        <p:strVal val="visible"/>
                                      </p:to>
                                    </p:set>
                                    <p:anim calcmode="lin" valueType="num">
                                      <p:cBhvr>
                                        <p:cTn id="27" dur="1000" fill="hold"/>
                                        <p:tgtEl>
                                          <p:spTgt spid="39002"/>
                                        </p:tgtEl>
                                        <p:attrNameLst>
                                          <p:attrName>ppt_w</p:attrName>
                                        </p:attrNameLst>
                                      </p:cBhvr>
                                      <p:tavLst>
                                        <p:tav tm="0">
                                          <p:val>
                                            <p:strVal val="#ppt_w*0.70"/>
                                          </p:val>
                                        </p:tav>
                                        <p:tav tm="100000">
                                          <p:val>
                                            <p:strVal val="#ppt_w"/>
                                          </p:val>
                                        </p:tav>
                                      </p:tavLst>
                                    </p:anim>
                                    <p:anim calcmode="lin" valueType="num">
                                      <p:cBhvr>
                                        <p:cTn id="28" dur="1000" fill="hold"/>
                                        <p:tgtEl>
                                          <p:spTgt spid="39002"/>
                                        </p:tgtEl>
                                        <p:attrNameLst>
                                          <p:attrName>ppt_h</p:attrName>
                                        </p:attrNameLst>
                                      </p:cBhvr>
                                      <p:tavLst>
                                        <p:tav tm="0">
                                          <p:val>
                                            <p:strVal val="#ppt_h"/>
                                          </p:val>
                                        </p:tav>
                                        <p:tav tm="100000">
                                          <p:val>
                                            <p:strVal val="#ppt_h"/>
                                          </p:val>
                                        </p:tav>
                                      </p:tavLst>
                                    </p:anim>
                                    <p:animEffect transition="in" filter="fade">
                                      <p:cBhvr>
                                        <p:cTn id="29" dur="1000"/>
                                        <p:tgtEl>
                                          <p:spTgt spid="39002"/>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8954"/>
                                        </p:tgtEl>
                                        <p:attrNameLst>
                                          <p:attrName>style.visibility</p:attrName>
                                        </p:attrNameLst>
                                      </p:cBhvr>
                                      <p:to>
                                        <p:strVal val="visible"/>
                                      </p:to>
                                    </p:set>
                                    <p:anim calcmode="lin" valueType="num">
                                      <p:cBhvr additive="base">
                                        <p:cTn id="49" dur="500" fill="hold"/>
                                        <p:tgtEl>
                                          <p:spTgt spid="38954"/>
                                        </p:tgtEl>
                                        <p:attrNameLst>
                                          <p:attrName>ppt_x</p:attrName>
                                        </p:attrNameLst>
                                      </p:cBhvr>
                                      <p:tavLst>
                                        <p:tav tm="0">
                                          <p:val>
                                            <p:strVal val="#ppt_x"/>
                                          </p:val>
                                        </p:tav>
                                        <p:tav tm="100000">
                                          <p:val>
                                            <p:strVal val="#ppt_x"/>
                                          </p:val>
                                        </p:tav>
                                      </p:tavLst>
                                    </p:anim>
                                    <p:anim calcmode="lin" valueType="num">
                                      <p:cBhvr additive="base">
                                        <p:cTn id="50" dur="500" fill="hold"/>
                                        <p:tgtEl>
                                          <p:spTgt spid="38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P spid="38954" grpId="0" animBg="1"/>
      <p:bldP spid="39002"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触发器的逻辑功能表示</a:t>
            </a:r>
            <a:endParaRPr lang="zh-CN" altLang="en-US" i="0" dirty="0">
              <a:solidFill>
                <a:schemeClr val="accent1"/>
              </a:solidFill>
              <a:latin typeface="+mj-ea"/>
            </a:endParaRPr>
          </a:p>
        </p:txBody>
      </p:sp>
      <p:sp>
        <p:nvSpPr>
          <p:cNvPr id="8197" name="Rectangle 3"/>
          <p:cNvSpPr>
            <a:spLocks noGrp="1" noChangeArrowheads="1"/>
          </p:cNvSpPr>
          <p:nvPr>
            <p:ph type="body" sz="half" idx="4294967295"/>
          </p:nvPr>
        </p:nvSpPr>
        <p:spPr>
          <a:xfrm>
            <a:off x="612000" y="900000"/>
            <a:ext cx="3521075" cy="1443038"/>
          </a:xfrm>
        </p:spPr>
        <p:txBody>
          <a:bodyPr/>
          <a:lstStyle/>
          <a:p>
            <a:pPr marL="365125" indent="-365125">
              <a:lnSpc>
                <a:spcPct val="110000"/>
              </a:lnSpc>
            </a:pPr>
            <a:r>
              <a:rPr kumimoji="1" lang="zh-CN" altLang="en-US" dirty="0">
                <a:ea typeface="宋体" panose="02010600030101010101" pitchFamily="2" charset="-122"/>
              </a:rPr>
              <a:t>电路功能</a:t>
            </a:r>
            <a:endParaRPr kumimoji="1" lang="en-US" altLang="zh-CN" dirty="0">
              <a:ea typeface="宋体" panose="02010600030101010101" pitchFamily="2" charset="-122"/>
            </a:endParaRPr>
          </a:p>
          <a:p>
            <a:pPr marL="365125" indent="-365125">
              <a:lnSpc>
                <a:spcPct val="110000"/>
              </a:lnSpc>
              <a:buNone/>
            </a:pPr>
            <a:r>
              <a:rPr kumimoji="1" lang="zh-CN" altLang="en-US" dirty="0">
                <a:ea typeface="宋体" panose="02010600030101010101" pitchFamily="2" charset="-122"/>
              </a:rPr>
              <a:t>  </a:t>
            </a:r>
            <a:r>
              <a:rPr kumimoji="1" lang="en-US" altLang="zh-CN" sz="2000" dirty="0">
                <a:ea typeface="宋体" panose="02010600030101010101" pitchFamily="2" charset="-122"/>
              </a:rPr>
              <a:t>CP=0</a:t>
            </a:r>
            <a:r>
              <a:rPr kumimoji="1" lang="zh-CN" altLang="en-US" sz="2000" dirty="0">
                <a:ea typeface="宋体" panose="02010600030101010101" pitchFamily="2" charset="-122"/>
              </a:rPr>
              <a:t>时为保持功能</a:t>
            </a:r>
            <a:r>
              <a:rPr kumimoji="1" lang="en-US" altLang="zh-CN" sz="2000" dirty="0">
                <a:ea typeface="宋体" panose="02010600030101010101" pitchFamily="2" charset="-122"/>
              </a:rPr>
              <a:t>		</a:t>
            </a:r>
            <a:endParaRPr kumimoji="1" lang="zh-CN" altLang="en-US" sz="2000" dirty="0">
              <a:ea typeface="宋体" panose="02010600030101010101" pitchFamily="2" charset="-122"/>
            </a:endParaRPr>
          </a:p>
        </p:txBody>
      </p:sp>
      <p:grpSp>
        <p:nvGrpSpPr>
          <p:cNvPr id="2" name="Group 86"/>
          <p:cNvGrpSpPr/>
          <p:nvPr/>
        </p:nvGrpSpPr>
        <p:grpSpPr bwMode="auto">
          <a:xfrm>
            <a:off x="1795463" y="2238375"/>
            <a:ext cx="2667000" cy="2990850"/>
            <a:chOff x="336" y="1873"/>
            <a:chExt cx="1728" cy="2016"/>
          </a:xfrm>
        </p:grpSpPr>
        <p:sp>
          <p:nvSpPr>
            <p:cNvPr id="8219" name="Text Box 87"/>
            <p:cNvSpPr txBox="1">
              <a:spLocks noChangeArrowheads="1"/>
            </p:cNvSpPr>
            <p:nvPr/>
          </p:nvSpPr>
          <p:spPr bwMode="auto">
            <a:xfrm>
              <a:off x="384" y="1873"/>
              <a:ext cx="1584" cy="268"/>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b="0">
                  <a:solidFill>
                    <a:srgbClr val="C00000"/>
                  </a:solidFill>
                  <a:ea typeface="楷体_GB2312" pitchFamily="49" charset="-122"/>
                </a:rPr>
                <a:t>特性表</a:t>
              </a:r>
              <a:r>
                <a:rPr lang="en-US" altLang="zh-CN" sz="2000" b="0">
                  <a:solidFill>
                    <a:srgbClr val="C00000"/>
                  </a:solidFill>
                </a:rPr>
                <a:t>(CP=1)</a:t>
              </a:r>
              <a:endParaRPr lang="en-US" altLang="zh-CN" sz="2000" b="0">
                <a:solidFill>
                  <a:srgbClr val="C00000"/>
                </a:solidFill>
              </a:endParaRPr>
            </a:p>
          </p:txBody>
        </p:sp>
        <p:sp>
          <p:nvSpPr>
            <p:cNvPr id="8220" name="Text Box 88"/>
            <p:cNvSpPr txBox="1">
              <a:spLocks noChangeArrowheads="1"/>
            </p:cNvSpPr>
            <p:nvPr/>
          </p:nvSpPr>
          <p:spPr bwMode="auto">
            <a:xfrm>
              <a:off x="768" y="216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r>
                <a:rPr lang="en-US" altLang="zh-CN" sz="1600" b="0" baseline="30000">
                  <a:solidFill>
                    <a:srgbClr val="000000"/>
                  </a:solidFill>
                  <a:latin typeface="Times New Roman" panose="02020603050405020304" pitchFamily="18" charset="0"/>
                </a:rPr>
                <a:t>n</a:t>
              </a:r>
              <a:endParaRPr lang="en-US" altLang="zh-CN" sz="1600" b="0">
                <a:solidFill>
                  <a:srgbClr val="000000"/>
                </a:solidFill>
                <a:latin typeface="Times New Roman" panose="02020603050405020304" pitchFamily="18" charset="0"/>
              </a:endParaRPr>
            </a:p>
          </p:txBody>
        </p:sp>
        <p:sp>
          <p:nvSpPr>
            <p:cNvPr id="8221" name="Text Box 89"/>
            <p:cNvSpPr txBox="1">
              <a:spLocks noChangeArrowheads="1"/>
            </p:cNvSpPr>
            <p:nvPr/>
          </p:nvSpPr>
          <p:spPr bwMode="auto">
            <a:xfrm>
              <a:off x="480" y="217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r>
                <a:rPr lang="en-US" altLang="zh-CN" sz="1600" b="0" baseline="-25000">
                  <a:solidFill>
                    <a:srgbClr val="000000"/>
                  </a:solidFill>
                  <a:latin typeface="Times New Roman" panose="02020603050405020304" pitchFamily="18" charset="0"/>
                </a:rPr>
                <a:t> </a:t>
              </a:r>
              <a:endParaRPr lang="en-US" altLang="zh-CN" sz="1600" b="0">
                <a:solidFill>
                  <a:srgbClr val="000000"/>
                </a:solidFill>
                <a:latin typeface="Times New Roman" panose="02020603050405020304" pitchFamily="18" charset="0"/>
              </a:endParaRPr>
            </a:p>
          </p:txBody>
        </p:sp>
        <p:sp>
          <p:nvSpPr>
            <p:cNvPr id="8222" name="Text Box 90"/>
            <p:cNvSpPr txBox="1">
              <a:spLocks noChangeArrowheads="1"/>
            </p:cNvSpPr>
            <p:nvPr/>
          </p:nvSpPr>
          <p:spPr bwMode="auto">
            <a:xfrm>
              <a:off x="624" y="217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r>
                <a:rPr lang="en-US" altLang="zh-CN" sz="1600" b="0" baseline="-25000">
                  <a:solidFill>
                    <a:srgbClr val="000000"/>
                  </a:solidFill>
                  <a:latin typeface="Times New Roman" panose="02020603050405020304" pitchFamily="18" charset="0"/>
                </a:rPr>
                <a:t> </a:t>
              </a:r>
              <a:endParaRPr lang="en-US" altLang="zh-CN" sz="1600" b="0">
                <a:solidFill>
                  <a:srgbClr val="000000"/>
                </a:solidFill>
                <a:latin typeface="Times New Roman" panose="02020603050405020304" pitchFamily="18" charset="0"/>
              </a:endParaRPr>
            </a:p>
          </p:txBody>
        </p:sp>
        <p:sp>
          <p:nvSpPr>
            <p:cNvPr id="8223" name="Rectangle 91"/>
            <p:cNvSpPr>
              <a:spLocks noChangeArrowheads="1"/>
            </p:cNvSpPr>
            <p:nvPr/>
          </p:nvSpPr>
          <p:spPr bwMode="auto">
            <a:xfrm>
              <a:off x="1104" y="2382"/>
              <a:ext cx="432"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p:txBody>
        </p:sp>
        <p:sp>
          <p:nvSpPr>
            <p:cNvPr id="8224" name="Rectangle 92"/>
            <p:cNvSpPr>
              <a:spLocks noChangeArrowheads="1"/>
            </p:cNvSpPr>
            <p:nvPr/>
          </p:nvSpPr>
          <p:spPr bwMode="auto">
            <a:xfrm>
              <a:off x="336"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0  0  0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0  0  1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0  1  0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0  1  1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1  0  0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1  0  1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FF0066"/>
                  </a:solidFill>
                </a:rPr>
                <a:t>1  1</a:t>
              </a:r>
              <a:r>
                <a:rPr lang="en-US" altLang="zh-CN" sz="1400" b="0">
                  <a:solidFill>
                    <a:srgbClr val="000000"/>
                  </a:solidFill>
                </a:rPr>
                <a:t>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FF0066"/>
                  </a:solidFill>
                </a:rPr>
                <a:t>1  1</a:t>
              </a:r>
              <a:r>
                <a:rPr lang="en-US" altLang="zh-CN" sz="1400" b="0">
                  <a:solidFill>
                    <a:srgbClr val="000000"/>
                  </a:solidFill>
                </a:rPr>
                <a:t>  1</a:t>
              </a:r>
              <a:endParaRPr lang="en-US" altLang="zh-CN" sz="1400" b="0">
                <a:solidFill>
                  <a:srgbClr val="000000"/>
                </a:solidFill>
              </a:endParaRPr>
            </a:p>
          </p:txBody>
        </p:sp>
        <p:sp>
          <p:nvSpPr>
            <p:cNvPr id="8225" name="Rectangle 93"/>
            <p:cNvSpPr>
              <a:spLocks noChangeArrowheads="1"/>
            </p:cNvSpPr>
            <p:nvPr/>
          </p:nvSpPr>
          <p:spPr bwMode="auto">
            <a:xfrm>
              <a:off x="1104"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b="0">
                  <a:solidFill>
                    <a:srgbClr val="000000"/>
                  </a:solidFill>
                </a:rPr>
                <a:t>Q</a:t>
              </a:r>
              <a:r>
                <a:rPr lang="en-US" altLang="zh-CN" sz="1600" b="0" baseline="30000">
                  <a:solidFill>
                    <a:srgbClr val="000000"/>
                  </a:solidFill>
                </a:rPr>
                <a:t>n+1</a:t>
              </a:r>
              <a:endParaRPr lang="en-US" altLang="zh-CN" sz="1600" b="0">
                <a:solidFill>
                  <a:srgbClr val="000000"/>
                </a:solidFill>
              </a:endParaRPr>
            </a:p>
          </p:txBody>
        </p:sp>
        <p:sp>
          <p:nvSpPr>
            <p:cNvPr id="8226" name="Line 94"/>
            <p:cNvSpPr>
              <a:spLocks noChangeShapeType="1"/>
            </p:cNvSpPr>
            <p:nvPr/>
          </p:nvSpPr>
          <p:spPr bwMode="auto">
            <a:xfrm>
              <a:off x="336"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7" name="Line 95"/>
            <p:cNvSpPr>
              <a:spLocks noChangeShapeType="1"/>
            </p:cNvSpPr>
            <p:nvPr/>
          </p:nvSpPr>
          <p:spPr bwMode="auto">
            <a:xfrm>
              <a:off x="336"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8" name="Line 96"/>
            <p:cNvSpPr>
              <a:spLocks noChangeShapeType="1"/>
            </p:cNvSpPr>
            <p:nvPr/>
          </p:nvSpPr>
          <p:spPr bwMode="auto">
            <a:xfrm>
              <a:off x="336"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9" name="Line 98"/>
            <p:cNvSpPr>
              <a:spLocks noChangeShapeType="1"/>
            </p:cNvSpPr>
            <p:nvPr/>
          </p:nvSpPr>
          <p:spPr bwMode="auto">
            <a:xfrm>
              <a:off x="1104"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0" name="Line 99"/>
            <p:cNvSpPr>
              <a:spLocks noChangeShapeType="1"/>
            </p:cNvSpPr>
            <p:nvPr/>
          </p:nvSpPr>
          <p:spPr bwMode="auto">
            <a:xfrm>
              <a:off x="1536" y="2171"/>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1" name="Rectangle 100"/>
            <p:cNvSpPr>
              <a:spLocks noChangeArrowheads="1"/>
            </p:cNvSpPr>
            <p:nvPr/>
          </p:nvSpPr>
          <p:spPr bwMode="auto">
            <a:xfrm>
              <a:off x="1536" y="2380"/>
              <a:ext cx="52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保持</a:t>
              </a:r>
              <a:endParaRPr lang="zh-CN" altLang="en-US" sz="1600" b="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置</a:t>
              </a:r>
              <a:r>
                <a:rPr lang="en-US" altLang="zh-CN" sz="1600" b="0">
                  <a:solidFill>
                    <a:srgbClr val="000000"/>
                  </a:solidFill>
                </a:rPr>
                <a:t>0</a:t>
              </a:r>
              <a:endParaRPr lang="en-US" altLang="zh-CN" sz="1600" b="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置</a:t>
              </a:r>
              <a:r>
                <a:rPr lang="en-US" altLang="zh-CN" sz="1600" b="0">
                  <a:solidFill>
                    <a:srgbClr val="000000"/>
                  </a:solidFill>
                </a:rPr>
                <a:t>1</a:t>
              </a:r>
              <a:endParaRPr lang="en-US" altLang="zh-CN" sz="1600" b="0">
                <a:solidFill>
                  <a:srgbClr val="000000"/>
                </a:solidFill>
              </a:endParaRPr>
            </a:p>
            <a:p>
              <a:pPr algn="ctr">
                <a:lnSpc>
                  <a:spcPct val="100000"/>
                </a:lnSpc>
                <a:spcBef>
                  <a:spcPct val="30000"/>
                </a:spcBef>
                <a:buClr>
                  <a:srgbClr val="919191"/>
                </a:buClr>
                <a:buSzTx/>
                <a:buFont typeface="Wingdings" panose="05000000000000000000" pitchFamily="2" charset="2"/>
                <a:buNone/>
              </a:pPr>
              <a:r>
                <a:rPr lang="zh-CN" altLang="en-US" sz="1600" b="0">
                  <a:solidFill>
                    <a:srgbClr val="FF0066"/>
                  </a:solidFill>
                </a:rPr>
                <a:t>翻转</a:t>
              </a:r>
              <a:endParaRPr lang="zh-CN" altLang="en-US" sz="1600" b="0">
                <a:solidFill>
                  <a:srgbClr val="FF0066"/>
                </a:solidFill>
              </a:endParaRPr>
            </a:p>
            <a:p>
              <a:pPr algn="ctr">
                <a:lnSpc>
                  <a:spcPct val="100000"/>
                </a:lnSpc>
                <a:spcBef>
                  <a:spcPct val="30000"/>
                </a:spcBef>
                <a:buClr>
                  <a:srgbClr val="919191"/>
                </a:buClr>
                <a:buSzTx/>
                <a:buFont typeface="Wingdings" panose="05000000000000000000" pitchFamily="2" charset="2"/>
                <a:buNone/>
              </a:pPr>
              <a:r>
                <a:rPr lang="en-US" altLang="zh-CN" sz="1600" b="0">
                  <a:solidFill>
                    <a:srgbClr val="000000"/>
                  </a:solidFill>
                </a:rPr>
                <a:t>(</a:t>
              </a:r>
              <a:r>
                <a:rPr lang="zh-CN" altLang="en-US" sz="1600" b="0">
                  <a:solidFill>
                    <a:srgbClr val="FF0066"/>
                  </a:solidFill>
                </a:rPr>
                <a:t>计数</a:t>
              </a:r>
              <a:r>
                <a:rPr lang="en-US" altLang="zh-CN" sz="1600" b="0">
                  <a:solidFill>
                    <a:srgbClr val="000000"/>
                  </a:solidFill>
                </a:rPr>
                <a:t>)</a:t>
              </a:r>
              <a:endParaRPr lang="en-US" altLang="zh-CN" sz="1600" b="0">
                <a:solidFill>
                  <a:srgbClr val="000000"/>
                </a:solidFill>
              </a:endParaRPr>
            </a:p>
          </p:txBody>
        </p:sp>
        <p:sp>
          <p:nvSpPr>
            <p:cNvPr id="8232" name="Rectangle 101"/>
            <p:cNvSpPr>
              <a:spLocks noChangeArrowheads="1"/>
            </p:cNvSpPr>
            <p:nvPr/>
          </p:nvSpPr>
          <p:spPr bwMode="auto">
            <a:xfrm>
              <a:off x="1536" y="2169"/>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功能</a:t>
              </a:r>
              <a:endParaRPr lang="zh-CN" altLang="en-US" sz="1600" b="0">
                <a:solidFill>
                  <a:srgbClr val="000000"/>
                </a:solidFill>
              </a:endParaRPr>
            </a:p>
          </p:txBody>
        </p:sp>
        <p:sp>
          <p:nvSpPr>
            <p:cNvPr id="8233" name="Line 102"/>
            <p:cNvSpPr>
              <a:spLocks noChangeShapeType="1"/>
            </p:cNvSpPr>
            <p:nvPr/>
          </p:nvSpPr>
          <p:spPr bwMode="auto">
            <a:xfrm>
              <a:off x="1536" y="216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4" name="Line 103"/>
            <p:cNvSpPr>
              <a:spLocks noChangeShapeType="1"/>
            </p:cNvSpPr>
            <p:nvPr/>
          </p:nvSpPr>
          <p:spPr bwMode="auto">
            <a:xfrm>
              <a:off x="1536" y="2380"/>
              <a:ext cx="52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5" name="Line 104"/>
            <p:cNvSpPr>
              <a:spLocks noChangeShapeType="1"/>
            </p:cNvSpPr>
            <p:nvPr/>
          </p:nvSpPr>
          <p:spPr bwMode="auto">
            <a:xfrm>
              <a:off x="1536" y="388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6" name="Line 105"/>
            <p:cNvSpPr>
              <a:spLocks noChangeShapeType="1"/>
            </p:cNvSpPr>
            <p:nvPr/>
          </p:nvSpPr>
          <p:spPr bwMode="auto">
            <a:xfrm>
              <a:off x="1536" y="2169"/>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3" name="组合 95"/>
          <p:cNvGrpSpPr/>
          <p:nvPr/>
        </p:nvGrpSpPr>
        <p:grpSpPr bwMode="auto">
          <a:xfrm>
            <a:off x="4889500" y="3105151"/>
            <a:ext cx="2286000" cy="2093913"/>
            <a:chOff x="825457" y="1538445"/>
            <a:chExt cx="2286001" cy="2094283"/>
          </a:xfrm>
        </p:grpSpPr>
        <p:grpSp>
          <p:nvGrpSpPr>
            <p:cNvPr id="4" name="Group 315"/>
            <p:cNvGrpSpPr/>
            <p:nvPr/>
          </p:nvGrpSpPr>
          <p:grpSpPr bwMode="auto">
            <a:xfrm>
              <a:off x="825457" y="1538445"/>
              <a:ext cx="2286001" cy="2094283"/>
              <a:chOff x="3984" y="2088"/>
              <a:chExt cx="1584" cy="1033"/>
            </a:xfrm>
          </p:grpSpPr>
          <p:sp>
            <p:nvSpPr>
              <p:cNvPr id="8207" name="Text Box 282"/>
              <p:cNvSpPr txBox="1">
                <a:spLocks noChangeArrowheads="1"/>
              </p:cNvSpPr>
              <p:nvPr/>
            </p:nvSpPr>
            <p:spPr bwMode="auto">
              <a:xfrm>
                <a:off x="3984" y="2088"/>
                <a:ext cx="1584" cy="181"/>
              </a:xfrm>
              <a:prstGeom prst="rect">
                <a:avLst/>
              </a:prstGeom>
              <a:noFill/>
              <a:ln w="9525">
                <a:noFill/>
                <a:miter lim="800000"/>
              </a:ln>
            </p:spPr>
            <p:txBody>
              <a:bodyPr>
                <a:spAutoFit/>
              </a:bodyPr>
              <a:lstStyle/>
              <a:p>
                <a:pPr algn="ctr">
                  <a:lnSpc>
                    <a:spcPct val="90000"/>
                  </a:lnSpc>
                  <a:spcBef>
                    <a:spcPct val="50000"/>
                  </a:spcBef>
                  <a:buClrTx/>
                  <a:buSzTx/>
                  <a:buFontTx/>
                  <a:buNone/>
                </a:pPr>
                <a:r>
                  <a:rPr lang="zh-CN" altLang="en-US" sz="2000" dirty="0">
                    <a:solidFill>
                      <a:srgbClr val="C00000"/>
                    </a:solidFill>
                    <a:ea typeface="楷体_GB2312" pitchFamily="49" charset="-122"/>
                  </a:rPr>
                  <a:t>简化特性表</a:t>
                </a:r>
                <a:r>
                  <a:rPr lang="en-US" altLang="zh-CN" sz="2000" dirty="0">
                    <a:solidFill>
                      <a:srgbClr val="C00000"/>
                    </a:solidFill>
                    <a:ea typeface="Gulim" pitchFamily="34" charset="-127"/>
                  </a:rPr>
                  <a:t>(CP=1)</a:t>
                </a:r>
                <a:endParaRPr lang="en-US" altLang="zh-CN" sz="2000" dirty="0">
                  <a:solidFill>
                    <a:srgbClr val="C00000"/>
                  </a:solidFill>
                  <a:ea typeface="Gulim" pitchFamily="34" charset="-127"/>
                </a:endParaRPr>
              </a:p>
            </p:txBody>
          </p:sp>
          <p:sp>
            <p:nvSpPr>
              <p:cNvPr id="8208" name="Rectangle 300"/>
              <p:cNvSpPr>
                <a:spLocks noChangeArrowheads="1"/>
              </p:cNvSpPr>
              <p:nvPr/>
            </p:nvSpPr>
            <p:spPr bwMode="auto">
              <a:xfrm>
                <a:off x="4896" y="2515"/>
                <a:ext cx="576"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保持</a:t>
                </a:r>
                <a:endParaRPr lang="zh-CN" altLang="en-US"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置</a:t>
                </a:r>
                <a:r>
                  <a:rPr lang="en-US" altLang="zh-CN" sz="1600" b="0">
                    <a:solidFill>
                      <a:srgbClr val="000000"/>
                    </a:solidFill>
                    <a:latin typeface="宋体" panose="02010600030101010101" pitchFamily="2" charset="-122"/>
                  </a:rPr>
                  <a:t>0</a:t>
                </a:r>
                <a:endParaRPr lang="en-US" altLang="zh-CN"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置</a:t>
                </a:r>
                <a:r>
                  <a:rPr lang="en-US" altLang="zh-CN" sz="1600" b="0">
                    <a:solidFill>
                      <a:srgbClr val="000000"/>
                    </a:solidFill>
                    <a:latin typeface="宋体" panose="02010600030101010101" pitchFamily="2" charset="-122"/>
                  </a:rPr>
                  <a:t>1</a:t>
                </a:r>
                <a:endParaRPr lang="en-US" altLang="zh-CN"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FF0066"/>
                    </a:solidFill>
                    <a:latin typeface="宋体" panose="02010600030101010101" pitchFamily="2" charset="-122"/>
                  </a:rPr>
                  <a:t>翻转</a:t>
                </a:r>
                <a:endParaRPr lang="zh-CN" altLang="en-US" sz="1600" b="0">
                  <a:solidFill>
                    <a:srgbClr val="FF0066"/>
                  </a:solidFill>
                  <a:latin typeface="宋体" panose="02010600030101010101" pitchFamily="2" charset="-122"/>
                </a:endParaRPr>
              </a:p>
            </p:txBody>
          </p:sp>
          <p:sp>
            <p:nvSpPr>
              <p:cNvPr id="8209" name="Rectangle 299"/>
              <p:cNvSpPr>
                <a:spLocks noChangeArrowheads="1"/>
              </p:cNvSpPr>
              <p:nvPr/>
            </p:nvSpPr>
            <p:spPr bwMode="auto">
              <a:xfrm>
                <a:off x="4512" y="2515"/>
                <a:ext cx="384"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1</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a:t>
                </a:r>
                <a:endParaRPr lang="en-US" altLang="zh-CN" sz="1600" b="0">
                  <a:solidFill>
                    <a:srgbClr val="000000"/>
                  </a:solidFill>
                  <a:ea typeface="Gulim" pitchFamily="34" charset="-127"/>
                </a:endParaRPr>
              </a:p>
            </p:txBody>
          </p:sp>
          <p:sp>
            <p:nvSpPr>
              <p:cNvPr id="8210" name="Rectangle 298"/>
              <p:cNvSpPr>
                <a:spLocks noChangeArrowheads="1"/>
              </p:cNvSpPr>
              <p:nvPr/>
            </p:nvSpPr>
            <p:spPr bwMode="auto">
              <a:xfrm>
                <a:off x="4128" y="2515"/>
                <a:ext cx="384"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0 0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0 1</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1 0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FF0066"/>
                    </a:solidFill>
                    <a:ea typeface="Gulim" pitchFamily="34" charset="-127"/>
                  </a:rPr>
                  <a:t>1 1</a:t>
                </a:r>
                <a:endParaRPr lang="en-US" altLang="zh-CN" sz="1600" b="0">
                  <a:solidFill>
                    <a:srgbClr val="FF0066"/>
                  </a:solidFill>
                  <a:ea typeface="Gulim" pitchFamily="34" charset="-127"/>
                </a:endParaRPr>
              </a:p>
            </p:txBody>
          </p:sp>
          <p:sp>
            <p:nvSpPr>
              <p:cNvPr id="8211" name="Rectangle 297"/>
              <p:cNvSpPr>
                <a:spLocks noChangeArrowheads="1"/>
              </p:cNvSpPr>
              <p:nvPr/>
            </p:nvSpPr>
            <p:spPr bwMode="auto">
              <a:xfrm>
                <a:off x="4896" y="2304"/>
                <a:ext cx="576"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功能</a:t>
                </a:r>
                <a:endParaRPr lang="zh-CN" altLang="en-US" sz="1600" b="0">
                  <a:solidFill>
                    <a:srgbClr val="000000"/>
                  </a:solidFill>
                  <a:latin typeface="宋体" panose="02010600030101010101" pitchFamily="2" charset="-122"/>
                </a:endParaRPr>
              </a:p>
            </p:txBody>
          </p:sp>
          <p:sp>
            <p:nvSpPr>
              <p:cNvPr id="8212" name="Rectangle 296"/>
              <p:cNvSpPr>
                <a:spLocks noChangeArrowheads="1"/>
              </p:cNvSpPr>
              <p:nvPr/>
            </p:nvSpPr>
            <p:spPr bwMode="auto">
              <a:xfrm>
                <a:off x="4512" y="2304"/>
                <a:ext cx="426"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n+1</a:t>
                </a:r>
                <a:endParaRPr lang="en-US" altLang="zh-CN" sz="1600" b="0">
                  <a:solidFill>
                    <a:srgbClr val="000000"/>
                  </a:solidFill>
                  <a:ea typeface="Gulim" pitchFamily="34" charset="-127"/>
                </a:endParaRPr>
              </a:p>
            </p:txBody>
          </p:sp>
          <p:sp>
            <p:nvSpPr>
              <p:cNvPr id="8213" name="Rectangle 295"/>
              <p:cNvSpPr>
                <a:spLocks noChangeArrowheads="1"/>
              </p:cNvSpPr>
              <p:nvPr/>
            </p:nvSpPr>
            <p:spPr bwMode="auto">
              <a:xfrm>
                <a:off x="4128" y="2304"/>
                <a:ext cx="384"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J K</a:t>
                </a:r>
                <a:endParaRPr lang="en-US" altLang="zh-CN" sz="1600" b="0">
                  <a:solidFill>
                    <a:srgbClr val="000000"/>
                  </a:solidFill>
                  <a:ea typeface="Gulim" pitchFamily="34" charset="-127"/>
                </a:endParaRPr>
              </a:p>
            </p:txBody>
          </p:sp>
          <p:sp>
            <p:nvSpPr>
              <p:cNvPr id="8214" name="Line 301"/>
              <p:cNvSpPr>
                <a:spLocks noChangeShapeType="1"/>
              </p:cNvSpPr>
              <p:nvPr/>
            </p:nvSpPr>
            <p:spPr bwMode="auto">
              <a:xfrm>
                <a:off x="4128" y="2304"/>
                <a:ext cx="1344"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5" name="Line 302"/>
              <p:cNvSpPr>
                <a:spLocks noChangeShapeType="1"/>
              </p:cNvSpPr>
              <p:nvPr/>
            </p:nvSpPr>
            <p:spPr bwMode="auto">
              <a:xfrm>
                <a:off x="4128" y="2515"/>
                <a:ext cx="1344"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6" name="Line 303"/>
              <p:cNvSpPr>
                <a:spLocks noChangeShapeType="1"/>
              </p:cNvSpPr>
              <p:nvPr/>
            </p:nvSpPr>
            <p:spPr bwMode="auto">
              <a:xfrm>
                <a:off x="4128" y="3104"/>
                <a:ext cx="1344"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7" name="Line 305"/>
              <p:cNvSpPr>
                <a:spLocks noChangeShapeType="1"/>
              </p:cNvSpPr>
              <p:nvPr/>
            </p:nvSpPr>
            <p:spPr bwMode="auto">
              <a:xfrm>
                <a:off x="4512" y="2304"/>
                <a:ext cx="0" cy="799"/>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8" name="Line 306"/>
              <p:cNvSpPr>
                <a:spLocks noChangeShapeType="1"/>
              </p:cNvSpPr>
              <p:nvPr/>
            </p:nvSpPr>
            <p:spPr bwMode="auto">
              <a:xfrm>
                <a:off x="4938" y="2296"/>
                <a:ext cx="0" cy="799"/>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cxnSp>
          <p:nvCxnSpPr>
            <p:cNvPr id="8206" name="直接连接符 97"/>
            <p:cNvCxnSpPr>
              <a:cxnSpLocks noChangeShapeType="1"/>
            </p:cNvCxnSpPr>
            <p:nvPr/>
          </p:nvCxnSpPr>
          <p:spPr bwMode="auto">
            <a:xfrm>
              <a:off x="1725071" y="3234369"/>
              <a:ext cx="180000" cy="1588"/>
            </a:xfrm>
            <a:prstGeom prst="line">
              <a:avLst/>
            </a:prstGeom>
            <a:noFill/>
            <a:ln w="9525" algn="ctr">
              <a:solidFill>
                <a:schemeClr val="tx1"/>
              </a:solidFill>
              <a:round/>
            </a:ln>
          </p:spPr>
        </p:cxnSp>
      </p:grpSp>
      <p:sp>
        <p:nvSpPr>
          <p:cNvPr id="39945" name="Text Box 71"/>
          <p:cNvSpPr txBox="1">
            <a:spLocks noChangeArrowheads="1"/>
          </p:cNvSpPr>
          <p:nvPr/>
        </p:nvSpPr>
        <p:spPr bwMode="black">
          <a:xfrm>
            <a:off x="2990850" y="5445126"/>
            <a:ext cx="5626100" cy="904863"/>
          </a:xfrm>
          <a:prstGeom prst="rect">
            <a:avLst/>
          </a:prstGeom>
          <a:noFill/>
          <a:ln w="12700" algn="ctr">
            <a:noFill/>
            <a:miter lim="800000"/>
          </a:ln>
        </p:spPr>
        <p:txBody>
          <a:bodyPr>
            <a:spAutoFit/>
          </a:bodyPr>
          <a:lstStyle/>
          <a:p>
            <a:pPr eaLnBrk="1" hangingPunct="1">
              <a:lnSpc>
                <a:spcPct val="110000"/>
              </a:lnSpc>
              <a:spcBef>
                <a:spcPct val="0"/>
              </a:spcBef>
              <a:buClrTx/>
              <a:buSzTx/>
              <a:buFontTx/>
              <a:buNone/>
            </a:pPr>
            <a:r>
              <a:rPr lang="en-US" altLang="zh-CN" sz="2400" b="0" dirty="0">
                <a:solidFill>
                  <a:srgbClr val="000000"/>
                </a:solidFill>
                <a:ea typeface="楷体_GB2312" pitchFamily="49" charset="-122"/>
              </a:rPr>
              <a:t>J0K0</a:t>
            </a:r>
            <a:r>
              <a:rPr lang="zh-CN" altLang="en-US" sz="2400" b="0" dirty="0">
                <a:solidFill>
                  <a:srgbClr val="000000"/>
                </a:solidFill>
                <a:ea typeface="楷体_GB2312" pitchFamily="49" charset="-122"/>
              </a:rPr>
              <a:t>，输出不变；</a:t>
            </a:r>
            <a:r>
              <a:rPr lang="en-US" altLang="zh-CN" sz="2400" b="0" dirty="0">
                <a:solidFill>
                  <a:srgbClr val="000000"/>
                </a:solidFill>
                <a:ea typeface="楷体_GB2312" pitchFamily="49" charset="-122"/>
              </a:rPr>
              <a:t> J0K1</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0</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 </a:t>
            </a:r>
            <a:endParaRPr lang="en-US" altLang="zh-CN" sz="2400" b="0" dirty="0">
              <a:solidFill>
                <a:srgbClr val="000000"/>
              </a:solidFill>
              <a:ea typeface="楷体_GB2312" pitchFamily="49" charset="-122"/>
            </a:endParaRPr>
          </a:p>
          <a:p>
            <a:pPr eaLnBrk="1" hangingPunct="1">
              <a:lnSpc>
                <a:spcPct val="110000"/>
              </a:lnSpc>
              <a:spcBef>
                <a:spcPct val="0"/>
              </a:spcBef>
              <a:buClrTx/>
              <a:buSzTx/>
              <a:buFontTx/>
              <a:buNone/>
            </a:pPr>
            <a:r>
              <a:rPr lang="en-US" altLang="zh-CN" sz="2400" b="0" dirty="0">
                <a:solidFill>
                  <a:srgbClr val="000000"/>
                </a:solidFill>
                <a:ea typeface="楷体_GB2312" pitchFamily="49" charset="-122"/>
              </a:rPr>
              <a:t>J1K0</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J1K1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01</a:t>
            </a:r>
            <a:r>
              <a:rPr lang="zh-CN" altLang="en-US" sz="2400" b="0" dirty="0">
                <a:solidFill>
                  <a:srgbClr val="000000"/>
                </a:solidFill>
                <a:ea typeface="楷体_GB2312" pitchFamily="49" charset="-122"/>
              </a:rPr>
              <a:t>跳变</a:t>
            </a:r>
            <a:endParaRPr lang="zh-CN" altLang="en-US" sz="2400" b="0" dirty="0">
              <a:solidFill>
                <a:srgbClr val="000000"/>
              </a:solidFill>
              <a:ea typeface="楷体_GB2312" pitchFamily="49" charset="-122"/>
            </a:endParaRPr>
          </a:p>
        </p:txBody>
      </p:sp>
      <p:grpSp>
        <p:nvGrpSpPr>
          <p:cNvPr id="5" name="Group 50"/>
          <p:cNvGrpSpPr/>
          <p:nvPr/>
        </p:nvGrpSpPr>
        <p:grpSpPr bwMode="auto">
          <a:xfrm>
            <a:off x="7559675" y="3176589"/>
            <a:ext cx="2408238" cy="968375"/>
            <a:chOff x="2285" y="2001"/>
            <a:chExt cx="1517" cy="610"/>
          </a:xfrm>
        </p:grpSpPr>
        <p:pic>
          <p:nvPicPr>
            <p:cNvPr id="68" name="图片 67" descr="图片5.png"/>
            <p:cNvPicPr>
              <a:picLocks noChangeAspect="1"/>
            </p:cNvPicPr>
            <p:nvPr/>
          </p:nvPicPr>
          <p:blipFill>
            <a:blip r:embed="rId1" cstate="print"/>
            <a:stretch>
              <a:fillRect/>
            </a:stretch>
          </p:blipFill>
          <p:spPr>
            <a:xfrm>
              <a:off x="2285" y="2285"/>
              <a:ext cx="1517" cy="326"/>
            </a:xfrm>
            <a:prstGeom prst="rect">
              <a:avLst/>
            </a:prstGeom>
            <a:effectLst>
              <a:outerShdw blurRad="50800" dist="38100" dir="13500000" algn="br" rotWithShape="0">
                <a:prstClr val="black">
                  <a:alpha val="40000"/>
                </a:prstClr>
              </a:outerShdw>
            </a:effectLst>
          </p:spPr>
        </p:pic>
        <p:sp>
          <p:nvSpPr>
            <p:cNvPr id="8204" name="Rectangle 72"/>
            <p:cNvSpPr>
              <a:spLocks noChangeArrowheads="1"/>
            </p:cNvSpPr>
            <p:nvPr/>
          </p:nvSpPr>
          <p:spPr bwMode="auto">
            <a:xfrm>
              <a:off x="2588" y="2001"/>
              <a:ext cx="859" cy="25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特性方程</a:t>
              </a:r>
              <a:endParaRPr lang="zh-CN" altLang="en-US" sz="2000" dirty="0">
                <a:solidFill>
                  <a:srgbClr val="C00000"/>
                </a:solidFill>
                <a:ea typeface="楷体_GB2312" pitchFamily="49" charset="-122"/>
              </a:endParaRPr>
            </a:p>
          </p:txBody>
        </p:sp>
      </p:grpSp>
      <p:sp>
        <p:nvSpPr>
          <p:cNvPr id="40013" name="Rectangle 77"/>
          <p:cNvSpPr>
            <a:spLocks noChangeArrowheads="1"/>
          </p:cNvSpPr>
          <p:nvPr/>
        </p:nvSpPr>
        <p:spPr bwMode="auto">
          <a:xfrm>
            <a:off x="6003635" y="2774307"/>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b="0">
              <a:solidFill>
                <a:srgbClr val="FC0128"/>
              </a:solidFill>
            </a:endParaRPr>
          </a:p>
        </p:txBody>
      </p:sp>
      <p:graphicFrame>
        <p:nvGraphicFramePr>
          <p:cNvPr id="40012" name="Object 76" descr="蓝色面巾纸"/>
          <p:cNvGraphicFramePr>
            <a:graphicFrameLocks noChangeAspect="1"/>
          </p:cNvGraphicFramePr>
          <p:nvPr/>
        </p:nvGraphicFramePr>
        <p:xfrm>
          <a:off x="5230366" y="1184276"/>
          <a:ext cx="4682058" cy="1583283"/>
        </p:xfrm>
        <a:graphic>
          <a:graphicData uri="http://schemas.openxmlformats.org/presentationml/2006/ole">
            <mc:AlternateContent xmlns:mc="http://schemas.openxmlformats.org/markup-compatibility/2006">
              <mc:Choice xmlns:v="urn:schemas-microsoft-com:vml" Requires="v">
                <p:oleObj spid="_x0000_s6" name="公式" r:id="rId2" imgW="2501900" imgH="850900" progId="Equation.3">
                  <p:embed/>
                </p:oleObj>
              </mc:Choice>
              <mc:Fallback>
                <p:oleObj name="公式" r:id="rId2" imgW="2501900" imgH="850900" progId="Equation.3">
                  <p:embed/>
                  <p:pic>
                    <p:nvPicPr>
                      <p:cNvPr id="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66" y="1184276"/>
                        <a:ext cx="4682058" cy="1583283"/>
                      </a:xfrm>
                      <a:prstGeom prst="rect">
                        <a:avLst/>
                      </a:prstGeom>
                      <a:blipFill dpi="0" rotWithShape="1">
                        <a:blip r:embed="rId4"/>
                        <a:srcRect/>
                        <a:tile tx="0" ty="0" sx="100000" sy="100000" flip="none" algn="tl"/>
                      </a:blipFill>
                      <a:effectLst>
                        <a:prstShdw prst="shdw13" dist="53882" dir="13500000">
                          <a:srgbClr val="808080">
                            <a:alpha val="50000"/>
                          </a:srgbClr>
                        </a:prstShdw>
                      </a:effec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945"/>
                                        </p:tgtEl>
                                        <p:attrNameLst>
                                          <p:attrName>style.visibility</p:attrName>
                                        </p:attrNameLst>
                                      </p:cBhvr>
                                      <p:to>
                                        <p:strVal val="visible"/>
                                      </p:to>
                                    </p:set>
                                    <p:anim calcmode="lin" valueType="num">
                                      <p:cBhvr additive="base">
                                        <p:cTn id="17" dur="500" fill="hold"/>
                                        <p:tgtEl>
                                          <p:spTgt spid="39945"/>
                                        </p:tgtEl>
                                        <p:attrNameLst>
                                          <p:attrName>ppt_x</p:attrName>
                                        </p:attrNameLst>
                                      </p:cBhvr>
                                      <p:tavLst>
                                        <p:tav tm="0">
                                          <p:val>
                                            <p:strVal val="#ppt_x"/>
                                          </p:val>
                                        </p:tav>
                                        <p:tav tm="100000">
                                          <p:val>
                                            <p:strVal val="#ppt_x"/>
                                          </p:val>
                                        </p:tav>
                                      </p:tavLst>
                                    </p:anim>
                                    <p:anim calcmode="lin" valueType="num">
                                      <p:cBhvr additive="base">
                                        <p:cTn id="18" dur="500" fill="hold"/>
                                        <p:tgtEl>
                                          <p:spTgt spid="3994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012"/>
                                        </p:tgtEl>
                                        <p:attrNameLst>
                                          <p:attrName>style.visibility</p:attrName>
                                        </p:attrNameLst>
                                      </p:cBhvr>
                                      <p:to>
                                        <p:strVal val="visible"/>
                                      </p:to>
                                    </p:set>
                                    <p:animEffect transition="in" filter="blinds(horizontal)">
                                      <p:cBhvr>
                                        <p:cTn id="23" dur="500"/>
                                        <p:tgtEl>
                                          <p:spTgt spid="400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0" name="Text Box 110"/>
          <p:cNvSpPr txBox="1">
            <a:spLocks noChangeArrowheads="1"/>
          </p:cNvSpPr>
          <p:nvPr/>
        </p:nvSpPr>
        <p:spPr bwMode="auto">
          <a:xfrm>
            <a:off x="4681886" y="1448643"/>
            <a:ext cx="1909763" cy="46166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400" dirty="0">
                <a:solidFill>
                  <a:srgbClr val="C00000"/>
                </a:solidFill>
                <a:ea typeface="楷体_GB2312" pitchFamily="49" charset="-122"/>
              </a:rPr>
              <a:t>状态转换图</a:t>
            </a:r>
            <a:endParaRPr lang="zh-CN" altLang="en-US" sz="2400" dirty="0">
              <a:solidFill>
                <a:srgbClr val="C00000"/>
              </a:solidFill>
              <a:ea typeface="楷体_GB2312" pitchFamily="49" charset="-122"/>
            </a:endParaRPr>
          </a:p>
        </p:txBody>
      </p:sp>
      <p:grpSp>
        <p:nvGrpSpPr>
          <p:cNvPr id="2" name="Group 25"/>
          <p:cNvGrpSpPr/>
          <p:nvPr/>
        </p:nvGrpSpPr>
        <p:grpSpPr bwMode="auto">
          <a:xfrm>
            <a:off x="3935760" y="2132857"/>
            <a:ext cx="3498850" cy="1895475"/>
            <a:chOff x="300" y="1497"/>
            <a:chExt cx="2204" cy="1194"/>
          </a:xfrm>
        </p:grpSpPr>
        <p:grpSp>
          <p:nvGrpSpPr>
            <p:cNvPr id="3" name="Group 113"/>
            <p:cNvGrpSpPr/>
            <p:nvPr/>
          </p:nvGrpSpPr>
          <p:grpSpPr bwMode="auto">
            <a:xfrm>
              <a:off x="788" y="1912"/>
              <a:ext cx="313" cy="439"/>
              <a:chOff x="624" y="1440"/>
              <a:chExt cx="297" cy="288"/>
            </a:xfrm>
          </p:grpSpPr>
          <p:sp>
            <p:nvSpPr>
              <p:cNvPr id="9248"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9"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anose="02020603050405020304" pitchFamily="18" charset="0"/>
                  </a:rPr>
                  <a:t>0</a:t>
                </a:r>
                <a:endParaRPr lang="en-US" altLang="zh-CN" sz="1600" b="0">
                  <a:solidFill>
                    <a:srgbClr val="000000"/>
                  </a:solidFill>
                  <a:latin typeface="Times New Roman" panose="02020603050405020304" pitchFamily="18" charset="0"/>
                </a:endParaRPr>
              </a:p>
            </p:txBody>
          </p:sp>
        </p:grpSp>
        <p:grpSp>
          <p:nvGrpSpPr>
            <p:cNvPr id="4" name="Group 116"/>
            <p:cNvGrpSpPr/>
            <p:nvPr/>
          </p:nvGrpSpPr>
          <p:grpSpPr bwMode="auto">
            <a:xfrm>
              <a:off x="1598" y="1912"/>
              <a:ext cx="313" cy="439"/>
              <a:chOff x="624" y="1440"/>
              <a:chExt cx="297" cy="288"/>
            </a:xfrm>
          </p:grpSpPr>
          <p:sp>
            <p:nvSpPr>
              <p:cNvPr id="9246"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7"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anose="02020603050405020304" pitchFamily="18" charset="0"/>
                  </a:rPr>
                  <a:t>1</a:t>
                </a:r>
                <a:endParaRPr lang="en-US" altLang="zh-CN" sz="1600" b="0">
                  <a:solidFill>
                    <a:srgbClr val="000000"/>
                  </a:solidFill>
                  <a:latin typeface="Times New Roman" panose="02020603050405020304" pitchFamily="18" charset="0"/>
                </a:endParaRPr>
              </a:p>
            </p:txBody>
          </p:sp>
        </p:grpSp>
        <p:sp>
          <p:nvSpPr>
            <p:cNvPr id="9238" name="Arc 119"/>
            <p:cNvSpPr/>
            <p:nvPr/>
          </p:nvSpPr>
          <p:spPr bwMode="auto">
            <a:xfrm rot="7800000">
              <a:off x="1054" y="2077"/>
              <a:ext cx="486" cy="476"/>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39" name="Arc 120"/>
            <p:cNvSpPr/>
            <p:nvPr/>
          </p:nvSpPr>
          <p:spPr bwMode="auto">
            <a:xfrm rot="-3000000">
              <a:off x="1126" y="1551"/>
              <a:ext cx="536" cy="70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0" name="Arc 121"/>
            <p:cNvSpPr/>
            <p:nvPr/>
          </p:nvSpPr>
          <p:spPr bwMode="auto">
            <a:xfrm rot="-3000000">
              <a:off x="1799" y="1986"/>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1" name="Arc 122"/>
            <p:cNvSpPr/>
            <p:nvPr/>
          </p:nvSpPr>
          <p:spPr bwMode="auto">
            <a:xfrm rot="7800000">
              <a:off x="410" y="1945"/>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2" name="Text Box 124"/>
            <p:cNvSpPr txBox="1">
              <a:spLocks noChangeArrowheads="1"/>
            </p:cNvSpPr>
            <p:nvPr/>
          </p:nvSpPr>
          <p:spPr bwMode="auto">
            <a:xfrm>
              <a:off x="1059" y="1497"/>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JK=1x</a:t>
              </a:r>
              <a:endParaRPr lang="en-US" altLang="zh-CN" sz="1600" b="0" baseline="-25000">
                <a:solidFill>
                  <a:srgbClr val="000000"/>
                </a:solidFill>
                <a:latin typeface="Times New Roman" panose="02020603050405020304" pitchFamily="18" charset="0"/>
              </a:endParaRPr>
            </a:p>
          </p:txBody>
        </p:sp>
        <p:sp>
          <p:nvSpPr>
            <p:cNvPr id="9243" name="Text Box 128"/>
            <p:cNvSpPr txBox="1">
              <a:spLocks noChangeArrowheads="1"/>
            </p:cNvSpPr>
            <p:nvPr/>
          </p:nvSpPr>
          <p:spPr bwMode="auto">
            <a:xfrm>
              <a:off x="1000" y="2478"/>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JK=x1</a:t>
              </a:r>
              <a:endParaRPr lang="en-US" altLang="zh-CN" sz="1600" b="0" baseline="-25000">
                <a:solidFill>
                  <a:srgbClr val="000000"/>
                </a:solidFill>
                <a:latin typeface="Times New Roman" panose="02020603050405020304" pitchFamily="18" charset="0"/>
              </a:endParaRPr>
            </a:p>
          </p:txBody>
        </p:sp>
        <p:sp>
          <p:nvSpPr>
            <p:cNvPr id="9244" name="Text Box 132"/>
            <p:cNvSpPr txBox="1">
              <a:spLocks noChangeArrowheads="1"/>
            </p:cNvSpPr>
            <p:nvPr/>
          </p:nvSpPr>
          <p:spPr bwMode="auto">
            <a:xfrm>
              <a:off x="1745" y="2392"/>
              <a:ext cx="759"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JK=x0</a:t>
              </a:r>
              <a:endParaRPr lang="en-US" altLang="zh-CN" sz="1600" b="0" baseline="-25000">
                <a:solidFill>
                  <a:srgbClr val="000000"/>
                </a:solidFill>
                <a:latin typeface="Times New Roman" panose="02020603050405020304" pitchFamily="18" charset="0"/>
              </a:endParaRPr>
            </a:p>
          </p:txBody>
        </p:sp>
        <p:sp>
          <p:nvSpPr>
            <p:cNvPr id="9245" name="Text Box 136"/>
            <p:cNvSpPr txBox="1">
              <a:spLocks noChangeArrowheads="1"/>
            </p:cNvSpPr>
            <p:nvPr/>
          </p:nvSpPr>
          <p:spPr bwMode="auto">
            <a:xfrm>
              <a:off x="300" y="1652"/>
              <a:ext cx="75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JK=0x</a:t>
              </a:r>
              <a:endParaRPr lang="en-US" altLang="zh-CN" sz="1600" b="0" baseline="-25000">
                <a:solidFill>
                  <a:srgbClr val="000000"/>
                </a:solidFill>
                <a:latin typeface="Times New Roman" panose="02020603050405020304" pitchFamily="18" charset="0"/>
              </a:endParaRPr>
            </a:p>
          </p:txBody>
        </p:sp>
      </p:grpSp>
      <p:sp>
        <p:nvSpPr>
          <p:cNvPr id="24" name="AutoShape 59"/>
          <p:cNvSpPr>
            <a:spLocks noChangeArrowheads="1"/>
          </p:cNvSpPr>
          <p:nvPr/>
        </p:nvSpPr>
        <p:spPr bwMode="auto">
          <a:xfrm>
            <a:off x="6123336" y="4556968"/>
            <a:ext cx="1954213" cy="769938"/>
          </a:xfrm>
          <a:prstGeom prst="wedgeRoundRectCallout">
            <a:avLst>
              <a:gd name="adj1" fmla="val -26162"/>
              <a:gd name="adj2" fmla="val -15247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10</a:t>
            </a:r>
            <a:r>
              <a:rPr lang="zh-CN" altLang="en-US" b="0">
                <a:solidFill>
                  <a:srgbClr val="000000"/>
                </a:solidFill>
                <a:ea typeface="楷体_GB2312" pitchFamily="49" charset="-122"/>
              </a:rPr>
              <a:t>，置</a:t>
            </a:r>
            <a:r>
              <a:rPr lang="en-US" altLang="zh-CN" b="0">
                <a:solidFill>
                  <a:srgbClr val="000000"/>
                </a:solidFill>
                <a:ea typeface="楷体_GB2312" pitchFamily="49" charset="-122"/>
              </a:rPr>
              <a:t>1</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1</a:t>
            </a:r>
            <a:endParaRPr lang="zh-CN" altLang="en-US" b="0">
              <a:solidFill>
                <a:srgbClr val="000000"/>
              </a:solidFill>
              <a:ea typeface="楷体_GB2312" pitchFamily="49" charset="-122"/>
            </a:endParaRPr>
          </a:p>
        </p:txBody>
      </p:sp>
      <p:sp>
        <p:nvSpPr>
          <p:cNvPr id="25" name="AutoShape 59"/>
          <p:cNvSpPr>
            <a:spLocks noChangeArrowheads="1"/>
          </p:cNvSpPr>
          <p:nvPr/>
        </p:nvSpPr>
        <p:spPr bwMode="auto">
          <a:xfrm>
            <a:off x="3494436" y="4318843"/>
            <a:ext cx="1908175" cy="617538"/>
          </a:xfrm>
          <a:prstGeom prst="wedgeRoundRectCallout">
            <a:avLst>
              <a:gd name="adj1" fmla="val -5556"/>
              <a:gd name="adj2" fmla="val -183032"/>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01</a:t>
            </a:r>
            <a:r>
              <a:rPr lang="zh-CN" altLang="en-US" b="0">
                <a:solidFill>
                  <a:srgbClr val="000000"/>
                </a:solidFill>
                <a:ea typeface="楷体_GB2312" pitchFamily="49" charset="-122"/>
              </a:rPr>
              <a:t>，置</a:t>
            </a:r>
            <a:r>
              <a:rPr lang="en-US" altLang="zh-CN" b="0">
                <a:solidFill>
                  <a:srgbClr val="000000"/>
                </a:solidFill>
                <a:ea typeface="楷体_GB2312" pitchFamily="49" charset="-122"/>
              </a:rPr>
              <a:t>0</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0</a:t>
            </a:r>
            <a:endParaRPr lang="zh-CN" altLang="en-US" b="0">
              <a:solidFill>
                <a:srgbClr val="000000"/>
              </a:solidFill>
              <a:ea typeface="楷体_GB2312" pitchFamily="49" charset="-122"/>
            </a:endParaRPr>
          </a:p>
        </p:txBody>
      </p:sp>
      <p:sp>
        <p:nvSpPr>
          <p:cNvPr id="35" name="Rectangle 2"/>
          <p:cNvSpPr txBox="1">
            <a:spLocks noChangeArrowheads="1"/>
          </p:cNvSpPr>
          <p:nvPr/>
        </p:nvSpPr>
        <p:spPr>
          <a:xfrm>
            <a:off x="612000" y="252000"/>
            <a:ext cx="5257800" cy="372603"/>
          </a:xfrm>
          <a:prstGeom prst="rect">
            <a:avLst/>
          </a:prstGeom>
        </p:spPr>
        <p:txBody>
          <a:bodyPr/>
          <a:lstStyle/>
          <a:p>
            <a:pPr>
              <a:lnSpc>
                <a:spcPct val="87000"/>
              </a:lnSpc>
              <a:spcBef>
                <a:spcPct val="0"/>
              </a:spcBef>
              <a:buClrTx/>
              <a:buSzTx/>
              <a:buFontTx/>
              <a:buNone/>
            </a:pPr>
            <a:r>
              <a:rPr lang="zh-CN" altLang="en-US" sz="2400" kern="0" dirty="0">
                <a:solidFill>
                  <a:srgbClr val="FC0128"/>
                </a:solidFill>
                <a:latin typeface="+mj-ea"/>
                <a:ea typeface="楷体_GB2312"/>
                <a:cs typeface="楷体_GB2312"/>
              </a:rPr>
              <a:t>钟控</a:t>
            </a:r>
            <a:r>
              <a:rPr lang="en-US" altLang="zh-CN" sz="2400" kern="0" dirty="0">
                <a:solidFill>
                  <a:srgbClr val="FC0128"/>
                </a:solidFill>
                <a:latin typeface="+mj-ea"/>
                <a:ea typeface="楷体_GB2312"/>
                <a:cs typeface="楷体_GB2312"/>
              </a:rPr>
              <a:t>JK</a:t>
            </a:r>
            <a:r>
              <a:rPr lang="zh-CN" altLang="en-US" sz="2400" kern="0" dirty="0">
                <a:solidFill>
                  <a:srgbClr val="FC0128"/>
                </a:solidFill>
                <a:latin typeface="+mj-ea"/>
                <a:ea typeface="楷体_GB2312"/>
                <a:cs typeface="楷体_GB2312"/>
              </a:rPr>
              <a:t>触发器的状态图和时序图</a:t>
            </a:r>
            <a:endParaRPr lang="zh-CN" altLang="en-US" sz="2400" kern="0" dirty="0">
              <a:solidFill>
                <a:srgbClr val="FC0128"/>
              </a:solidFill>
              <a:latin typeface="+mj-ea"/>
              <a:ea typeface="楷体_GB2312"/>
              <a:cs typeface="楷体_GB231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5"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000000"/>
                </a:solidFill>
                <a:latin typeface="+mj-ea"/>
              </a:rPr>
              <a:t>Moore</a:t>
            </a:r>
            <a:r>
              <a:rPr lang="zh-CN" altLang="en-US" sz="1600" dirty="0">
                <a:solidFill>
                  <a:srgbClr val="000000"/>
                </a:solidFill>
                <a:latin typeface="+mj-ea"/>
              </a:rPr>
              <a:t>型有限状态机</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http://hi.csdn.net/attachment/201203/23/0_1332509661eun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5226" y="1412777"/>
            <a:ext cx="7979246" cy="5247999"/>
          </a:xfrm>
          <a:prstGeom prst="rect">
            <a:avLst/>
          </a:prstGeom>
          <a:noFill/>
          <a:extLst>
            <a:ext uri="{909E8E84-426E-40DD-AFC4-6F175D3DCCD1}">
              <a14:hiddenFill xmlns:a14="http://schemas.microsoft.com/office/drawing/2010/main">
                <a:solidFill>
                  <a:srgbClr val="FFFFFF"/>
                </a:solidFill>
              </a14:hiddenFill>
            </a:ext>
          </a:extLst>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461962"/>
          </a:xfrm>
        </p:spPr>
        <p:txBody>
          <a:bodyPr/>
          <a:lstStyle/>
          <a:p>
            <a:pPr marL="179705" indent="-179705">
              <a:lnSpc>
                <a:spcPts val="3200"/>
              </a:lnSpc>
              <a:spcBef>
                <a:spcPct val="0"/>
              </a:spcBef>
              <a:defRPr/>
            </a:pPr>
            <a:r>
              <a:rPr kumimoji="1" lang="zh-CN" altLang="en-US" dirty="0">
                <a:ea typeface="宋体-18030" pitchFamily="49" charset="-122"/>
              </a:rPr>
              <a:t>电梯控制器</a:t>
            </a:r>
            <a:endParaRPr kumimoji="1" lang="en-US" altLang="zh-CN" dirty="0">
              <a:ea typeface="宋体-18030"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anim calcmode="lin" valueType="num">
                                      <p:cBhvr additive="base">
                                        <p:cTn id="7" dur="500" fill="hold"/>
                                        <p:tgtEl>
                                          <p:spTgt spid="668674"/>
                                        </p:tgtEl>
                                        <p:attrNameLst>
                                          <p:attrName>ppt_x</p:attrName>
                                        </p:attrNameLst>
                                      </p:cBhvr>
                                      <p:tavLst>
                                        <p:tav tm="0">
                                          <p:val>
                                            <p:strVal val="#ppt_x"/>
                                          </p:val>
                                        </p:tav>
                                        <p:tav tm="100000">
                                          <p:val>
                                            <p:strVal val="#ppt_x"/>
                                          </p:val>
                                        </p:tav>
                                      </p:tavLst>
                                    </p:anim>
                                    <p:anim calcmode="lin" valueType="num">
                                      <p:cBhvr additive="base">
                                        <p:cTn id="8" dur="500" fill="hold"/>
                                        <p:tgtEl>
                                          <p:spTgt spid="6686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5" name="Picture 3"/>
          <p:cNvPicPr>
            <a:picLocks noChangeAspect="1" noChangeArrowheads="1"/>
          </p:cNvPicPr>
          <p:nvPr/>
        </p:nvPicPr>
        <p:blipFill>
          <a:blip r:embed="rId1" cstate="print"/>
          <a:srcRect/>
          <a:stretch>
            <a:fillRect/>
          </a:stretch>
        </p:blipFill>
        <p:spPr bwMode="auto">
          <a:xfrm>
            <a:off x="8976320" y="1311885"/>
            <a:ext cx="2160240" cy="1663733"/>
          </a:xfrm>
          <a:prstGeom prst="rect">
            <a:avLst/>
          </a:prstGeom>
          <a:noFill/>
          <a:ln w="9525">
            <a:noFill/>
            <a:miter lim="800000"/>
            <a:headEnd/>
            <a:tailEnd/>
          </a:ln>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2519408"/>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marL="563880" lvl="1" indent="-179705">
              <a:lnSpc>
                <a:spcPts val="3200"/>
              </a:lnSpc>
              <a:spcBef>
                <a:spcPct val="0"/>
              </a:spcBef>
              <a:defRPr/>
            </a:pPr>
            <a:r>
              <a:rPr kumimoji="1" lang="zh-CN" altLang="en-US" sz="2200" dirty="0">
                <a:ea typeface="宋体-18030" pitchFamily="49" charset="-122"/>
              </a:rPr>
              <a:t>输入</a:t>
            </a:r>
            <a:endParaRPr kumimoji="1" lang="en-US" altLang="zh-CN" sz="2200" dirty="0">
              <a:ea typeface="宋体-18030" pitchFamily="49" charset="-122"/>
            </a:endParaRPr>
          </a:p>
          <a:p>
            <a:pPr marL="946785" lvl="2" indent="-179705">
              <a:lnSpc>
                <a:spcPts val="3200"/>
              </a:lnSpc>
              <a:spcBef>
                <a:spcPct val="0"/>
              </a:spcBef>
              <a:defRPr/>
            </a:pPr>
            <a:r>
              <a:rPr kumimoji="1" lang="zh-CN" altLang="en-US" sz="2200" dirty="0">
                <a:ea typeface="宋体-18030" pitchFamily="49" charset="-122"/>
              </a:rPr>
              <a:t>传感器</a:t>
            </a:r>
            <a:r>
              <a:rPr kumimoji="1" lang="en-US" altLang="zh-CN" sz="2200" dirty="0">
                <a:ea typeface="宋体-18030" pitchFamily="49" charset="-122"/>
              </a:rPr>
              <a:t>T</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T</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为</a:t>
            </a:r>
            <a:r>
              <a:rPr kumimoji="1" lang="en-US" altLang="zh-CN" sz="2200" dirty="0">
                <a:ea typeface="宋体-18030" pitchFamily="49" charset="-122"/>
              </a:rPr>
              <a:t>1</a:t>
            </a:r>
            <a:r>
              <a:rPr kumimoji="1" lang="zh-CN" altLang="en-US" sz="2200" dirty="0">
                <a:ea typeface="宋体-18030" pitchFamily="49" charset="-122"/>
              </a:rPr>
              <a:t>是表示此条路上有学生；为</a:t>
            </a:r>
            <a:r>
              <a:rPr kumimoji="1" lang="en-US" altLang="zh-CN" sz="2200" dirty="0">
                <a:ea typeface="宋体-18030" pitchFamily="49" charset="-122"/>
              </a:rPr>
              <a:t>0</a:t>
            </a:r>
            <a:r>
              <a:rPr kumimoji="1" lang="zh-CN" altLang="en-US" sz="2200" dirty="0">
                <a:ea typeface="宋体-18030" pitchFamily="49" charset="-122"/>
              </a:rPr>
              <a:t>无学生</a:t>
            </a:r>
            <a:endParaRPr kumimoji="1" lang="en-US" altLang="zh-CN" sz="2200" dirty="0">
              <a:ea typeface="宋体-18030" pitchFamily="49" charset="-122"/>
            </a:endParaRPr>
          </a:p>
          <a:p>
            <a:pPr marL="563880" lvl="1" indent="-179705">
              <a:lnSpc>
                <a:spcPts val="3200"/>
              </a:lnSpc>
              <a:spcBef>
                <a:spcPct val="0"/>
              </a:spcBef>
              <a:defRPr/>
            </a:pPr>
            <a:r>
              <a:rPr kumimoji="1" lang="zh-CN" altLang="en-US" sz="2200" dirty="0">
                <a:ea typeface="宋体-18030" pitchFamily="49" charset="-122"/>
              </a:rPr>
              <a:t>输出</a:t>
            </a:r>
            <a:endParaRPr kumimoji="1" lang="en-US" altLang="zh-CN" sz="2200" dirty="0">
              <a:ea typeface="宋体-18030" pitchFamily="49" charset="-122"/>
            </a:endParaRPr>
          </a:p>
          <a:p>
            <a:pPr marL="946785" lvl="2" indent="-179705">
              <a:lnSpc>
                <a:spcPts val="3200"/>
              </a:lnSpc>
              <a:spcBef>
                <a:spcPct val="0"/>
              </a:spcBef>
              <a:defRPr/>
            </a:pPr>
            <a:r>
              <a:rPr kumimoji="1" lang="zh-CN" altLang="en-US" sz="2200" dirty="0">
                <a:ea typeface="宋体-18030" pitchFamily="49" charset="-122"/>
              </a:rPr>
              <a:t>信号灯</a:t>
            </a:r>
            <a:r>
              <a:rPr kumimoji="1" lang="en-US" altLang="zh-CN" sz="2200" dirty="0">
                <a:ea typeface="宋体-18030" pitchFamily="49" charset="-122"/>
              </a:rPr>
              <a:t>L</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L</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显示不同颜色</a:t>
            </a:r>
            <a:endParaRPr kumimoji="1" lang="en-US" altLang="zh-CN" sz="2200" baseline="-25000" dirty="0">
              <a:ea typeface="宋体-18030" pitchFamily="49" charset="-122"/>
            </a:endParaRPr>
          </a:p>
          <a:p>
            <a:pPr>
              <a:defRPr/>
            </a:pPr>
            <a:endParaRPr lang="zh-CN" altLang="en-US" dirty="0"/>
          </a:p>
        </p:txBody>
      </p:sp>
      <p:pic>
        <p:nvPicPr>
          <p:cNvPr id="428034" name="Picture 2"/>
          <p:cNvPicPr>
            <a:picLocks noChangeAspect="1" noChangeArrowheads="1"/>
          </p:cNvPicPr>
          <p:nvPr/>
        </p:nvPicPr>
        <p:blipFill>
          <a:blip r:embed="rId2" cstate="print"/>
          <a:srcRect/>
          <a:stretch>
            <a:fillRect/>
          </a:stretch>
        </p:blipFill>
        <p:spPr bwMode="auto">
          <a:xfrm>
            <a:off x="1991545" y="3284984"/>
            <a:ext cx="3977557" cy="3312368"/>
          </a:xfrm>
          <a:prstGeom prst="rect">
            <a:avLst/>
          </a:prstGeom>
          <a:noFill/>
          <a:ln w="9525">
            <a:noFill/>
            <a:miter lim="800000"/>
            <a:headEnd/>
            <a:tailEnd/>
          </a:ln>
        </p:spPr>
      </p:pic>
      <p:pic>
        <p:nvPicPr>
          <p:cNvPr id="428036" name="Picture 4"/>
          <p:cNvPicPr>
            <a:picLocks noChangeAspect="1" noChangeArrowheads="1"/>
          </p:cNvPicPr>
          <p:nvPr/>
        </p:nvPicPr>
        <p:blipFill>
          <a:blip r:embed="rId3" cstate="print"/>
          <a:srcRect/>
          <a:stretch>
            <a:fillRect/>
          </a:stretch>
        </p:blipFill>
        <p:spPr bwMode="auto">
          <a:xfrm>
            <a:off x="6960097" y="3356992"/>
            <a:ext cx="3421115" cy="3104344"/>
          </a:xfrm>
          <a:prstGeom prst="rect">
            <a:avLst/>
          </a:prstGeom>
          <a:noFill/>
          <a:ln w="9525">
            <a:noFill/>
            <a:miter lim="800000"/>
            <a:headEnd/>
            <a:tailEnd/>
          </a:ln>
        </p:spPr>
      </p:pic>
      <p:sp>
        <p:nvSpPr>
          <p:cNvPr id="2" name="文本框 1"/>
          <p:cNvSpPr txBox="1"/>
          <p:nvPr/>
        </p:nvSpPr>
        <p:spPr>
          <a:xfrm>
            <a:off x="10056440" y="3861048"/>
            <a:ext cx="1512168" cy="327782"/>
          </a:xfrm>
          <a:prstGeom prst="rect">
            <a:avLst/>
          </a:prstGeom>
          <a:noFill/>
        </p:spPr>
        <p:txBody>
          <a:bodyPr wrap="square" rtlCol="0">
            <a:spAutoFit/>
          </a:bodyPr>
          <a:lstStyle/>
          <a:p>
            <a:pPr>
              <a:buNone/>
            </a:pPr>
            <a:r>
              <a:rPr lang="zh-CN" altLang="en-US" dirty="0"/>
              <a:t>过渡状态</a:t>
            </a:r>
            <a:endParaRPr lang="zh-CN" altLang="en-US" dirty="0"/>
          </a:p>
        </p:txBody>
      </p:sp>
      <p:sp>
        <p:nvSpPr>
          <p:cNvPr id="8" name="文本框 7"/>
          <p:cNvSpPr txBox="1"/>
          <p:nvPr/>
        </p:nvSpPr>
        <p:spPr>
          <a:xfrm>
            <a:off x="6312024" y="5712509"/>
            <a:ext cx="1512168" cy="327782"/>
          </a:xfrm>
          <a:prstGeom prst="rect">
            <a:avLst/>
          </a:prstGeom>
          <a:noFill/>
        </p:spPr>
        <p:txBody>
          <a:bodyPr wrap="square" rtlCol="0">
            <a:spAutoFit/>
          </a:bodyPr>
          <a:lstStyle/>
          <a:p>
            <a:pPr>
              <a:buNone/>
            </a:pPr>
            <a:r>
              <a:rPr lang="zh-CN" altLang="en-US" dirty="0"/>
              <a:t>过渡状态</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1628800"/>
            <a:ext cx="409538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340769"/>
            <a:ext cx="3371282" cy="255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876" y="4077072"/>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idx="4294967295"/>
          </p:nvPr>
        </p:nvSpPr>
        <p:spPr>
          <a:xfrm>
            <a:off x="289718" y="899259"/>
            <a:ext cx="7010400" cy="373062"/>
          </a:xfrm>
        </p:spPr>
        <p:txBody>
          <a:bodyPr/>
          <a:lstStyle/>
          <a:p>
            <a:pPr eaLnBrk="1" hangingPunct="1"/>
            <a:r>
              <a:rPr lang="zh-CN" altLang="en-US" b="0" dirty="0">
                <a:latin typeface="微软雅黑" panose="020B0503020204020204" pitchFamily="34" charset="-122"/>
                <a:ea typeface="微软雅黑" panose="020B0503020204020204" pitchFamily="34" charset="-122"/>
              </a:rPr>
              <a:t>加油站油罐液位控制系统</a:t>
            </a:r>
            <a:endParaRPr lang="zh-CN" altLang="en-US" b="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385272" y="4216643"/>
            <a:ext cx="5543165"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2" panose="05020102010507070707" pitchFamily="18" charset="2"/>
              <a:buNone/>
            </a:pPr>
            <a:r>
              <a:rPr lang="en-US" altLang="zh-CN" sz="2000" b="0" kern="0" dirty="0">
                <a:solidFill>
                  <a:schemeClr val="accent6"/>
                </a:solidFill>
                <a:latin typeface="微软雅黑" panose="020B0503020204020204" pitchFamily="34" charset="-122"/>
                <a:ea typeface="微软雅黑" panose="020B0503020204020204" pitchFamily="34" charset="-122"/>
              </a:rPr>
              <a:t>   </a:t>
            </a:r>
            <a:r>
              <a:rPr lang="zh-CN" altLang="en-US" sz="2000" b="0" kern="0" dirty="0">
                <a:solidFill>
                  <a:schemeClr val="accent6"/>
                </a:solidFill>
                <a:latin typeface="微软雅黑" panose="020B0503020204020204" pitchFamily="34" charset="-122"/>
                <a:ea typeface="微软雅黑" panose="020B0503020204020204" pitchFamily="34" charset="-122"/>
              </a:rPr>
              <a:t>液位</a:t>
            </a:r>
            <a:r>
              <a:rPr lang="en-US" altLang="zh-CN" sz="2000" b="0" kern="0" dirty="0">
                <a:solidFill>
                  <a:schemeClr val="accent6"/>
                </a:solidFill>
                <a:latin typeface="微软雅黑" panose="020B0503020204020204" pitchFamily="34" charset="-122"/>
                <a:ea typeface="微软雅黑" panose="020B0503020204020204" pitchFamily="34" charset="-122"/>
              </a:rPr>
              <a:t>A</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B</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C</a:t>
            </a:r>
            <a:r>
              <a:rPr lang="zh-CN" altLang="en-US" sz="2000" b="0" kern="0" dirty="0">
                <a:solidFill>
                  <a:schemeClr val="accent6"/>
                </a:solidFill>
                <a:latin typeface="微软雅黑" panose="020B0503020204020204" pitchFamily="34" charset="-122"/>
                <a:ea typeface="微软雅黑" panose="020B0503020204020204" pitchFamily="34" charset="-122"/>
              </a:rPr>
              <a:t>为输入逻辑变量，电动机</a:t>
            </a:r>
            <a:r>
              <a:rPr lang="en-US" altLang="zh-CN" sz="2000" b="0" kern="0" dirty="0" err="1">
                <a:solidFill>
                  <a:schemeClr val="accent6"/>
                </a:solidFill>
                <a:latin typeface="微软雅黑" panose="020B0503020204020204" pitchFamily="34" charset="-122"/>
                <a:ea typeface="微软雅黑" panose="020B0503020204020204" pitchFamily="34" charset="-122"/>
              </a:rPr>
              <a:t>Ms</a:t>
            </a:r>
            <a:r>
              <a:rPr lang="zh-CN" altLang="en-US" sz="2000" b="0" kern="0" dirty="0">
                <a:solidFill>
                  <a:schemeClr val="accent6"/>
                </a:solidFill>
                <a:latin typeface="微软雅黑" panose="020B0503020204020204" pitchFamily="34" charset="-122"/>
                <a:ea typeface="微软雅黑" panose="020B0503020204020204" pitchFamily="34" charset="-122"/>
              </a:rPr>
              <a:t>和</a:t>
            </a:r>
            <a:r>
              <a:rPr lang="en-US" altLang="zh-CN" sz="2000" b="0" kern="0" dirty="0">
                <a:solidFill>
                  <a:schemeClr val="accent6"/>
                </a:solidFill>
                <a:latin typeface="微软雅黑" panose="020B0503020204020204" pitchFamily="34" charset="-122"/>
                <a:ea typeface="微软雅黑" panose="020B0503020204020204" pitchFamily="34" charset="-122"/>
              </a:rPr>
              <a:t>ML</a:t>
            </a:r>
            <a:r>
              <a:rPr lang="zh-CN" altLang="en-US" sz="2000" b="0" kern="0" dirty="0">
                <a:solidFill>
                  <a:schemeClr val="accent6"/>
                </a:solidFill>
                <a:latin typeface="微软雅黑" panose="020B0503020204020204" pitchFamily="34" charset="-122"/>
                <a:ea typeface="微软雅黑" panose="020B0503020204020204" pitchFamily="34" charset="-122"/>
              </a:rPr>
              <a:t>为输出逻辑变量。液位低于</a:t>
            </a:r>
            <a:r>
              <a:rPr lang="en-US" altLang="zh-CN" sz="2000" b="0" kern="0" dirty="0">
                <a:solidFill>
                  <a:schemeClr val="accent6"/>
                </a:solidFill>
                <a:latin typeface="微软雅黑" panose="020B0503020204020204" pitchFamily="34" charset="-122"/>
                <a:ea typeface="微软雅黑" panose="020B0503020204020204" pitchFamily="34" charset="-122"/>
              </a:rPr>
              <a:t>A</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B</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C</a:t>
            </a:r>
            <a:r>
              <a:rPr lang="zh-CN" altLang="en-US" sz="2000" b="0" kern="0" dirty="0">
                <a:solidFill>
                  <a:schemeClr val="accent6"/>
                </a:solidFill>
                <a:latin typeface="微软雅黑" panose="020B0503020204020204" pitchFamily="34" charset="-122"/>
                <a:ea typeface="微软雅黑" panose="020B0503020204020204" pitchFamily="34" charset="-122"/>
              </a:rPr>
              <a:t>某点时，用</a:t>
            </a:r>
            <a:r>
              <a:rPr lang="en-US" altLang="zh-CN" sz="2000" b="0" kern="0" dirty="0">
                <a:solidFill>
                  <a:schemeClr val="accent6"/>
                </a:solidFill>
                <a:latin typeface="微软雅黑" panose="020B0503020204020204" pitchFamily="34" charset="-122"/>
                <a:ea typeface="微软雅黑" panose="020B0503020204020204" pitchFamily="34" charset="-122"/>
              </a:rPr>
              <a:t>1</a:t>
            </a:r>
            <a:r>
              <a:rPr lang="zh-CN" altLang="en-US" sz="2000" b="0" kern="0" dirty="0">
                <a:solidFill>
                  <a:schemeClr val="accent6"/>
                </a:solidFill>
                <a:latin typeface="微软雅黑" panose="020B0503020204020204" pitchFamily="34" charset="-122"/>
                <a:ea typeface="微软雅黑" panose="020B0503020204020204" pitchFamily="34" charset="-122"/>
              </a:rPr>
              <a:t>表示，否则用</a:t>
            </a:r>
            <a:r>
              <a:rPr lang="en-US" altLang="zh-CN" sz="2000" b="0" kern="0" dirty="0">
                <a:solidFill>
                  <a:schemeClr val="accent6"/>
                </a:solidFill>
                <a:latin typeface="微软雅黑" panose="020B0503020204020204" pitchFamily="34" charset="-122"/>
                <a:ea typeface="微软雅黑" panose="020B0503020204020204" pitchFamily="34" charset="-122"/>
              </a:rPr>
              <a:t>0</a:t>
            </a:r>
            <a:r>
              <a:rPr lang="zh-CN" altLang="en-US" sz="2000" b="0" kern="0" dirty="0">
                <a:solidFill>
                  <a:schemeClr val="accent6"/>
                </a:solidFill>
                <a:latin typeface="微软雅黑" panose="020B0503020204020204" pitchFamily="34" charset="-122"/>
                <a:ea typeface="微软雅黑" panose="020B0503020204020204" pitchFamily="34" charset="-122"/>
              </a:rPr>
              <a:t>表示</a:t>
            </a:r>
            <a:endParaRPr lang="zh-CN" altLang="en-US" sz="2000" b="0" kern="0" dirty="0">
              <a:solidFill>
                <a:schemeClr val="accent6"/>
              </a:solidFill>
              <a:latin typeface="微软雅黑" panose="020B0503020204020204" pitchFamily="34" charset="-122"/>
              <a:ea typeface="微软雅黑" panose="020B0503020204020204" pitchFamily="34" charset="-122"/>
            </a:endParaRPr>
          </a:p>
          <a:p>
            <a:pPr eaLnBrk="1" hangingPunct="1">
              <a:buFont typeface="Wingdings 2" panose="05020102010507070707" pitchFamily="18" charset="2"/>
              <a:buNone/>
            </a:pPr>
            <a:r>
              <a:rPr lang="zh-CN" altLang="en-US" sz="2000" b="0" kern="0" dirty="0">
                <a:solidFill>
                  <a:schemeClr val="accent6"/>
                </a:solidFill>
                <a:latin typeface="微软雅黑" panose="020B0503020204020204" pitchFamily="34" charset="-122"/>
                <a:ea typeface="微软雅黑" panose="020B0503020204020204" pitchFamily="34" charset="-122"/>
              </a:rPr>
              <a:t>   </a:t>
            </a:r>
            <a:r>
              <a:rPr lang="en-US" altLang="zh-CN" sz="2000" b="0" kern="0" dirty="0" err="1">
                <a:solidFill>
                  <a:schemeClr val="accent6"/>
                </a:solidFill>
                <a:latin typeface="微软雅黑" panose="020B0503020204020204" pitchFamily="34" charset="-122"/>
                <a:ea typeface="微软雅黑" panose="020B0503020204020204" pitchFamily="34" charset="-122"/>
              </a:rPr>
              <a:t>Ms</a:t>
            </a:r>
            <a:r>
              <a:rPr lang="zh-CN" altLang="en-US" sz="2000" b="0" kern="0" dirty="0">
                <a:solidFill>
                  <a:schemeClr val="accent6"/>
                </a:solidFill>
                <a:latin typeface="微软雅黑" panose="020B0503020204020204" pitchFamily="34" charset="-122"/>
                <a:ea typeface="微软雅黑" panose="020B0503020204020204" pitchFamily="34" charset="-122"/>
              </a:rPr>
              <a:t>和</a:t>
            </a:r>
            <a:r>
              <a:rPr lang="en-US" altLang="zh-CN" sz="2000" b="0" kern="0" dirty="0">
                <a:solidFill>
                  <a:schemeClr val="accent6"/>
                </a:solidFill>
                <a:latin typeface="微软雅黑" panose="020B0503020204020204" pitchFamily="34" charset="-122"/>
                <a:ea typeface="微软雅黑" panose="020B0503020204020204" pitchFamily="34" charset="-122"/>
              </a:rPr>
              <a:t>ML</a:t>
            </a:r>
            <a:r>
              <a:rPr lang="zh-CN" altLang="en-US" sz="2000" b="0" kern="0" dirty="0">
                <a:solidFill>
                  <a:schemeClr val="accent6"/>
                </a:solidFill>
                <a:latin typeface="微软雅黑" panose="020B0503020204020204" pitchFamily="34" charset="-122"/>
                <a:ea typeface="微软雅黑" panose="020B0503020204020204" pitchFamily="34" charset="-122"/>
              </a:rPr>
              <a:t>工作时用</a:t>
            </a:r>
            <a:r>
              <a:rPr lang="en-US" altLang="zh-CN" sz="2000" b="0" kern="0" dirty="0">
                <a:solidFill>
                  <a:schemeClr val="accent6"/>
                </a:solidFill>
                <a:latin typeface="微软雅黑" panose="020B0503020204020204" pitchFamily="34" charset="-122"/>
                <a:ea typeface="微软雅黑" panose="020B0503020204020204" pitchFamily="34" charset="-122"/>
              </a:rPr>
              <a:t>1</a:t>
            </a:r>
            <a:r>
              <a:rPr lang="zh-CN" altLang="en-US" sz="2000" b="0" kern="0" dirty="0">
                <a:solidFill>
                  <a:schemeClr val="accent6"/>
                </a:solidFill>
                <a:latin typeface="微软雅黑" panose="020B0503020204020204" pitchFamily="34" charset="-122"/>
                <a:ea typeface="微软雅黑" panose="020B0503020204020204" pitchFamily="34" charset="-122"/>
              </a:rPr>
              <a:t>表示，</a:t>
            </a:r>
            <a:r>
              <a:rPr lang="en-US" altLang="zh-CN" sz="2000" b="0" kern="0" dirty="0">
                <a:solidFill>
                  <a:schemeClr val="accent6"/>
                </a:solidFill>
                <a:latin typeface="微软雅黑" panose="020B0503020204020204" pitchFamily="34" charset="-122"/>
                <a:ea typeface="微软雅黑" panose="020B0503020204020204" pitchFamily="34" charset="-122"/>
              </a:rPr>
              <a:t>0</a:t>
            </a:r>
            <a:r>
              <a:rPr lang="zh-CN" altLang="en-US" sz="2000" b="0" kern="0" dirty="0">
                <a:solidFill>
                  <a:schemeClr val="accent6"/>
                </a:solidFill>
                <a:latin typeface="微软雅黑" panose="020B0503020204020204" pitchFamily="34" charset="-122"/>
                <a:ea typeface="微软雅黑" panose="020B0503020204020204" pitchFamily="34" charset="-122"/>
              </a:rPr>
              <a:t>表示不工作。</a:t>
            </a:r>
            <a:endParaRPr lang="zh-CN" altLang="en-US" sz="2000" b="0" kern="0" dirty="0">
              <a:solidFill>
                <a:schemeClr val="accent6"/>
              </a:solidFill>
              <a:latin typeface="微软雅黑" panose="020B0503020204020204" pitchFamily="34" charset="-122"/>
              <a:ea typeface="微软雅黑" panose="020B0503020204020204" pitchFamily="34" charset="-122"/>
            </a:endParaRPr>
          </a:p>
        </p:txBody>
      </p:sp>
      <p:grpSp>
        <p:nvGrpSpPr>
          <p:cNvPr id="10" name="Group 49"/>
          <p:cNvGrpSpPr/>
          <p:nvPr/>
        </p:nvGrpSpPr>
        <p:grpSpPr bwMode="auto">
          <a:xfrm>
            <a:off x="8828946" y="1070805"/>
            <a:ext cx="3171158" cy="3145838"/>
            <a:chOff x="3186" y="572"/>
            <a:chExt cx="2681" cy="2722"/>
          </a:xfrm>
        </p:grpSpPr>
        <p:graphicFrame>
          <p:nvGraphicFramePr>
            <p:cNvPr id="11" name="Object 4"/>
            <p:cNvGraphicFramePr>
              <a:graphicFrameLocks noChangeAspect="1"/>
            </p:cNvGraphicFramePr>
            <p:nvPr/>
          </p:nvGraphicFramePr>
          <p:xfrm>
            <a:off x="3362" y="572"/>
            <a:ext cx="2505" cy="2722"/>
          </p:xfrm>
          <a:graphic>
            <a:graphicData uri="http://schemas.openxmlformats.org/presentationml/2006/ole">
              <mc:AlternateContent xmlns:mc="http://schemas.openxmlformats.org/markup-compatibility/2006">
                <mc:Choice xmlns:v="urn:schemas-microsoft-com:vml" Requires="v">
                  <p:oleObj spid="_x0000_s0" name="Visio" r:id="rId1" imgW="3801110" imgH="4123690" progId="Visio.Drawing.11">
                    <p:embed/>
                  </p:oleObj>
                </mc:Choice>
                <mc:Fallback>
                  <p:oleObj name="Visio" r:id="rId1" imgW="3801110" imgH="412369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 y="572"/>
                          <a:ext cx="2505" cy="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42"/>
            <p:cNvSpPr>
              <a:spLocks noChangeShapeType="1"/>
            </p:cNvSpPr>
            <p:nvPr/>
          </p:nvSpPr>
          <p:spPr bwMode="auto">
            <a:xfrm>
              <a:off x="3247" y="949"/>
              <a:ext cx="1539" cy="451"/>
            </a:xfrm>
            <a:prstGeom prst="line">
              <a:avLst/>
            </a:prstGeom>
            <a:noFill/>
            <a:ln w="9525">
              <a:solidFill>
                <a:srgbClr val="6600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44"/>
            <p:cNvSpPr>
              <a:spLocks noChangeShapeType="1"/>
            </p:cNvSpPr>
            <p:nvPr/>
          </p:nvSpPr>
          <p:spPr bwMode="auto">
            <a:xfrm flipV="1">
              <a:off x="3186" y="1570"/>
              <a:ext cx="1600" cy="562"/>
            </a:xfrm>
            <a:prstGeom prst="line">
              <a:avLst/>
            </a:prstGeom>
            <a:noFill/>
            <a:ln w="9525">
              <a:solidFill>
                <a:srgbClr val="FF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6"/>
            <p:cNvSpPr>
              <a:spLocks noChangeShapeType="1"/>
            </p:cNvSpPr>
            <p:nvPr/>
          </p:nvSpPr>
          <p:spPr bwMode="auto">
            <a:xfrm flipV="1">
              <a:off x="3362" y="1887"/>
              <a:ext cx="1288" cy="6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48"/>
            <p:cNvSpPr>
              <a:spLocks noChangeShapeType="1"/>
            </p:cNvSpPr>
            <p:nvPr/>
          </p:nvSpPr>
          <p:spPr bwMode="auto">
            <a:xfrm flipV="1">
              <a:off x="3247" y="2205"/>
              <a:ext cx="1448" cy="800"/>
            </a:xfrm>
            <a:prstGeom prst="line">
              <a:avLst/>
            </a:prstGeom>
            <a:noFill/>
            <a:ln w="952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Rectangle 3"/>
          <p:cNvSpPr txBox="1">
            <a:spLocks noChangeArrowheads="1"/>
          </p:cNvSpPr>
          <p:nvPr/>
        </p:nvSpPr>
        <p:spPr bwMode="auto">
          <a:xfrm>
            <a:off x="289718" y="1207104"/>
            <a:ext cx="5734271" cy="276691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50000"/>
              </a:lnSpc>
              <a:buFont typeface="Wingdings 2" panose="05020102010507070707" pitchFamily="18" charset="2"/>
              <a:buNone/>
            </a:pPr>
            <a:r>
              <a:rPr lang="en-US" altLang="zh-CN" sz="2000" b="0" kern="0" dirty="0">
                <a:latin typeface="+mj-ea"/>
                <a:ea typeface="+mj-ea"/>
              </a:rPr>
              <a:t>    </a:t>
            </a:r>
            <a:r>
              <a:rPr lang="zh-CN" altLang="en-US" sz="2000" b="0" kern="0" dirty="0">
                <a:latin typeface="微软雅黑" panose="020B0503020204020204" pitchFamily="34" charset="-122"/>
                <a:ea typeface="微软雅黑" panose="020B0503020204020204" pitchFamily="34" charset="-122"/>
              </a:rPr>
              <a:t>有两台一大一小电动机</a:t>
            </a:r>
            <a:r>
              <a:rPr lang="en-US" altLang="zh-CN" sz="2000" b="0" kern="0" dirty="0">
                <a:latin typeface="微软雅黑" panose="020B0503020204020204" pitchFamily="34" charset="-122"/>
                <a:ea typeface="微软雅黑" panose="020B0503020204020204" pitchFamily="34" charset="-122"/>
              </a:rPr>
              <a:t>ML</a:t>
            </a:r>
            <a:r>
              <a:rPr lang="zh-CN" altLang="en-US" sz="2000" b="0" kern="0" dirty="0">
                <a:latin typeface="微软雅黑" panose="020B0503020204020204" pitchFamily="34" charset="-122"/>
                <a:ea typeface="微软雅黑" panose="020B0503020204020204" pitchFamily="34" charset="-122"/>
              </a:rPr>
              <a:t>和</a:t>
            </a:r>
            <a:r>
              <a:rPr lang="en-US" altLang="zh-CN" sz="2000" b="0" kern="0" dirty="0" err="1">
                <a:latin typeface="微软雅黑" panose="020B0503020204020204" pitchFamily="34" charset="-122"/>
                <a:ea typeface="微软雅黑" panose="020B0503020204020204" pitchFamily="34" charset="-122"/>
              </a:rPr>
              <a:t>Ms</a:t>
            </a:r>
            <a:r>
              <a:rPr lang="zh-CN" altLang="en-US" sz="2000" b="0" kern="0" dirty="0">
                <a:latin typeface="微软雅黑" panose="020B0503020204020204" pitchFamily="34" charset="-122"/>
                <a:ea typeface="微软雅黑" panose="020B0503020204020204" pitchFamily="34" charset="-122"/>
              </a:rPr>
              <a:t>驱动油泵向油罐流油。当油罐的液位低于</a:t>
            </a:r>
            <a:r>
              <a:rPr lang="en-US" altLang="zh-CN" sz="2000" b="0" kern="0" dirty="0">
                <a:latin typeface="微软雅黑" panose="020B0503020204020204" pitchFamily="34" charset="-122"/>
                <a:ea typeface="微软雅黑" panose="020B0503020204020204" pitchFamily="34" charset="-122"/>
              </a:rPr>
              <a:t>A</a:t>
            </a:r>
            <a:r>
              <a:rPr lang="zh-CN" altLang="en-US" sz="2000" b="0" kern="0" dirty="0">
                <a:latin typeface="微软雅黑" panose="020B0503020204020204" pitchFamily="34" charset="-122"/>
                <a:ea typeface="微软雅黑" panose="020B0503020204020204" pitchFamily="34" charset="-122"/>
              </a:rPr>
              <a:t>点高于</a:t>
            </a: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点时由小电动机</a:t>
            </a:r>
            <a:r>
              <a:rPr lang="en-US" altLang="zh-CN" sz="2000" b="0" kern="0" dirty="0" err="1">
                <a:latin typeface="微软雅黑" panose="020B0503020204020204" pitchFamily="34" charset="-122"/>
                <a:ea typeface="微软雅黑" panose="020B0503020204020204" pitchFamily="34" charset="-122"/>
              </a:rPr>
              <a:t>Ms</a:t>
            </a:r>
            <a:r>
              <a:rPr lang="zh-CN" altLang="en-US" sz="2000" b="0" kern="0" dirty="0">
                <a:latin typeface="微软雅黑" panose="020B0503020204020204" pitchFamily="34" charset="-122"/>
                <a:ea typeface="微软雅黑" panose="020B0503020204020204" pitchFamily="34" charset="-122"/>
              </a:rPr>
              <a:t>单独驱 动</a:t>
            </a:r>
            <a:r>
              <a:rPr lang="en-US" altLang="zh-CN" sz="2000" b="0" kern="0" dirty="0">
                <a:latin typeface="微软雅黑" panose="020B0503020204020204" pitchFamily="34" charset="-122"/>
                <a:ea typeface="微软雅黑" panose="020B0503020204020204" pitchFamily="34" charset="-122"/>
              </a:rPr>
              <a:t>;</a:t>
            </a:r>
            <a:r>
              <a:rPr lang="zh-CN" altLang="en-US" sz="2000" b="0" kern="0" dirty="0">
                <a:latin typeface="微软雅黑" panose="020B0503020204020204" pitchFamily="34" charset="-122"/>
                <a:ea typeface="微软雅黑" panose="020B0503020204020204" pitchFamily="34" charset="-122"/>
              </a:rPr>
              <a:t>当液位在</a:t>
            </a: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点与</a:t>
            </a: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点之间时，由大电动机</a:t>
            </a:r>
            <a:r>
              <a:rPr lang="en-US" altLang="zh-CN" sz="2000" b="0" kern="0" dirty="0">
                <a:latin typeface="微软雅黑" panose="020B0503020204020204" pitchFamily="34" charset="-122"/>
                <a:ea typeface="微软雅黑" panose="020B0503020204020204" pitchFamily="34" charset="-122"/>
              </a:rPr>
              <a:t>ML</a:t>
            </a:r>
            <a:r>
              <a:rPr lang="zh-CN" altLang="en-US" sz="2000" b="0" kern="0" dirty="0">
                <a:latin typeface="微软雅黑" panose="020B0503020204020204" pitchFamily="34" charset="-122"/>
                <a:ea typeface="微软雅黑" panose="020B0503020204020204" pitchFamily="34" charset="-122"/>
              </a:rPr>
              <a:t>单独驱动；当液位在</a:t>
            </a: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点以下时，由两台电动机同时驱动。试设计控制该电动机工作的逻辑电路</a:t>
            </a:r>
            <a:r>
              <a:rPr lang="zh-CN" altLang="en-US" sz="2000" b="0" kern="0" dirty="0">
                <a:latin typeface="+mj-ea"/>
                <a:ea typeface="+mj-ea"/>
              </a:rPr>
              <a:t>。</a:t>
            </a:r>
            <a:endParaRPr lang="zh-CN" altLang="en-US" sz="2000" b="0" kern="0" dirty="0">
              <a:latin typeface="+mj-ea"/>
              <a:ea typeface="+mj-ea"/>
            </a:endParaRPr>
          </a:p>
        </p:txBody>
      </p:sp>
      <p:pic>
        <p:nvPicPr>
          <p:cNvPr id="16" name="图片 15"/>
          <p:cNvPicPr>
            <a:picLocks noChangeAspect="1"/>
          </p:cNvPicPr>
          <p:nvPr/>
        </p:nvPicPr>
        <p:blipFill>
          <a:blip r:embed="rId3"/>
          <a:stretch>
            <a:fillRect/>
          </a:stretch>
        </p:blipFill>
        <p:spPr>
          <a:xfrm>
            <a:off x="6445015" y="694898"/>
            <a:ext cx="2627922" cy="3791325"/>
          </a:xfrm>
          <a:prstGeom prst="rect">
            <a:avLst/>
          </a:prstGeom>
        </p:spPr>
      </p:pic>
      <p:sp>
        <p:nvSpPr>
          <p:cNvPr id="2"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2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1624" y="5445224"/>
            <a:ext cx="3815324" cy="100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88" y="1605732"/>
            <a:ext cx="6237442" cy="383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9" y="550613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输出真值表和函数表达式</a:t>
            </a:r>
            <a:endParaRPr kumimoji="1" lang="en-US" altLang="zh-CN" dirty="0">
              <a:ea typeface="宋体-18030" pitchFamily="49" charset="-122"/>
            </a:endParaRPr>
          </a:p>
          <a:p>
            <a:pPr>
              <a:defRPr/>
            </a:pPr>
            <a:endParaRPr lang="zh-CN" altLang="en-US" dirty="0"/>
          </a:p>
        </p:txBody>
      </p:sp>
      <p:pic>
        <p:nvPicPr>
          <p:cNvPr id="6768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3792" y="1395825"/>
            <a:ext cx="5419105" cy="275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623" y="450912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0" y="1588118"/>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9480376" y="2237122"/>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绿、</a:t>
            </a:r>
            <a:r>
              <a:rPr lang="en-US" altLang="zh-CN" dirty="0"/>
              <a:t>L</a:t>
            </a:r>
            <a:r>
              <a:rPr lang="en-US" altLang="zh-CN" baseline="-25000" dirty="0"/>
              <a:t>B</a:t>
            </a:r>
            <a:r>
              <a:rPr lang="zh-CN" altLang="en-US" dirty="0"/>
              <a:t>红</a:t>
            </a:r>
            <a:endParaRPr lang="zh-CN" altLang="en-US" dirty="0"/>
          </a:p>
        </p:txBody>
      </p:sp>
      <p:sp>
        <p:nvSpPr>
          <p:cNvPr id="8" name="文本框 7"/>
          <p:cNvSpPr txBox="1"/>
          <p:nvPr/>
        </p:nvSpPr>
        <p:spPr>
          <a:xfrm>
            <a:off x="9505056" y="2708920"/>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黄、</a:t>
            </a:r>
            <a:r>
              <a:rPr lang="en-US" altLang="zh-CN" dirty="0"/>
              <a:t>L</a:t>
            </a:r>
            <a:r>
              <a:rPr lang="en-US" altLang="zh-CN" baseline="-25000" dirty="0"/>
              <a:t>B</a:t>
            </a:r>
            <a:r>
              <a:rPr lang="zh-CN" altLang="en-US" dirty="0"/>
              <a:t>红</a:t>
            </a:r>
            <a:endParaRPr lang="zh-CN" altLang="en-US" dirty="0"/>
          </a:p>
        </p:txBody>
      </p:sp>
      <p:sp>
        <p:nvSpPr>
          <p:cNvPr id="9" name="文本框 8"/>
          <p:cNvSpPr txBox="1"/>
          <p:nvPr/>
        </p:nvSpPr>
        <p:spPr>
          <a:xfrm>
            <a:off x="9505056" y="3140968"/>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红、</a:t>
            </a:r>
            <a:r>
              <a:rPr lang="en-US" altLang="zh-CN" dirty="0"/>
              <a:t>L</a:t>
            </a:r>
            <a:r>
              <a:rPr lang="en-US" altLang="zh-CN" baseline="-25000" dirty="0"/>
              <a:t>B</a:t>
            </a:r>
            <a:r>
              <a:rPr lang="zh-CN" altLang="en-US" dirty="0"/>
              <a:t>绿</a:t>
            </a:r>
            <a:endParaRPr lang="zh-CN" altLang="en-US" dirty="0"/>
          </a:p>
        </p:txBody>
      </p:sp>
      <p:sp>
        <p:nvSpPr>
          <p:cNvPr id="10" name="文本框 9"/>
          <p:cNvSpPr txBox="1"/>
          <p:nvPr/>
        </p:nvSpPr>
        <p:spPr>
          <a:xfrm>
            <a:off x="9505056" y="3645024"/>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红、</a:t>
            </a:r>
            <a:r>
              <a:rPr lang="en-US" altLang="zh-CN" dirty="0"/>
              <a:t>L</a:t>
            </a:r>
            <a:r>
              <a:rPr lang="en-US" altLang="zh-CN" baseline="-25000" dirty="0"/>
              <a:t>B</a:t>
            </a:r>
            <a:r>
              <a:rPr lang="zh-CN" altLang="en-US" dirty="0"/>
              <a:t>黄</a:t>
            </a:r>
            <a:endParaRPr lang="zh-CN" altLang="en-US" dirty="0"/>
          </a:p>
        </p:txBody>
      </p:sp>
    </p:spTree>
  </p:cSld>
  <p:clrMapOvr>
    <a:masterClrMapping/>
  </p:clrMapOvr>
  <p:transition>
    <p:blinds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7900"/>
          </a:xfrm>
        </p:spPr>
        <p:txBody>
          <a:bodyPr/>
          <a:lstStyle/>
          <a:p>
            <a:pPr marL="179705" indent="-179705">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电路图</a:t>
            </a:r>
            <a:endParaRPr kumimoji="1" lang="en-US" altLang="zh-CN" dirty="0">
              <a:ea typeface="宋体-18030" pitchFamily="49" charset="-122"/>
            </a:endParaRPr>
          </a:p>
          <a:p>
            <a:pPr marL="0" indent="0">
              <a:buNone/>
              <a:defRPr/>
            </a:pPr>
            <a:endParaRPr lang="zh-CN" altLang="en-US" dirty="0"/>
          </a:p>
        </p:txBody>
      </p:sp>
      <p:pic>
        <p:nvPicPr>
          <p:cNvPr id="6778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9576" y="1340768"/>
            <a:ext cx="5276850"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459" y="202251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549" y="414908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有限状态机概述</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10668576" cy="3282950"/>
          </a:xfrm>
        </p:spPr>
        <p:txBody>
          <a:bodyPr/>
          <a:lstStyle/>
          <a:p>
            <a:pPr marL="179705" indent="-179705">
              <a:lnSpc>
                <a:spcPct val="150000"/>
              </a:lnSpc>
              <a:spcBef>
                <a:spcPct val="0"/>
              </a:spcBef>
              <a:defRPr/>
            </a:pPr>
            <a:r>
              <a:rPr kumimoji="1" lang="zh-CN" altLang="en-US" dirty="0">
                <a:solidFill>
                  <a:srgbClr val="FF0000"/>
                </a:solidFill>
                <a:ea typeface="宋体-18030" pitchFamily="49" charset="-122"/>
              </a:rPr>
              <a:t>有限状态机</a:t>
            </a:r>
            <a:r>
              <a:rPr kumimoji="1" lang="zh-CN" altLang="en-US" dirty="0">
                <a:ea typeface="宋体-18030" pitchFamily="49" charset="-122"/>
              </a:rPr>
              <a:t>（</a:t>
            </a:r>
            <a:r>
              <a:rPr kumimoji="1" lang="en-US" altLang="zh-CN" dirty="0">
                <a:ea typeface="宋体-18030" pitchFamily="49" charset="-122"/>
              </a:rPr>
              <a:t>Finite State Machine</a:t>
            </a:r>
            <a:r>
              <a:rPr kumimoji="1" lang="zh-CN" altLang="en-US" dirty="0">
                <a:ea typeface="宋体-18030" pitchFamily="49" charset="-122"/>
              </a:rPr>
              <a:t>，</a:t>
            </a:r>
            <a:r>
              <a:rPr kumimoji="1" lang="en-US" altLang="zh-CN" dirty="0">
                <a:ea typeface="宋体-18030" pitchFamily="49" charset="-122"/>
              </a:rPr>
              <a:t>FSM</a:t>
            </a:r>
            <a:r>
              <a:rPr kumimoji="1" lang="zh-CN" altLang="en-US" dirty="0">
                <a:ea typeface="宋体-18030" pitchFamily="49" charset="-122"/>
              </a:rPr>
              <a:t>）是表示有限个状态以及这些状态之间的转移和动作（输入）之间关系的离散数学模型。</a:t>
            </a:r>
            <a:endParaRPr kumimoji="1" lang="en-US" altLang="zh-CN" dirty="0">
              <a:ea typeface="宋体-18030" pitchFamily="49" charset="-122"/>
            </a:endParaRPr>
          </a:p>
          <a:p>
            <a:pPr marL="179705" indent="-179705">
              <a:lnSpc>
                <a:spcPct val="150000"/>
              </a:lnSpc>
              <a:spcBef>
                <a:spcPct val="0"/>
              </a:spcBef>
              <a:defRPr/>
            </a:pPr>
            <a:r>
              <a:rPr kumimoji="1" lang="zh-CN" altLang="en-US" sz="2400" dirty="0">
                <a:latin typeface="宋体" panose="02010600030101010101" pitchFamily="2" charset="-122"/>
                <a:ea typeface="宋体" panose="02010600030101010101" pitchFamily="2" charset="-122"/>
              </a:rPr>
              <a:t>有限</a:t>
            </a:r>
            <a:r>
              <a:rPr lang="zh-CN" altLang="en-US" sz="2400" dirty="0">
                <a:latin typeface="宋体" panose="02010600030101010101" pitchFamily="2" charset="-122"/>
                <a:ea typeface="宋体" panose="02010600030101010101" pitchFamily="2" charset="-122"/>
              </a:rPr>
              <a:t>状态机是</a:t>
            </a:r>
            <a:r>
              <a:rPr lang="zh-CN" altLang="en-US" sz="2400" dirty="0">
                <a:solidFill>
                  <a:srgbClr val="FF33CC"/>
                </a:solidFill>
                <a:latin typeface="宋体" panose="02010600030101010101" pitchFamily="2" charset="-122"/>
                <a:ea typeface="宋体" panose="02010600030101010101" pitchFamily="2" charset="-122"/>
              </a:rPr>
              <a:t>组合逻辑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FF33CC"/>
                </a:solidFill>
                <a:latin typeface="宋体" panose="02010600030101010101" pitchFamily="2" charset="-122"/>
                <a:ea typeface="宋体" panose="02010600030101010101" pitchFamily="2" charset="-122"/>
              </a:rPr>
              <a:t>寄存器逻辑</a:t>
            </a:r>
            <a:r>
              <a:rPr lang="zh-CN" altLang="en-US" sz="2400" dirty="0">
                <a:latin typeface="宋体" panose="02010600030101010101" pitchFamily="2" charset="-122"/>
                <a:ea typeface="宋体" panose="02010600030101010101" pitchFamily="2" charset="-122"/>
              </a:rPr>
              <a:t>的特殊组合。组合逻辑部分包括</a:t>
            </a:r>
            <a:r>
              <a:rPr lang="zh-CN" altLang="en-US" sz="2400" dirty="0">
                <a:solidFill>
                  <a:srgbClr val="C00000"/>
                </a:solidFill>
                <a:latin typeface="宋体" panose="02010600030101010101" pitchFamily="2" charset="-122"/>
                <a:ea typeface="宋体" panose="02010600030101010101" pitchFamily="2" charset="-122"/>
              </a:rPr>
              <a:t>次态逻辑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C00000"/>
                </a:solidFill>
                <a:latin typeface="宋体" panose="02010600030101010101" pitchFamily="2" charset="-122"/>
                <a:ea typeface="宋体" panose="02010600030101010101" pitchFamily="2" charset="-122"/>
              </a:rPr>
              <a:t>输出逻辑</a:t>
            </a:r>
            <a:r>
              <a:rPr lang="zh-CN" altLang="en-US" sz="2400" dirty="0">
                <a:latin typeface="宋体" panose="02010600030101010101" pitchFamily="2" charset="-122"/>
                <a:ea typeface="宋体" panose="02010600030101010101" pitchFamily="2" charset="-122"/>
              </a:rPr>
              <a:t>，分别用于状态译码和产生输出信号；寄存器逻辑部分用于存储状态</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a:defRPr/>
            </a:pPr>
            <a:endParaRPr lang="zh-CN" altLang="en-US" dirty="0"/>
          </a:p>
        </p:txBody>
      </p:sp>
      <p:grpSp>
        <p:nvGrpSpPr>
          <p:cNvPr id="2" name="Group 5"/>
          <p:cNvGrpSpPr/>
          <p:nvPr/>
        </p:nvGrpSpPr>
        <p:grpSpPr bwMode="auto">
          <a:xfrm>
            <a:off x="3431704" y="4581128"/>
            <a:ext cx="5594350" cy="1874838"/>
            <a:chOff x="1247" y="2296"/>
            <a:chExt cx="3524" cy="1181"/>
          </a:xfrm>
        </p:grpSpPr>
        <p:sp>
          <p:nvSpPr>
            <p:cNvPr id="62475"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endParaRPr lang="zh-CN" altLang="en-US" sz="2000" dirty="0">
                <a:solidFill>
                  <a:srgbClr val="000000"/>
                </a:solidFill>
                <a:ea typeface="楷体_GB2312" pitchFamily="49" charset="-122"/>
              </a:endParaRPr>
            </a:p>
          </p:txBody>
        </p:sp>
        <p:sp>
          <p:nvSpPr>
            <p:cNvPr id="62476" name="Text Box 7"/>
            <p:cNvSpPr txBox="1">
              <a:spLocks noChangeArrowheads="1"/>
            </p:cNvSpPr>
            <p:nvPr/>
          </p:nvSpPr>
          <p:spPr bwMode="auto">
            <a:xfrm>
              <a:off x="3288" y="2432"/>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62477"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endParaRPr lang="zh-CN" altLang="en-US" sz="2000" dirty="0">
                <a:solidFill>
                  <a:srgbClr val="000000"/>
                </a:solidFill>
                <a:ea typeface="楷体_GB2312" pitchFamily="49" charset="-122"/>
              </a:endParaRPr>
            </a:p>
          </p:txBody>
        </p:sp>
        <p:sp>
          <p:nvSpPr>
            <p:cNvPr id="62478"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62479"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endParaRPr lang="zh-CN" altLang="en-US" sz="2000" dirty="0">
                <a:solidFill>
                  <a:srgbClr val="000000"/>
                </a:solidFill>
                <a:ea typeface="楷体_GB2312" pitchFamily="49" charset="-122"/>
              </a:endParaRPr>
            </a:p>
          </p:txBody>
        </p:sp>
        <p:sp>
          <p:nvSpPr>
            <p:cNvPr id="62480"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次态逻辑</a:t>
              </a:r>
              <a:endParaRPr lang="zh-CN" altLang="en-US" sz="2400">
                <a:solidFill>
                  <a:srgbClr val="000000"/>
                </a:solidFill>
                <a:ea typeface="楷体_GB2312" pitchFamily="49" charset="-122"/>
              </a:endParaRPr>
            </a:p>
          </p:txBody>
        </p:sp>
        <p:sp>
          <p:nvSpPr>
            <p:cNvPr id="62481" name="Text Box 12"/>
            <p:cNvSpPr txBox="1">
              <a:spLocks noChangeArrowheads="1"/>
            </p:cNvSpPr>
            <p:nvPr/>
          </p:nvSpPr>
          <p:spPr bwMode="auto">
            <a:xfrm>
              <a:off x="2677" y="2435"/>
              <a:ext cx="688" cy="522"/>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状态</a:t>
              </a:r>
              <a:r>
                <a:rPr lang="en-US" altLang="zh-CN" sz="1600" dirty="0">
                  <a:solidFill>
                    <a:srgbClr val="000000"/>
                  </a:solidFill>
                  <a:ea typeface="楷体_GB2312" pitchFamily="49" charset="-122"/>
                </a:rPr>
                <a:t>/</a:t>
              </a:r>
              <a:r>
                <a:rPr lang="zh-CN" altLang="en-US" sz="1600" dirty="0">
                  <a:solidFill>
                    <a:srgbClr val="000000"/>
                  </a:solidFill>
                  <a:ea typeface="楷体_GB2312" pitchFamily="49" charset="-122"/>
                </a:rPr>
                <a:t>现态</a:t>
              </a:r>
              <a:endParaRPr lang="zh-CN" altLang="en-US" sz="1600" dirty="0">
                <a:solidFill>
                  <a:srgbClr val="000000"/>
                </a:solidFill>
                <a:ea typeface="楷体_GB2312" pitchFamily="49" charset="-122"/>
              </a:endParaRPr>
            </a:p>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寄存器</a:t>
              </a:r>
              <a:endParaRPr lang="zh-CN" altLang="en-US" sz="1600" dirty="0">
                <a:solidFill>
                  <a:srgbClr val="000000"/>
                </a:solidFill>
                <a:ea typeface="楷体_GB2312" pitchFamily="49" charset="-122"/>
              </a:endParaRPr>
            </a:p>
          </p:txBody>
        </p:sp>
        <p:sp>
          <p:nvSpPr>
            <p:cNvPr id="62482"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输出逻辑</a:t>
              </a:r>
              <a:endParaRPr lang="zh-CN" altLang="en-US" sz="2400">
                <a:solidFill>
                  <a:srgbClr val="000000"/>
                </a:solidFill>
                <a:ea typeface="楷体_GB2312" pitchFamily="49" charset="-122"/>
              </a:endParaRPr>
            </a:p>
          </p:txBody>
        </p:sp>
        <p:sp>
          <p:nvSpPr>
            <p:cNvPr id="62483"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4"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5" name="Line 16"/>
            <p:cNvSpPr>
              <a:spLocks noChangeShapeType="1"/>
            </p:cNvSpPr>
            <p:nvPr/>
          </p:nvSpPr>
          <p:spPr bwMode="auto">
            <a:xfrm>
              <a:off x="2211" y="2682"/>
              <a:ext cx="440" cy="8"/>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6" name="Line 17"/>
            <p:cNvSpPr>
              <a:spLocks noChangeShapeType="1"/>
            </p:cNvSpPr>
            <p:nvPr/>
          </p:nvSpPr>
          <p:spPr bwMode="auto">
            <a:xfrm flipV="1">
              <a:off x="3365" y="2690"/>
              <a:ext cx="412" cy="14"/>
            </a:xfrm>
            <a:prstGeom prst="line">
              <a:avLst/>
            </a:prstGeom>
            <a:noFill/>
            <a:ln w="9525">
              <a:solidFill>
                <a:schemeClr val="hlink"/>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7"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8"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9"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0"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1" name="Text Box 22"/>
            <p:cNvSpPr txBox="1">
              <a:spLocks noChangeArrowheads="1"/>
            </p:cNvSpPr>
            <p:nvPr/>
          </p:nvSpPr>
          <p:spPr bwMode="auto">
            <a:xfrm>
              <a:off x="1920" y="3242"/>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panose="020B0604020202020204" pitchFamily="34" charset="0"/>
                  <a:ea typeface="楷体_GB2312" pitchFamily="49" charset="-122"/>
                </a:rPr>
                <a:t>Moore</a:t>
              </a:r>
              <a:r>
                <a:rPr lang="zh-CN" altLang="en-US" sz="2000" dirty="0">
                  <a:solidFill>
                    <a:srgbClr val="000000"/>
                  </a:solidFill>
                  <a:latin typeface="Arial" panose="020B0604020202020204" pitchFamily="34" charset="0"/>
                  <a:ea typeface="楷体_GB2312" pitchFamily="49" charset="-122"/>
                </a:rPr>
                <a:t>型状态机典型结构</a:t>
              </a:r>
              <a:endParaRPr lang="zh-CN" altLang="en-US" sz="2000" dirty="0">
                <a:solidFill>
                  <a:srgbClr val="000000"/>
                </a:solidFill>
                <a:latin typeface="Arial" panose="020B0604020202020204" pitchFamily="34" charset="0"/>
                <a:ea typeface="楷体_GB2312" pitchFamily="49" charset="-122"/>
              </a:endParaRPr>
            </a:p>
          </p:txBody>
        </p:sp>
      </p:grpSp>
      <p:sp>
        <p:nvSpPr>
          <p:cNvPr id="25" name="Text Box 22"/>
          <p:cNvSpPr txBox="1">
            <a:spLocks noChangeArrowheads="1"/>
          </p:cNvSpPr>
          <p:nvPr/>
        </p:nvSpPr>
        <p:spPr bwMode="auto">
          <a:xfrm>
            <a:off x="4011142" y="421917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panose="020B0604020202020204" pitchFamily="34" charset="0"/>
                <a:ea typeface="楷体_GB2312" pitchFamily="49" charset="-122"/>
              </a:rPr>
              <a:t>组合逻辑</a:t>
            </a:r>
            <a:endParaRPr lang="zh-CN" altLang="en-US" dirty="0">
              <a:solidFill>
                <a:srgbClr val="000000"/>
              </a:solidFill>
              <a:latin typeface="Arial" panose="020B0604020202020204" pitchFamily="34" charset="0"/>
              <a:ea typeface="楷体_GB2312" pitchFamily="49" charset="-122"/>
            </a:endParaRPr>
          </a:p>
        </p:txBody>
      </p:sp>
      <p:sp>
        <p:nvSpPr>
          <p:cNvPr id="26" name="Text Box 22"/>
          <p:cNvSpPr txBox="1">
            <a:spLocks noChangeArrowheads="1"/>
          </p:cNvSpPr>
          <p:nvPr/>
        </p:nvSpPr>
        <p:spPr bwMode="auto">
          <a:xfrm>
            <a:off x="7287742" y="421917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panose="020B0604020202020204" pitchFamily="34" charset="0"/>
                <a:ea typeface="楷体_GB2312" pitchFamily="49" charset="-122"/>
              </a:rPr>
              <a:t>组合逻辑</a:t>
            </a:r>
            <a:endParaRPr lang="zh-CN" altLang="en-US" dirty="0">
              <a:solidFill>
                <a:srgbClr val="000000"/>
              </a:solidFill>
              <a:latin typeface="Arial" panose="020B0604020202020204" pitchFamily="34" charset="0"/>
              <a:ea typeface="楷体_GB2312" pitchFamily="49" charset="-122"/>
            </a:endParaRPr>
          </a:p>
        </p:txBody>
      </p:sp>
      <p:sp>
        <p:nvSpPr>
          <p:cNvPr id="27" name="椭圆 26"/>
          <p:cNvSpPr>
            <a:spLocks noChangeArrowheads="1"/>
          </p:cNvSpPr>
          <p:nvPr/>
        </p:nvSpPr>
        <p:spPr bwMode="auto">
          <a:xfrm>
            <a:off x="4033366" y="4752579"/>
            <a:ext cx="1085850" cy="476071"/>
          </a:xfrm>
          <a:prstGeom prst="ellipse">
            <a:avLst/>
          </a:prstGeom>
          <a:noFill/>
          <a:ln w="19050" algn="ctr">
            <a:solidFill>
              <a:srgbClr val="FF0000"/>
            </a:solidFill>
            <a:rou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28" name="椭圆 27"/>
          <p:cNvSpPr>
            <a:spLocks noChangeArrowheads="1"/>
          </p:cNvSpPr>
          <p:nvPr/>
        </p:nvSpPr>
        <p:spPr bwMode="auto">
          <a:xfrm>
            <a:off x="7309966" y="4695429"/>
            <a:ext cx="1085850" cy="476071"/>
          </a:xfrm>
          <a:prstGeom prst="ellipse">
            <a:avLst/>
          </a:prstGeom>
          <a:noFill/>
          <a:ln w="19050" algn="ctr">
            <a:solidFill>
              <a:srgbClr val="FF0000"/>
            </a:solidFill>
            <a:rou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29" name="Text Box 22"/>
          <p:cNvSpPr txBox="1">
            <a:spLocks noChangeArrowheads="1"/>
          </p:cNvSpPr>
          <p:nvPr/>
        </p:nvSpPr>
        <p:spPr bwMode="auto">
          <a:xfrm>
            <a:off x="5516092" y="4219178"/>
            <a:ext cx="1431925" cy="361950"/>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a:solidFill>
                  <a:srgbClr val="000000"/>
                </a:solidFill>
                <a:latin typeface="Arial" panose="020B0604020202020204" pitchFamily="34" charset="0"/>
                <a:ea typeface="楷体_GB2312" pitchFamily="49" charset="-122"/>
              </a:rPr>
              <a:t>寄存器逻辑</a:t>
            </a:r>
            <a:endParaRPr lang="zh-CN" altLang="en-US">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par>
                          <p:cTn id="24" fill="hold">
                            <p:stCondLst>
                              <p:cond delay="500"/>
                            </p:stCondLst>
                            <p:childTnLst>
                              <p:par>
                                <p:cTn id="25" presetID="2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childTnLst>
                          </p:cTn>
                        </p:par>
                        <p:par>
                          <p:cTn id="34" fill="hold">
                            <p:stCondLst>
                              <p:cond delay="500"/>
                            </p:stCondLst>
                            <p:childTnLst>
                              <p:par>
                                <p:cTn id="35" presetID="9" presetClass="entr" presetSubtype="0" fill="hold" grpId="1"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childTnLst>
                          </p:cTn>
                        </p:par>
                        <p:par>
                          <p:cTn id="38" fill="hold">
                            <p:stCondLst>
                              <p:cond delay="1000"/>
                            </p:stCondLst>
                            <p:childTnLst>
                              <p:par>
                                <p:cTn id="39" presetID="2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9" presetClass="entr" presetSubtype="0" fill="hold" grpId="1"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5" grpId="0" animBg="1"/>
      <p:bldP spid="26" grpId="0" animBg="1"/>
      <p:bldP spid="27" grpId="0" animBg="1"/>
      <p:bldP spid="27" grpId="1" animBg="1"/>
      <p:bldP spid="28" grpId="0" animBg="1"/>
      <p:bldP spid="28" grpId="1" animBg="1"/>
      <p:bldP spid="2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611999" y="900000"/>
            <a:ext cx="10812591" cy="2605521"/>
          </a:xfrm>
          <a:prstGeom prst="rect">
            <a:avLst/>
          </a:prstGeom>
          <a:solidFill>
            <a:srgbClr val="FFFFFF"/>
          </a:solidFill>
          <a:ln w="76200">
            <a:noFill/>
            <a:miter lim="800000"/>
          </a:ln>
        </p:spPr>
        <p:txBody>
          <a:bodyPr wrap="square">
            <a:spAutoFit/>
          </a:bodyPr>
          <a:lstStyle/>
          <a:p>
            <a:pPr marL="107950" indent="-179705" eaLnBrk="1" hangingPunct="1">
              <a:lnSpc>
                <a:spcPct val="150000"/>
              </a:lnSpc>
              <a:spcBef>
                <a:spcPct val="0"/>
              </a:spcBef>
              <a:buClr>
                <a:srgbClr val="FC0128"/>
              </a:buClr>
              <a:buSzPct val="110000"/>
              <a:buFont typeface="Wingdings" panose="05000000000000000000" pitchFamily="2" charset="2"/>
              <a:buChar char="v"/>
            </a:pPr>
            <a:r>
              <a:rPr kumimoji="1" lang="en-US" altLang="zh-CN" sz="2400" dirty="0">
                <a:solidFill>
                  <a:srgbClr val="000000"/>
                </a:solidFill>
                <a:latin typeface="宋体" panose="02010600030101010101" pitchFamily="2" charset="-122"/>
              </a:rPr>
              <a:t>FSM</a:t>
            </a:r>
            <a:r>
              <a:rPr kumimoji="1" lang="zh-CN" altLang="en-US" sz="2400" dirty="0">
                <a:solidFill>
                  <a:srgbClr val="000000"/>
                </a:solidFill>
                <a:latin typeface="宋体" panose="02010600030101010101" pitchFamily="2" charset="-122"/>
              </a:rPr>
              <a:t>常用于</a:t>
            </a:r>
            <a:r>
              <a:rPr lang="zh-CN" altLang="en-US" sz="2400" dirty="0">
                <a:solidFill>
                  <a:srgbClr val="000000"/>
                </a:solidFill>
                <a:latin typeface="宋体" panose="02010600030101010101" pitchFamily="2" charset="-122"/>
              </a:rPr>
              <a:t>时序逻辑电路</a:t>
            </a:r>
            <a:r>
              <a:rPr kumimoji="1" lang="zh-CN" altLang="en-US" sz="2400" dirty="0">
                <a:solidFill>
                  <a:srgbClr val="000000"/>
                </a:solidFill>
                <a:latin typeface="宋体" panose="02010600030101010101" pitchFamily="2" charset="-122"/>
              </a:rPr>
              <a:t>设计，尤其适于设计数字系统的控制模块。具有速度快、结构简单、可靠性高、逻辑清晰、复杂问题简单化的优点。</a:t>
            </a:r>
            <a:endParaRPr kumimoji="1" lang="en-US" altLang="zh-CN" sz="2400" dirty="0">
              <a:solidFill>
                <a:srgbClr val="000000"/>
              </a:solidFill>
              <a:latin typeface="宋体" panose="02010600030101010101" pitchFamily="2" charset="-122"/>
            </a:endParaRPr>
          </a:p>
          <a:p>
            <a:pPr marL="179705" indent="-179705" eaLnBrk="1" hangingPunct="1">
              <a:lnSpc>
                <a:spcPct val="150000"/>
              </a:lnSpc>
              <a:spcBef>
                <a:spcPct val="0"/>
              </a:spcBef>
              <a:buClr>
                <a:srgbClr val="FC0128"/>
              </a:buClr>
              <a:buSzPct val="110000"/>
              <a:buFont typeface="Wingdings" panose="05000000000000000000" pitchFamily="2" charset="2"/>
              <a:buChar char="v"/>
            </a:pPr>
            <a:r>
              <a:rPr kumimoji="1" lang="zh-CN" altLang="en-US" sz="2400" dirty="0">
                <a:solidFill>
                  <a:srgbClr val="000000"/>
                </a:solidFill>
                <a:latin typeface="宋体" panose="02010600030101010101" pitchFamily="2" charset="-122"/>
              </a:rPr>
              <a:t>根据输出信号产生的机理不同，状态机可以分成两类：</a:t>
            </a:r>
            <a:endParaRPr kumimoji="1" lang="zh-CN" altLang="en-US" sz="2400" dirty="0">
              <a:solidFill>
                <a:srgbClr val="000000"/>
              </a:solidFill>
              <a:latin typeface="宋体" panose="02010600030101010101" pitchFamily="2" charset="-122"/>
            </a:endParaRPr>
          </a:p>
          <a:p>
            <a:pPr marL="647700" lvl="2" indent="-179705" eaLnBrk="1" hangingPunct="1">
              <a:lnSpc>
                <a:spcPct val="150000"/>
              </a:lnSpc>
              <a:spcBef>
                <a:spcPct val="0"/>
              </a:spcBef>
              <a:buClr>
                <a:srgbClr val="063DE8"/>
              </a:buClr>
              <a:buSzPct val="110000"/>
            </a:pPr>
            <a:r>
              <a:rPr kumimoji="1" lang="zh-CN" altLang="en-US" sz="2000" dirty="0">
                <a:solidFill>
                  <a:srgbClr val="000000"/>
                </a:solidFill>
                <a:latin typeface="宋体" panose="02010600030101010101" pitchFamily="2" charset="-122"/>
              </a:rPr>
              <a:t>摩尔</a:t>
            </a:r>
            <a:r>
              <a:rPr kumimoji="1" lang="en-US" altLang="zh-CN" sz="2000" dirty="0">
                <a:solidFill>
                  <a:srgbClr val="000000"/>
                </a:solidFill>
                <a:latin typeface="宋体" panose="02010600030101010101" pitchFamily="2" charset="-122"/>
              </a:rPr>
              <a:t>(Moore)</a:t>
            </a:r>
            <a:r>
              <a:rPr kumimoji="1" lang="zh-CN" altLang="en-US" sz="2000" dirty="0">
                <a:solidFill>
                  <a:srgbClr val="000000"/>
                </a:solidFill>
                <a:latin typeface="宋体" panose="02010600030101010101" pitchFamily="2" charset="-122"/>
              </a:rPr>
              <a:t>型状态机</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输出信号仅与当前状态有关</a:t>
            </a:r>
            <a:endParaRPr kumimoji="1" lang="zh-CN" altLang="en-US" sz="2000" dirty="0">
              <a:solidFill>
                <a:srgbClr val="000000"/>
              </a:solidFill>
              <a:latin typeface="宋体" panose="02010600030101010101" pitchFamily="2" charset="-122"/>
            </a:endParaRPr>
          </a:p>
          <a:p>
            <a:pPr marL="647700" lvl="2" indent="-179705" eaLnBrk="1" hangingPunct="1">
              <a:lnSpc>
                <a:spcPct val="150000"/>
              </a:lnSpc>
              <a:spcBef>
                <a:spcPct val="0"/>
              </a:spcBef>
              <a:buClr>
                <a:srgbClr val="063DE8"/>
              </a:buClr>
              <a:buSzPct val="110000"/>
            </a:pPr>
            <a:r>
              <a:rPr kumimoji="1" lang="zh-CN" altLang="en-US" sz="2000" dirty="0">
                <a:solidFill>
                  <a:srgbClr val="000000"/>
                </a:solidFill>
                <a:latin typeface="宋体" panose="02010600030101010101" pitchFamily="2" charset="-122"/>
              </a:rPr>
              <a:t>米里</a:t>
            </a:r>
            <a:r>
              <a:rPr kumimoji="1" lang="en-US" altLang="zh-CN" sz="2000" dirty="0">
                <a:solidFill>
                  <a:srgbClr val="000000"/>
                </a:solidFill>
                <a:latin typeface="宋体" panose="02010600030101010101" pitchFamily="2" charset="-122"/>
              </a:rPr>
              <a:t>(Mealy)</a:t>
            </a:r>
            <a:r>
              <a:rPr kumimoji="1" lang="zh-CN" altLang="en-US" sz="2000" dirty="0">
                <a:solidFill>
                  <a:srgbClr val="000000"/>
                </a:solidFill>
                <a:latin typeface="宋体" panose="02010600030101010101" pitchFamily="2" charset="-122"/>
              </a:rPr>
              <a:t>型状态机</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输出信号与当前状态及输入信号有关</a:t>
            </a:r>
            <a:endParaRPr lang="zh-CN" altLang="en-US" sz="2000" dirty="0">
              <a:solidFill>
                <a:srgbClr val="000000"/>
              </a:solidFill>
              <a:latin typeface="宋体" panose="02010600030101010101" pitchFamily="2" charset="-122"/>
            </a:endParaRPr>
          </a:p>
        </p:txBody>
      </p:sp>
      <p:sp>
        <p:nvSpPr>
          <p:cNvPr id="6349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有限状态机的分类</a:t>
            </a:r>
            <a:endParaRPr lang="zh-CN" altLang="en-US" dirty="0">
              <a:solidFill>
                <a:schemeClr val="accent1"/>
              </a:solidFill>
              <a:latin typeface="+mj-ea"/>
            </a:endParaRPr>
          </a:p>
        </p:txBody>
      </p:sp>
      <p:grpSp>
        <p:nvGrpSpPr>
          <p:cNvPr id="2" name="Group 56"/>
          <p:cNvGrpSpPr/>
          <p:nvPr/>
        </p:nvGrpSpPr>
        <p:grpSpPr bwMode="auto">
          <a:xfrm>
            <a:off x="3143673" y="3849912"/>
            <a:ext cx="5953125" cy="1811337"/>
            <a:chOff x="212" y="833"/>
            <a:chExt cx="3750" cy="1141"/>
          </a:xfrm>
        </p:grpSpPr>
        <p:sp>
          <p:nvSpPr>
            <p:cNvPr id="63494" name="Text Box 5"/>
            <p:cNvSpPr txBox="1">
              <a:spLocks noChangeArrowheads="1"/>
            </p:cNvSpPr>
            <p:nvPr/>
          </p:nvSpPr>
          <p:spPr bwMode="auto">
            <a:xfrm>
              <a:off x="3459" y="1032"/>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输出</a:t>
              </a:r>
              <a:endParaRPr lang="zh-CN" altLang="en-US" sz="1600">
                <a:solidFill>
                  <a:srgbClr val="2C2C86"/>
                </a:solidFill>
                <a:ea typeface="楷体_GB2312" pitchFamily="49" charset="-122"/>
              </a:endParaRPr>
            </a:p>
          </p:txBody>
        </p:sp>
        <p:sp>
          <p:nvSpPr>
            <p:cNvPr id="63495" name="Text Box 6"/>
            <p:cNvSpPr txBox="1">
              <a:spLocks noChangeArrowheads="1"/>
            </p:cNvSpPr>
            <p:nvPr/>
          </p:nvSpPr>
          <p:spPr bwMode="auto">
            <a:xfrm>
              <a:off x="2454" y="1145"/>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ea typeface="楷体_GB2312" pitchFamily="49" charset="-122"/>
                </a:rPr>
                <a:t>现态</a:t>
              </a:r>
              <a:endParaRPr lang="zh-CN" altLang="en-US" sz="1600">
                <a:solidFill>
                  <a:srgbClr val="FF0066"/>
                </a:solidFill>
                <a:ea typeface="楷体_GB2312" pitchFamily="49" charset="-122"/>
              </a:endParaRPr>
            </a:p>
          </p:txBody>
        </p:sp>
        <p:sp>
          <p:nvSpPr>
            <p:cNvPr id="63496" name="Text Box 7"/>
            <p:cNvSpPr txBox="1">
              <a:spLocks noChangeArrowheads="1"/>
            </p:cNvSpPr>
            <p:nvPr/>
          </p:nvSpPr>
          <p:spPr bwMode="auto">
            <a:xfrm>
              <a:off x="1346" y="1053"/>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次态</a:t>
              </a:r>
              <a:endParaRPr lang="zh-CN" altLang="en-US" sz="1600">
                <a:solidFill>
                  <a:srgbClr val="2C2C86"/>
                </a:solidFill>
                <a:ea typeface="楷体_GB2312" pitchFamily="49" charset="-122"/>
              </a:endParaRPr>
            </a:p>
          </p:txBody>
        </p:sp>
        <p:sp>
          <p:nvSpPr>
            <p:cNvPr id="63497" name="Text Box 8"/>
            <p:cNvSpPr txBox="1">
              <a:spLocks noChangeArrowheads="1"/>
            </p:cNvSpPr>
            <p:nvPr/>
          </p:nvSpPr>
          <p:spPr bwMode="auto">
            <a:xfrm>
              <a:off x="353" y="1158"/>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现态</a:t>
              </a:r>
              <a:endParaRPr lang="zh-CN" altLang="en-US" sz="1600">
                <a:solidFill>
                  <a:srgbClr val="2C2C86"/>
                </a:solidFill>
                <a:ea typeface="楷体_GB2312" pitchFamily="49" charset="-122"/>
              </a:endParaRPr>
            </a:p>
          </p:txBody>
        </p:sp>
        <p:sp>
          <p:nvSpPr>
            <p:cNvPr id="63498" name="Text Box 9"/>
            <p:cNvSpPr txBox="1">
              <a:spLocks noChangeArrowheads="1"/>
            </p:cNvSpPr>
            <p:nvPr/>
          </p:nvSpPr>
          <p:spPr bwMode="auto">
            <a:xfrm>
              <a:off x="212" y="874"/>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ea typeface="楷体_GB2312" pitchFamily="49" charset="-122"/>
                </a:rPr>
                <a:t>输入</a:t>
              </a:r>
              <a:endParaRPr lang="zh-CN" altLang="en-US" sz="1600">
                <a:solidFill>
                  <a:srgbClr val="FF0066"/>
                </a:solidFill>
                <a:ea typeface="楷体_GB2312" pitchFamily="49" charset="-122"/>
              </a:endParaRPr>
            </a:p>
          </p:txBody>
        </p:sp>
        <p:sp>
          <p:nvSpPr>
            <p:cNvPr id="63499" name="Text Box 10"/>
            <p:cNvSpPr txBox="1">
              <a:spLocks noChangeArrowheads="1"/>
            </p:cNvSpPr>
            <p:nvPr/>
          </p:nvSpPr>
          <p:spPr bwMode="auto">
            <a:xfrm>
              <a:off x="830" y="1011"/>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ea typeface="楷体_GB2312" pitchFamily="49" charset="-122"/>
                </a:rPr>
                <a:t>次态逻辑</a:t>
              </a:r>
              <a:endParaRPr lang="zh-CN" altLang="en-US" sz="1600">
                <a:solidFill>
                  <a:srgbClr val="2C2C86"/>
                </a:solidFill>
                <a:ea typeface="楷体_GB2312" pitchFamily="49" charset="-122"/>
              </a:endParaRPr>
            </a:p>
          </p:txBody>
        </p:sp>
        <p:sp>
          <p:nvSpPr>
            <p:cNvPr id="63500" name="Text Box 11"/>
            <p:cNvSpPr txBox="1">
              <a:spLocks noChangeArrowheads="1"/>
            </p:cNvSpPr>
            <p:nvPr/>
          </p:nvSpPr>
          <p:spPr bwMode="auto">
            <a:xfrm>
              <a:off x="1836" y="1011"/>
              <a:ext cx="618" cy="514"/>
            </a:xfrm>
            <a:prstGeom prst="rect">
              <a:avLst/>
            </a:prstGeom>
            <a:solidFill>
              <a:srgbClr val="FFFFFF"/>
            </a:solidFill>
            <a:ln w="15875">
              <a:solidFill>
                <a:srgbClr val="000000"/>
              </a:solid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状态</a:t>
              </a:r>
              <a:endParaRPr lang="zh-CN" altLang="en-US" sz="1600">
                <a:solidFill>
                  <a:srgbClr val="2C2C86"/>
                </a:solidFill>
                <a:ea typeface="楷体_GB2312" pitchFamily="49" charset="-122"/>
              </a:endParaRPr>
            </a:p>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寄存器</a:t>
              </a:r>
              <a:endParaRPr lang="zh-CN" altLang="en-US" sz="1600">
                <a:solidFill>
                  <a:srgbClr val="2C2C86"/>
                </a:solidFill>
                <a:ea typeface="楷体_GB2312" pitchFamily="49" charset="-122"/>
              </a:endParaRPr>
            </a:p>
          </p:txBody>
        </p:sp>
        <p:sp>
          <p:nvSpPr>
            <p:cNvPr id="63501" name="Text Box 12"/>
            <p:cNvSpPr txBox="1">
              <a:spLocks noChangeArrowheads="1"/>
            </p:cNvSpPr>
            <p:nvPr/>
          </p:nvSpPr>
          <p:spPr bwMode="auto">
            <a:xfrm>
              <a:off x="2944" y="1000"/>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ea typeface="楷体_GB2312" pitchFamily="49" charset="-122"/>
                </a:rPr>
                <a:t>输出逻辑</a:t>
              </a:r>
              <a:endParaRPr lang="zh-CN" altLang="en-US" sz="1600">
                <a:solidFill>
                  <a:srgbClr val="2C2C86"/>
                </a:solidFill>
                <a:ea typeface="楷体_GB2312" pitchFamily="49" charset="-122"/>
              </a:endParaRPr>
            </a:p>
          </p:txBody>
        </p:sp>
        <p:sp>
          <p:nvSpPr>
            <p:cNvPr id="63502" name="Line 13"/>
            <p:cNvSpPr>
              <a:spLocks noChangeShapeType="1"/>
            </p:cNvSpPr>
            <p:nvPr/>
          </p:nvSpPr>
          <p:spPr bwMode="auto">
            <a:xfrm>
              <a:off x="276" y="1084"/>
              <a:ext cx="554"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3" name="Line 14"/>
            <p:cNvSpPr>
              <a:spLocks noChangeShapeType="1"/>
            </p:cNvSpPr>
            <p:nvPr/>
          </p:nvSpPr>
          <p:spPr bwMode="auto">
            <a:xfrm>
              <a:off x="599" y="1378"/>
              <a:ext cx="23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4" name="Line 15"/>
            <p:cNvSpPr>
              <a:spLocks noChangeShapeType="1"/>
            </p:cNvSpPr>
            <p:nvPr/>
          </p:nvSpPr>
          <p:spPr bwMode="auto">
            <a:xfrm>
              <a:off x="1359" y="1263"/>
              <a:ext cx="47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5" name="Line 16"/>
            <p:cNvSpPr>
              <a:spLocks noChangeShapeType="1"/>
            </p:cNvSpPr>
            <p:nvPr/>
          </p:nvSpPr>
          <p:spPr bwMode="auto">
            <a:xfrm>
              <a:off x="2467" y="1378"/>
              <a:ext cx="477"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6" name="Line 17"/>
            <p:cNvSpPr>
              <a:spLocks noChangeShapeType="1"/>
            </p:cNvSpPr>
            <p:nvPr/>
          </p:nvSpPr>
          <p:spPr bwMode="auto">
            <a:xfrm>
              <a:off x="3473" y="1252"/>
              <a:ext cx="47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7" name="Line 18"/>
            <p:cNvSpPr>
              <a:spLocks noChangeShapeType="1"/>
            </p:cNvSpPr>
            <p:nvPr/>
          </p:nvSpPr>
          <p:spPr bwMode="auto">
            <a:xfrm>
              <a:off x="586" y="1378"/>
              <a:ext cx="0" cy="28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8" name="Line 19"/>
            <p:cNvSpPr>
              <a:spLocks noChangeShapeType="1"/>
            </p:cNvSpPr>
            <p:nvPr/>
          </p:nvSpPr>
          <p:spPr bwMode="auto">
            <a:xfrm>
              <a:off x="599" y="1662"/>
              <a:ext cx="2074"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9" name="Line 20"/>
            <p:cNvSpPr>
              <a:spLocks noChangeShapeType="1"/>
            </p:cNvSpPr>
            <p:nvPr/>
          </p:nvSpPr>
          <p:spPr bwMode="auto">
            <a:xfrm flipV="1">
              <a:off x="2673" y="1368"/>
              <a:ext cx="0" cy="29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0" name="Line 21"/>
            <p:cNvSpPr>
              <a:spLocks noChangeShapeType="1"/>
            </p:cNvSpPr>
            <p:nvPr/>
          </p:nvSpPr>
          <p:spPr bwMode="auto">
            <a:xfrm flipV="1">
              <a:off x="586" y="833"/>
              <a:ext cx="0" cy="251"/>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1" name="Line 22"/>
            <p:cNvSpPr>
              <a:spLocks noChangeShapeType="1"/>
            </p:cNvSpPr>
            <p:nvPr/>
          </p:nvSpPr>
          <p:spPr bwMode="auto">
            <a:xfrm>
              <a:off x="586" y="843"/>
              <a:ext cx="2113"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2" name="Line 23"/>
            <p:cNvSpPr>
              <a:spLocks noChangeShapeType="1"/>
            </p:cNvSpPr>
            <p:nvPr/>
          </p:nvSpPr>
          <p:spPr bwMode="auto">
            <a:xfrm>
              <a:off x="2699" y="843"/>
              <a:ext cx="0" cy="252"/>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3" name="Line 24"/>
            <p:cNvSpPr>
              <a:spLocks noChangeShapeType="1"/>
            </p:cNvSpPr>
            <p:nvPr/>
          </p:nvSpPr>
          <p:spPr bwMode="auto">
            <a:xfrm>
              <a:off x="2699" y="1095"/>
              <a:ext cx="245"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4" name="Text Box 25"/>
            <p:cNvSpPr txBox="1">
              <a:spLocks noChangeArrowheads="1"/>
            </p:cNvSpPr>
            <p:nvPr/>
          </p:nvSpPr>
          <p:spPr bwMode="auto">
            <a:xfrm>
              <a:off x="1020" y="1744"/>
              <a:ext cx="2103" cy="230"/>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a:solidFill>
                    <a:srgbClr val="990000"/>
                  </a:solidFill>
                  <a:latin typeface="Arial" panose="020B0604020202020204" pitchFamily="34" charset="0"/>
                  <a:ea typeface="楷体_GB2312" pitchFamily="49" charset="-122"/>
                  <a:cs typeface="Arial" panose="020B0604020202020204" pitchFamily="34" charset="0"/>
                </a:rPr>
                <a:t>Mealy</a:t>
              </a:r>
              <a:r>
                <a:rPr lang="zh-CN" altLang="en-US">
                  <a:solidFill>
                    <a:srgbClr val="990000"/>
                  </a:solidFill>
                  <a:latin typeface="Arial" panose="020B0604020202020204" pitchFamily="34" charset="0"/>
                  <a:ea typeface="楷体_GB2312" pitchFamily="49" charset="-122"/>
                  <a:cs typeface="Arial" panose="020B0604020202020204" pitchFamily="34" charset="0"/>
                </a:rPr>
                <a:t>型状态机的典型结构</a:t>
              </a:r>
              <a:endParaRPr lang="zh-CN" altLang="en-US">
                <a:solidFill>
                  <a:srgbClr val="990000"/>
                </a:solidFill>
                <a:latin typeface="Arial" panose="020B0604020202020204" pitchFamily="34" charset="0"/>
                <a:ea typeface="楷体_GB2312" pitchFamily="49" charset="-122"/>
                <a:cs typeface="Arial" panose="020B0604020202020204" pitchFamily="34" charset="0"/>
              </a:endParaRPr>
            </a:p>
          </p:txBody>
        </p:sp>
        <p:sp>
          <p:nvSpPr>
            <p:cNvPr id="63515" name="Text Box 26"/>
            <p:cNvSpPr txBox="1">
              <a:spLocks noChangeArrowheads="1"/>
            </p:cNvSpPr>
            <p:nvPr/>
          </p:nvSpPr>
          <p:spPr bwMode="auto">
            <a:xfrm>
              <a:off x="512" y="959"/>
              <a:ext cx="372" cy="250"/>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ea typeface="黑体" panose="02010609060101010101" pitchFamily="49" charset="-122"/>
                  <a:cs typeface="Times New Roman" panose="02020603050405020304" pitchFamily="18" charset="0"/>
                </a:rPr>
                <a:t>•</a:t>
              </a:r>
              <a:endParaRPr lang="en-US" altLang="zh-CN">
                <a:solidFill>
                  <a:srgbClr val="000000"/>
                </a:solidFill>
                <a:ea typeface="黑体" panose="02010609060101010101" pitchFamily="49" charset="-122"/>
                <a:cs typeface="Times New Roman" panose="02020603050405020304" pitchFamily="18" charset="0"/>
              </a:endParaRPr>
            </a:p>
          </p:txBody>
        </p:sp>
        <p:sp>
          <p:nvSpPr>
            <p:cNvPr id="63516" name="Text Box 27"/>
            <p:cNvSpPr txBox="1">
              <a:spLocks noChangeArrowheads="1"/>
            </p:cNvSpPr>
            <p:nvPr/>
          </p:nvSpPr>
          <p:spPr bwMode="auto">
            <a:xfrm>
              <a:off x="2597" y="1244"/>
              <a:ext cx="372" cy="250"/>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dirty="0">
                  <a:solidFill>
                    <a:srgbClr val="000000"/>
                  </a:solidFill>
                  <a:ea typeface="黑体" panose="02010609060101010101" pitchFamily="49" charset="-122"/>
                  <a:cs typeface="Times New Roman" panose="02020603050405020304" pitchFamily="18" charset="0"/>
                </a:rPr>
                <a:t>•</a:t>
              </a:r>
              <a:endParaRPr lang="en-US" altLang="zh-CN" dirty="0">
                <a:solidFill>
                  <a:srgbClr val="000000"/>
                </a:solidFill>
                <a:ea typeface="黑体" panose="02010609060101010101" pitchFamily="49" charset="-122"/>
                <a:cs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有限状态机的表示方法</a:t>
            </a:r>
            <a:endParaRPr lang="zh-CN" altLang="en-US" dirty="0">
              <a:solidFill>
                <a:schemeClr val="accent1"/>
              </a:solidFill>
              <a:latin typeface="+mj-ea"/>
            </a:endParaRPr>
          </a:p>
        </p:txBody>
      </p:sp>
      <p:sp>
        <p:nvSpPr>
          <p:cNvPr id="2053" name="Rectangle 5"/>
          <p:cNvSpPr>
            <a:spLocks noChangeArrowheads="1"/>
          </p:cNvSpPr>
          <p:nvPr/>
        </p:nvSpPr>
        <p:spPr bwMode="auto">
          <a:xfrm>
            <a:off x="612000" y="900000"/>
            <a:ext cx="7308850" cy="1711325"/>
          </a:xfrm>
          <a:prstGeom prst="rect">
            <a:avLst/>
          </a:prstGeom>
          <a:noFill/>
          <a:ln w="9525">
            <a:noFill/>
            <a:miter lim="800000"/>
          </a:ln>
        </p:spPr>
        <p:txBody>
          <a:bodyPr/>
          <a:lstStyle/>
          <a:p>
            <a:pPr marL="363855" indent="-363855" eaLnBrk="1" hangingPunct="1">
              <a:lnSpc>
                <a:spcPts val="3200"/>
              </a:lnSpc>
              <a:spcBef>
                <a:spcPct val="0"/>
              </a:spcBef>
              <a:buClr>
                <a:srgbClr val="FC0128"/>
              </a:buClr>
              <a:buSzPct val="110000"/>
              <a:buFont typeface="Wingdings" panose="05000000000000000000" pitchFamily="2" charset="2"/>
              <a:buChar char="v"/>
            </a:pPr>
            <a:r>
              <a:rPr kumimoji="1" lang="zh-CN" altLang="en-US" sz="2600" dirty="0">
                <a:solidFill>
                  <a:srgbClr val="000000"/>
                </a:solidFill>
                <a:latin typeface="宋体" panose="02010600030101010101" pitchFamily="2" charset="-122"/>
              </a:rPr>
              <a:t>状态机有</a:t>
            </a:r>
            <a:r>
              <a:rPr kumimoji="1" lang="en-US" altLang="zh-CN" sz="2600" dirty="0">
                <a:solidFill>
                  <a:srgbClr val="C00000"/>
                </a:solidFill>
                <a:latin typeface="宋体" panose="02010600030101010101" pitchFamily="2" charset="-122"/>
                <a:cs typeface="Arial" panose="020B0604020202020204" pitchFamily="34" charset="0"/>
              </a:rPr>
              <a:t>2</a:t>
            </a:r>
            <a:r>
              <a:rPr kumimoji="1" lang="zh-CN" altLang="en-US" sz="2600" dirty="0">
                <a:solidFill>
                  <a:srgbClr val="000000"/>
                </a:solidFill>
                <a:latin typeface="宋体" panose="02010600030101010101" pitchFamily="2" charset="-122"/>
              </a:rPr>
              <a:t>种表示方法</a:t>
            </a:r>
            <a:endParaRPr kumimoji="1" lang="zh-CN" altLang="en-US" sz="2600" dirty="0">
              <a:solidFill>
                <a:srgbClr val="000000"/>
              </a:solidFill>
              <a:latin typeface="宋体" panose="02010600030101010101" pitchFamily="2" charset="-122"/>
            </a:endParaRPr>
          </a:p>
          <a:p>
            <a:pPr marL="711200" lvl="2" indent="-179705" eaLnBrk="1" hangingPunct="1">
              <a:lnSpc>
                <a:spcPts val="3200"/>
              </a:lnSpc>
              <a:spcBef>
                <a:spcPct val="0"/>
              </a:spcBef>
              <a:buClr>
                <a:srgbClr val="063DE8"/>
              </a:buClr>
              <a:buSzPct val="110000"/>
            </a:pPr>
            <a:r>
              <a:rPr kumimoji="1" lang="zh-CN" altLang="en-US" sz="2000" dirty="0">
                <a:solidFill>
                  <a:srgbClr val="000000"/>
                </a:solidFill>
                <a:latin typeface="宋体" panose="02010600030101010101" pitchFamily="2" charset="-122"/>
              </a:rPr>
              <a:t>状态图</a:t>
            </a:r>
            <a:r>
              <a:rPr kumimoji="1" lang="zh-CN" altLang="en-US" sz="2000" dirty="0">
                <a:solidFill>
                  <a:srgbClr val="000000"/>
                </a:solidFill>
                <a:latin typeface="宋体" panose="02010600030101010101" pitchFamily="2" charset="-122"/>
                <a:cs typeface="Arial" panose="020B0604020202020204" pitchFamily="34" charset="0"/>
              </a:rPr>
              <a:t>（</a:t>
            </a:r>
            <a:r>
              <a:rPr kumimoji="1" lang="en-US" altLang="zh-CN" sz="2000" dirty="0">
                <a:solidFill>
                  <a:srgbClr val="000000"/>
                </a:solidFill>
                <a:latin typeface="宋体" panose="02010600030101010101" pitchFamily="2" charset="-122"/>
                <a:cs typeface="Arial" panose="020B0604020202020204" pitchFamily="34" charset="0"/>
              </a:rPr>
              <a:t>State Diagram</a:t>
            </a:r>
            <a:r>
              <a:rPr kumimoji="1" lang="zh-CN" altLang="en-US" sz="2000" dirty="0">
                <a:solidFill>
                  <a:srgbClr val="000000"/>
                </a:solidFill>
                <a:latin typeface="宋体" panose="02010600030101010101" pitchFamily="2" charset="-122"/>
                <a:cs typeface="Arial" panose="020B0604020202020204" pitchFamily="34" charset="0"/>
              </a:rPr>
              <a:t>）</a:t>
            </a:r>
            <a:r>
              <a:rPr kumimoji="1" lang="zh-CN" altLang="en-US" sz="2000" dirty="0">
                <a:solidFill>
                  <a:srgbClr val="000000"/>
                </a:solidFill>
                <a:latin typeface="宋体" panose="02010600030101010101" pitchFamily="2" charset="-122"/>
              </a:rPr>
              <a:t>、状态表</a:t>
            </a:r>
            <a:r>
              <a:rPr kumimoji="1" lang="zh-CN" altLang="en-US" sz="2000" dirty="0">
                <a:solidFill>
                  <a:srgbClr val="000000"/>
                </a:solidFill>
                <a:latin typeface="宋体" panose="02010600030101010101" pitchFamily="2" charset="-122"/>
                <a:cs typeface="Arial" panose="020B0604020202020204" pitchFamily="34" charset="0"/>
              </a:rPr>
              <a:t>（</a:t>
            </a:r>
            <a:r>
              <a:rPr kumimoji="1" lang="en-US" altLang="zh-CN" sz="2000" dirty="0">
                <a:solidFill>
                  <a:srgbClr val="000000"/>
                </a:solidFill>
                <a:latin typeface="宋体" panose="02010600030101010101" pitchFamily="2" charset="-122"/>
                <a:cs typeface="Arial" panose="020B0604020202020204" pitchFamily="34" charset="0"/>
              </a:rPr>
              <a:t>State Table</a:t>
            </a:r>
            <a:r>
              <a:rPr kumimoji="1" lang="zh-CN" altLang="en-US" sz="2000" dirty="0">
                <a:solidFill>
                  <a:srgbClr val="000000"/>
                </a:solidFill>
                <a:latin typeface="宋体" panose="02010600030101010101" pitchFamily="2" charset="-122"/>
                <a:cs typeface="Arial" panose="020B0604020202020204" pitchFamily="34" charset="0"/>
              </a:rPr>
              <a:t>）</a:t>
            </a:r>
            <a:endParaRPr kumimoji="1" lang="en-US" altLang="zh-CN" sz="2000" dirty="0">
              <a:solidFill>
                <a:srgbClr val="000000"/>
              </a:solidFill>
              <a:latin typeface="宋体" panose="02010600030101010101" pitchFamily="2" charset="-122"/>
            </a:endParaRPr>
          </a:p>
          <a:p>
            <a:pPr marL="711200" lvl="2" indent="-179705" eaLnBrk="1" hangingPunct="1">
              <a:lnSpc>
                <a:spcPts val="3200"/>
              </a:lnSpc>
              <a:spcBef>
                <a:spcPct val="0"/>
              </a:spcBef>
              <a:buClr>
                <a:srgbClr val="063DE8"/>
              </a:buClr>
              <a:buSzPct val="110000"/>
            </a:pPr>
            <a:r>
              <a:rPr kumimoji="1" lang="zh-CN" altLang="en-US" sz="2000" dirty="0">
                <a:solidFill>
                  <a:srgbClr val="000000"/>
                </a:solidFill>
                <a:latin typeface="宋体" panose="02010600030101010101" pitchFamily="2" charset="-122"/>
              </a:rPr>
              <a:t>二者可以相互转换 </a:t>
            </a:r>
            <a:endParaRPr kumimoji="1" lang="zh-CN" altLang="en-US" sz="2000" dirty="0">
              <a:solidFill>
                <a:srgbClr val="000000"/>
              </a:solidFill>
              <a:latin typeface="宋体" panose="02010600030101010101" pitchFamily="2" charset="-122"/>
            </a:endParaRPr>
          </a:p>
        </p:txBody>
      </p:sp>
      <p:grpSp>
        <p:nvGrpSpPr>
          <p:cNvPr id="2" name="Group 493"/>
          <p:cNvGrpSpPr/>
          <p:nvPr/>
        </p:nvGrpSpPr>
        <p:grpSpPr bwMode="auto">
          <a:xfrm>
            <a:off x="2462659" y="2942875"/>
            <a:ext cx="2517775" cy="1789006"/>
            <a:chOff x="2696" y="2130"/>
            <a:chExt cx="1586" cy="1132"/>
          </a:xfrm>
        </p:grpSpPr>
        <p:grpSp>
          <p:nvGrpSpPr>
            <p:cNvPr id="3" name="Group 400"/>
            <p:cNvGrpSpPr/>
            <p:nvPr/>
          </p:nvGrpSpPr>
          <p:grpSpPr bwMode="auto">
            <a:xfrm>
              <a:off x="2698" y="2476"/>
              <a:ext cx="614" cy="217"/>
              <a:chOff x="3274" y="2736"/>
              <a:chExt cx="614" cy="217"/>
            </a:xfrm>
          </p:grpSpPr>
          <p:grpSp>
            <p:nvGrpSpPr>
              <p:cNvPr id="4" name="Group 401"/>
              <p:cNvGrpSpPr/>
              <p:nvPr/>
            </p:nvGrpSpPr>
            <p:grpSpPr bwMode="auto">
              <a:xfrm>
                <a:off x="3274" y="2736"/>
                <a:ext cx="482" cy="217"/>
                <a:chOff x="3274" y="2736"/>
                <a:chExt cx="482" cy="217"/>
              </a:xfrm>
            </p:grpSpPr>
            <p:sp>
              <p:nvSpPr>
                <p:cNvPr id="2108" name="Oval 402"/>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9" name="Text Box 403"/>
                <p:cNvSpPr txBox="1">
                  <a:spLocks noChangeArrowheads="1"/>
                </p:cNvSpPr>
                <p:nvPr/>
              </p:nvSpPr>
              <p:spPr bwMode="auto">
                <a:xfrm>
                  <a:off x="3274" y="2739"/>
                  <a:ext cx="482"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000/0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107" name="Line 40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5" name="Group 405"/>
            <p:cNvGrpSpPr/>
            <p:nvPr/>
          </p:nvGrpSpPr>
          <p:grpSpPr bwMode="auto">
            <a:xfrm>
              <a:off x="3279" y="2485"/>
              <a:ext cx="600" cy="229"/>
              <a:chOff x="3288" y="2736"/>
              <a:chExt cx="600" cy="229"/>
            </a:xfrm>
          </p:grpSpPr>
          <p:grpSp>
            <p:nvGrpSpPr>
              <p:cNvPr id="6" name="Group 406"/>
              <p:cNvGrpSpPr/>
              <p:nvPr/>
            </p:nvGrpSpPr>
            <p:grpSpPr bwMode="auto">
              <a:xfrm>
                <a:off x="3288" y="2736"/>
                <a:ext cx="439" cy="229"/>
                <a:chOff x="3288" y="2736"/>
                <a:chExt cx="439" cy="229"/>
              </a:xfrm>
            </p:grpSpPr>
            <p:sp>
              <p:nvSpPr>
                <p:cNvPr id="2104" name="Oval 407"/>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5" name="Text Box 408"/>
                <p:cNvSpPr txBox="1">
                  <a:spLocks noChangeArrowheads="1"/>
                </p:cNvSpPr>
                <p:nvPr/>
              </p:nvSpPr>
              <p:spPr bwMode="auto">
                <a:xfrm>
                  <a:off x="3288" y="2751"/>
                  <a:ext cx="439"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001/0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103" name="Line 40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7" name="Group 411"/>
            <p:cNvGrpSpPr/>
            <p:nvPr/>
          </p:nvGrpSpPr>
          <p:grpSpPr bwMode="auto">
            <a:xfrm>
              <a:off x="3864" y="2485"/>
              <a:ext cx="418" cy="229"/>
              <a:chOff x="3300" y="2736"/>
              <a:chExt cx="418" cy="229"/>
            </a:xfrm>
          </p:grpSpPr>
          <p:sp>
            <p:nvSpPr>
              <p:cNvPr id="2100" name="Oval 412"/>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1" name="Text Box 413"/>
              <p:cNvSpPr txBox="1">
                <a:spLocks noChangeArrowheads="1"/>
              </p:cNvSpPr>
              <p:nvPr/>
            </p:nvSpPr>
            <p:spPr bwMode="auto">
              <a:xfrm>
                <a:off x="3300" y="2751"/>
                <a:ext cx="418"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010/0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0" name="Line 423"/>
            <p:cNvSpPr>
              <a:spLocks noChangeShapeType="1"/>
            </p:cNvSpPr>
            <p:nvPr/>
          </p:nvSpPr>
          <p:spPr bwMode="auto">
            <a:xfrm flipH="1">
              <a:off x="3670" y="2676"/>
              <a:ext cx="386" cy="3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nvGrpSpPr>
            <p:cNvPr id="8" name="Group 439"/>
            <p:cNvGrpSpPr/>
            <p:nvPr/>
          </p:nvGrpSpPr>
          <p:grpSpPr bwMode="auto">
            <a:xfrm>
              <a:off x="3108" y="3033"/>
              <a:ext cx="640" cy="229"/>
              <a:chOff x="4848" y="3033"/>
              <a:chExt cx="640" cy="229"/>
            </a:xfrm>
          </p:grpSpPr>
          <p:grpSp>
            <p:nvGrpSpPr>
              <p:cNvPr id="9" name="Group 440"/>
              <p:cNvGrpSpPr/>
              <p:nvPr/>
            </p:nvGrpSpPr>
            <p:grpSpPr bwMode="auto">
              <a:xfrm>
                <a:off x="5028" y="3033"/>
                <a:ext cx="460" cy="229"/>
                <a:chOff x="3300" y="2736"/>
                <a:chExt cx="460" cy="229"/>
              </a:xfrm>
            </p:grpSpPr>
            <p:sp>
              <p:nvSpPr>
                <p:cNvPr id="2098" name="Oval 441"/>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099" name="Text Box 442"/>
                <p:cNvSpPr txBox="1">
                  <a:spLocks noChangeArrowheads="1"/>
                </p:cNvSpPr>
                <p:nvPr/>
              </p:nvSpPr>
              <p:spPr bwMode="auto">
                <a:xfrm>
                  <a:off x="3300" y="2751"/>
                  <a:ext cx="460"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011/0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7" name="Line 44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10" name="Group 444"/>
            <p:cNvGrpSpPr/>
            <p:nvPr/>
          </p:nvGrpSpPr>
          <p:grpSpPr bwMode="auto">
            <a:xfrm>
              <a:off x="2696" y="3033"/>
              <a:ext cx="440" cy="215"/>
              <a:chOff x="3284" y="2736"/>
              <a:chExt cx="440" cy="215"/>
            </a:xfrm>
          </p:grpSpPr>
          <p:sp>
            <p:nvSpPr>
              <p:cNvPr id="2094" name="Oval 445"/>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095" name="Text Box 446"/>
              <p:cNvSpPr txBox="1">
                <a:spLocks noChangeArrowheads="1"/>
              </p:cNvSpPr>
              <p:nvPr/>
            </p:nvSpPr>
            <p:spPr bwMode="auto">
              <a:xfrm>
                <a:off x="3284" y="2737"/>
                <a:ext cx="440"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100/1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3" name="Line 447"/>
            <p:cNvSpPr>
              <a:spLocks noChangeShapeType="1"/>
            </p:cNvSpPr>
            <p:nvPr/>
          </p:nvSpPr>
          <p:spPr bwMode="auto">
            <a:xfrm flipV="1">
              <a:off x="2928"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aphicFrame>
          <p:nvGraphicFramePr>
            <p:cNvPr id="2050" name="Object 88"/>
            <p:cNvGraphicFramePr>
              <a:graphicFrameLocks noChangeAspect="1"/>
            </p:cNvGraphicFramePr>
            <p:nvPr/>
          </p:nvGraphicFramePr>
          <p:xfrm>
            <a:off x="2877" y="2130"/>
            <a:ext cx="782" cy="256"/>
          </p:xfrm>
          <a:graphic>
            <a:graphicData uri="http://schemas.openxmlformats.org/presentationml/2006/ole">
              <mc:AlternateContent xmlns:mc="http://schemas.openxmlformats.org/markup-compatibility/2006">
                <mc:Choice xmlns:v="urn:schemas-microsoft-com:vml" Requires="v">
                  <p:oleObj spid="_x0000_s11" name="公式" r:id="rId1" imgW="736600" imgH="241300" progId="Equation.3">
                    <p:embed/>
                  </p:oleObj>
                </mc:Choice>
                <mc:Fallback>
                  <p:oleObj name="公式" r:id="rId1" imgW="736600" imgH="241300" progId="Equation.3">
                    <p:embed/>
                    <p:pic>
                      <p:nvPicPr>
                        <p:cNvPr id="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 y="2130"/>
                          <a:ext cx="782"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30" name="Text Box 31"/>
          <p:cNvSpPr txBox="1">
            <a:spLocks noChangeArrowheads="1"/>
          </p:cNvSpPr>
          <p:nvPr/>
        </p:nvSpPr>
        <p:spPr bwMode="auto">
          <a:xfrm>
            <a:off x="2351584" y="4812950"/>
            <a:ext cx="2433588" cy="400110"/>
          </a:xfrm>
          <a:prstGeom prst="rect">
            <a:avLst/>
          </a:prstGeom>
          <a:noFill/>
          <a:ln w="38100">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mj-lt"/>
              </a:rPr>
              <a:t>状态（转换）图</a:t>
            </a:r>
            <a:endParaRPr lang="zh-CN" altLang="en-US" sz="2000" dirty="0">
              <a:solidFill>
                <a:srgbClr val="000000"/>
              </a:solidFill>
              <a:latin typeface="+mj-lt"/>
            </a:endParaRPr>
          </a:p>
        </p:txBody>
      </p:sp>
      <p:graphicFrame>
        <p:nvGraphicFramePr>
          <p:cNvPr id="31" name="Group 75"/>
          <p:cNvGraphicFramePr>
            <a:graphicFrameLocks noGrp="1"/>
          </p:cNvGraphicFramePr>
          <p:nvPr/>
        </p:nvGraphicFramePr>
        <p:xfrm>
          <a:off x="5566221" y="3161950"/>
          <a:ext cx="4044446" cy="2427290"/>
        </p:xfrm>
        <a:graphic>
          <a:graphicData uri="http://schemas.openxmlformats.org/drawingml/2006/table">
            <a:tbl>
              <a:tblPr/>
              <a:tblGrid>
                <a:gridCol w="1411605"/>
                <a:gridCol w="2128345"/>
                <a:gridCol w="504496"/>
              </a:tblGrid>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2</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endPar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2</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endPar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C</a:t>
                      </a:r>
                      <a:endPar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3225">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0   0   0</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0   0   1</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0   1   1</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1   0   0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32" name="Text Box 31"/>
          <p:cNvSpPr txBox="1">
            <a:spLocks noChangeArrowheads="1"/>
          </p:cNvSpPr>
          <p:nvPr/>
        </p:nvSpPr>
        <p:spPr bwMode="auto">
          <a:xfrm>
            <a:off x="6552059" y="2647600"/>
            <a:ext cx="2496269" cy="400110"/>
          </a:xfrm>
          <a:prstGeom prst="rect">
            <a:avLst/>
          </a:prstGeom>
          <a:noFill/>
          <a:ln w="38100">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状态（转换）表</a:t>
            </a:r>
            <a:endParaRPr lang="zh-CN" altLang="en-US" sz="2000" dirty="0">
              <a:solidFill>
                <a:srgbClr val="000000"/>
              </a:solidFill>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strVal val="#ppt_w*0.70"/>
                                          </p:val>
                                        </p:tav>
                                        <p:tav tm="100000">
                                          <p:val>
                                            <p:strVal val="#ppt_w"/>
                                          </p:val>
                                        </p:tav>
                                      </p:tavLst>
                                    </p:anim>
                                    <p:anim calcmode="lin" valueType="num">
                                      <p:cBhvr>
                                        <p:cTn id="20" dur="1000" fill="hold"/>
                                        <p:tgtEl>
                                          <p:spTgt spid="32"/>
                                        </p:tgtEl>
                                        <p:attrNameLst>
                                          <p:attrName>ppt_h</p:attrName>
                                        </p:attrNameLst>
                                      </p:cBhvr>
                                      <p:tavLst>
                                        <p:tav tm="0">
                                          <p:val>
                                            <p:strVal val="#ppt_h"/>
                                          </p:val>
                                        </p:tav>
                                        <p:tav tm="100000">
                                          <p:val>
                                            <p:strVal val="#ppt_h"/>
                                          </p:val>
                                        </p:tav>
                                      </p:tavLst>
                                    </p:anim>
                                    <p:animEffect transition="in" filter="fade">
                                      <p:cBhvr>
                                        <p:cTn id="21" dur="1000"/>
                                        <p:tgtEl>
                                          <p:spTgt spid="32"/>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612000" y="252000"/>
            <a:ext cx="5719763" cy="373062"/>
          </a:xfrm>
        </p:spPr>
        <p:txBody>
          <a:bodyPr/>
          <a:lstStyle/>
          <a:p>
            <a:pPr eaLnBrk="1" hangingPunct="1">
              <a:defRPr/>
            </a:pPr>
            <a:r>
              <a:rPr lang="zh-CN" altLang="en-US" i="0" kern="1200" dirty="0">
                <a:solidFill>
                  <a:schemeClr val="accent1"/>
                </a:solidFill>
                <a:latin typeface="+mj-ea"/>
                <a:cs typeface="+mn-cs"/>
              </a:rPr>
              <a:t>有限状态机的设计方法</a:t>
            </a:r>
            <a:endParaRPr lang="zh-CN" altLang="en-US" i="0" kern="1200" dirty="0">
              <a:solidFill>
                <a:schemeClr val="accent1"/>
              </a:solidFill>
              <a:latin typeface="+mj-ea"/>
              <a:cs typeface="+mn-cs"/>
            </a:endParaRPr>
          </a:p>
        </p:txBody>
      </p:sp>
      <p:sp>
        <p:nvSpPr>
          <p:cNvPr id="2270211" name="AutoShape 3"/>
          <p:cNvSpPr>
            <a:spLocks noGrp="1" noChangeArrowheads="1"/>
          </p:cNvSpPr>
          <p:nvPr>
            <p:ph type="body" idx="4294967295"/>
          </p:nvPr>
        </p:nvSpPr>
        <p:spPr>
          <a:xfrm>
            <a:off x="1127448" y="654879"/>
            <a:ext cx="10081120" cy="6203121"/>
          </a:xfrm>
          <a:prstGeom prst="horizontalScroll">
            <a:avLst>
              <a:gd name="adj" fmla="val 12500"/>
            </a:avLst>
          </a:prstGeom>
          <a:solidFill>
            <a:srgbClr val="FCFEE6"/>
          </a:solidFill>
          <a:ln>
            <a:solidFill>
              <a:schemeClr val="tx1"/>
            </a:solidFill>
            <a:round/>
          </a:ln>
        </p:spPr>
        <p:txBody>
          <a:bodyPr/>
          <a:lstStyle/>
          <a:p>
            <a:pPr eaLnBrk="1" hangingPunct="1">
              <a:lnSpc>
                <a:spcPct val="110000"/>
              </a:lnSpc>
              <a:spcBef>
                <a:spcPct val="25000"/>
              </a:spcBef>
              <a:buClr>
                <a:srgbClr val="FF0066"/>
              </a:buClr>
            </a:pPr>
            <a:r>
              <a:rPr lang="zh-CN" altLang="en-US" dirty="0">
                <a:ea typeface="宋体" panose="02010600030101010101" pitchFamily="2" charset="-122"/>
              </a:rPr>
              <a:t>实用的状态机一般都设计为</a:t>
            </a:r>
            <a:r>
              <a:rPr lang="zh-CN" altLang="en-US" dirty="0">
                <a:solidFill>
                  <a:srgbClr val="FF33CC"/>
                </a:solidFill>
                <a:ea typeface="宋体" panose="02010600030101010101" pitchFamily="2" charset="-122"/>
              </a:rPr>
              <a:t>同步</a:t>
            </a:r>
            <a:r>
              <a:rPr lang="zh-CN" altLang="en-US" dirty="0">
                <a:ea typeface="宋体" panose="02010600030101010101" pitchFamily="2" charset="-122"/>
              </a:rPr>
              <a:t>时序逻辑电路，它在同一个时钟信号的触发下，完成各状态之间的转移。</a:t>
            </a:r>
            <a:r>
              <a:rPr lang="zh-CN" altLang="en-US" dirty="0">
                <a:solidFill>
                  <a:srgbClr val="FF0000"/>
                </a:solidFill>
                <a:ea typeface="宋体" panose="02010600030101010101" pitchFamily="2" charset="-122"/>
              </a:rPr>
              <a:t> </a:t>
            </a:r>
            <a:endParaRPr lang="en-US" altLang="zh-CN" dirty="0">
              <a:solidFill>
                <a:srgbClr val="FF0000"/>
              </a:solidFill>
              <a:ea typeface="宋体" panose="02010600030101010101" pitchFamily="2" charset="-122"/>
            </a:endParaRPr>
          </a:p>
          <a:p>
            <a:pPr eaLnBrk="1" hangingPunct="1">
              <a:lnSpc>
                <a:spcPct val="110000"/>
              </a:lnSpc>
              <a:spcBef>
                <a:spcPct val="25000"/>
              </a:spcBef>
              <a:buClr>
                <a:srgbClr val="FF0066"/>
              </a:buClr>
            </a:pPr>
            <a:r>
              <a:rPr lang="zh-CN" altLang="en-US" dirty="0">
                <a:ea typeface="宋体" panose="02010600030101010101" pitchFamily="2" charset="-122"/>
              </a:rPr>
              <a:t>状态机设计步骤：</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1. </a:t>
            </a:r>
            <a:r>
              <a:rPr lang="zh-CN" altLang="en-US" dirty="0">
                <a:ea typeface="宋体" panose="02010600030101010101" pitchFamily="2" charset="-122"/>
              </a:rPr>
              <a:t>分析设计要求，列出全部可能状态；</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2. </a:t>
            </a:r>
            <a:r>
              <a:rPr lang="zh-CN" altLang="en-US" dirty="0">
                <a:ea typeface="宋体" panose="02010600030101010101" pitchFamily="2" charset="-122"/>
              </a:rPr>
              <a:t>画出状态转移图；</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3. </a:t>
            </a:r>
            <a:r>
              <a:rPr lang="zh-CN" altLang="en-US" dirty="0">
                <a:ea typeface="宋体" panose="02010600030101010101" pitchFamily="2" charset="-122"/>
              </a:rPr>
              <a:t>用</a:t>
            </a:r>
            <a:r>
              <a:rPr lang="en-US" altLang="zh-CN" dirty="0">
                <a:ea typeface="宋体" panose="02010600030101010101" pitchFamily="2" charset="-122"/>
              </a:rPr>
              <a:t>Verilog</a:t>
            </a:r>
            <a:r>
              <a:rPr lang="zh-CN" altLang="en-US" dirty="0">
                <a:ea typeface="宋体" panose="02010600030101010101" pitchFamily="2" charset="-122"/>
              </a:rPr>
              <a:t> </a:t>
            </a:r>
            <a:r>
              <a:rPr lang="en-US" altLang="zh-CN" dirty="0">
                <a:ea typeface="宋体" panose="02010600030101010101" pitchFamily="2" charset="-122"/>
              </a:rPr>
              <a:t>HDL</a:t>
            </a:r>
            <a:r>
              <a:rPr lang="zh-CN" altLang="en-US" dirty="0">
                <a:ea typeface="宋体" panose="02010600030101010101" pitchFamily="2" charset="-122"/>
              </a:rPr>
              <a:t>语言描述状态机，</a:t>
            </a:r>
            <a:r>
              <a:rPr lang="zh-CN" altLang="en-US" dirty="0">
                <a:solidFill>
                  <a:srgbClr val="FF0000"/>
                </a:solidFill>
                <a:ea typeface="宋体" panose="02010600030101010101" pitchFamily="2" charset="-122"/>
              </a:rPr>
              <a:t>主要采用</a:t>
            </a:r>
            <a:r>
              <a:rPr lang="en-US" altLang="zh-CN" dirty="0">
                <a:solidFill>
                  <a:srgbClr val="FF0000"/>
                </a:solidFill>
                <a:ea typeface="宋体" panose="02010600030101010101" pitchFamily="2" charset="-122"/>
              </a:rPr>
              <a:t>always</a:t>
            </a:r>
            <a:r>
              <a:rPr lang="zh-CN" altLang="en-US" dirty="0">
                <a:solidFill>
                  <a:srgbClr val="FF0000"/>
                </a:solidFill>
                <a:ea typeface="宋体" panose="02010600030101010101" pitchFamily="2" charset="-122"/>
              </a:rPr>
              <a:t>块语句，完成</a:t>
            </a:r>
            <a:r>
              <a:rPr lang="en-US" altLang="zh-CN" dirty="0">
                <a:solidFill>
                  <a:srgbClr val="FF0000"/>
                </a:solidFill>
                <a:ea typeface="宋体" panose="02010600030101010101" pitchFamily="2" charset="-122"/>
              </a:rPr>
              <a:t>3</a:t>
            </a:r>
            <a:r>
              <a:rPr lang="zh-CN" altLang="en-US" dirty="0">
                <a:solidFill>
                  <a:srgbClr val="FF0000"/>
                </a:solidFill>
                <a:ea typeface="宋体" panose="02010600030101010101" pitchFamily="2" charset="-122"/>
              </a:rPr>
              <a:t>项任务：</a:t>
            </a:r>
            <a:endParaRPr lang="zh-CN" altLang="en-US" dirty="0">
              <a:solidFill>
                <a:srgbClr val="FF0000"/>
              </a:solidFill>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dirty="0">
                <a:ea typeface="宋体" panose="02010600030101010101" pitchFamily="2" charset="-122"/>
              </a:rPr>
              <a:t>  </a:t>
            </a:r>
            <a:r>
              <a:rPr lang="zh-CN" altLang="en-US" sz="2000" dirty="0">
                <a:ea typeface="宋体" panose="02010600030101010101" pitchFamily="2" charset="-122"/>
              </a:rPr>
              <a:t>（</a:t>
            </a:r>
            <a:r>
              <a:rPr lang="en-US" altLang="zh-CN" sz="2000" dirty="0">
                <a:ea typeface="宋体" panose="02010600030101010101" pitchFamily="2" charset="-122"/>
              </a:rPr>
              <a:t>1</a:t>
            </a:r>
            <a:r>
              <a:rPr lang="zh-CN" altLang="en-US" sz="2000" dirty="0">
                <a:ea typeface="宋体" panose="02010600030101010101" pitchFamily="2" charset="-122"/>
              </a:rPr>
              <a:t>）</a:t>
            </a:r>
            <a:r>
              <a:rPr kumimoji="1" lang="zh-CN" altLang="en-US" sz="2000" dirty="0">
                <a:solidFill>
                  <a:srgbClr val="000000"/>
                </a:solidFill>
                <a:ea typeface="宋体" panose="02010600030101010101" pitchFamily="2" charset="-122"/>
              </a:rPr>
              <a:t>定义起始状态（敏感信号为</a:t>
            </a:r>
            <a:r>
              <a:rPr lang="zh-CN" altLang="en-US" sz="2000" dirty="0">
                <a:solidFill>
                  <a:srgbClr val="CC3300"/>
                </a:solidFill>
                <a:latin typeface="Tahoma" panose="020B0604030504040204" pitchFamily="34" charset="0"/>
                <a:ea typeface="宋体" panose="02010600030101010101" pitchFamily="2" charset="-122"/>
              </a:rPr>
              <a:t>时钟</a:t>
            </a:r>
            <a:r>
              <a:rPr kumimoji="1" lang="zh-CN" altLang="en-US" sz="2000" dirty="0">
                <a:solidFill>
                  <a:srgbClr val="000000"/>
                </a:solidFill>
                <a:ea typeface="宋体" panose="02010600030101010101" pitchFamily="2" charset="-122"/>
              </a:rPr>
              <a:t>和</a:t>
            </a:r>
            <a:r>
              <a:rPr lang="zh-CN" altLang="en-US" sz="2000" dirty="0">
                <a:solidFill>
                  <a:srgbClr val="CC3300"/>
                </a:solidFill>
                <a:latin typeface="Tahoma" panose="020B0604030504040204" pitchFamily="34" charset="0"/>
                <a:ea typeface="宋体" panose="02010600030101010101" pitchFamily="2" charset="-122"/>
              </a:rPr>
              <a:t>复位</a:t>
            </a:r>
            <a:r>
              <a:rPr kumimoji="1" lang="zh-CN" altLang="en-US" sz="2000" dirty="0">
                <a:solidFill>
                  <a:srgbClr val="000000"/>
                </a:solidFill>
                <a:ea typeface="宋体" panose="02010600030101010101" pitchFamily="2" charset="-122"/>
              </a:rPr>
              <a:t>信号）；</a:t>
            </a:r>
            <a:endParaRPr lang="zh-CN" altLang="en-US" sz="2000" dirty="0">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sz="2000" dirty="0">
                <a:ea typeface="宋体" panose="02010600030101010101" pitchFamily="2" charset="-122"/>
              </a:rPr>
              <a:t>   （</a:t>
            </a:r>
            <a:r>
              <a:rPr lang="en-US" altLang="zh-CN" sz="2000" dirty="0">
                <a:ea typeface="宋体" panose="02010600030101010101" pitchFamily="2" charset="-122"/>
              </a:rPr>
              <a:t>2</a:t>
            </a:r>
            <a:r>
              <a:rPr lang="zh-CN" altLang="en-US" sz="2000" dirty="0">
                <a:ea typeface="宋体" panose="02010600030101010101" pitchFamily="2" charset="-122"/>
              </a:rPr>
              <a:t>）用</a:t>
            </a:r>
            <a:r>
              <a:rPr lang="en-US" altLang="zh-CN" sz="2000" dirty="0">
                <a:ea typeface="宋体" panose="02010600030101010101" pitchFamily="2" charset="-122"/>
              </a:rPr>
              <a:t>case</a:t>
            </a:r>
            <a:r>
              <a:rPr lang="zh-CN" altLang="en-US" sz="2000" dirty="0">
                <a:ea typeface="宋体" panose="02010600030101010101" pitchFamily="2" charset="-122"/>
              </a:rPr>
              <a:t>或</a:t>
            </a:r>
            <a:r>
              <a:rPr lang="en-US" altLang="zh-CN" sz="2000" dirty="0">
                <a:ea typeface="宋体" panose="02010600030101010101" pitchFamily="2" charset="-122"/>
              </a:rPr>
              <a:t>if-else</a:t>
            </a:r>
            <a:r>
              <a:rPr lang="zh-CN" altLang="en-US" sz="2000" dirty="0">
                <a:ea typeface="宋体" panose="02010600030101010101" pitchFamily="2" charset="-122"/>
              </a:rPr>
              <a:t>语句描述出状态的转移（根据现态和输入产生次态）；</a:t>
            </a:r>
            <a:endParaRPr lang="zh-CN" altLang="en-US" sz="2000" dirty="0">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sz="2000" dirty="0">
                <a:ea typeface="宋体" panose="02010600030101010101" pitchFamily="2" charset="-122"/>
              </a:rPr>
              <a:t>   （</a:t>
            </a:r>
            <a:r>
              <a:rPr lang="en-US" altLang="zh-CN" sz="2000" dirty="0">
                <a:ea typeface="宋体" panose="02010600030101010101" pitchFamily="2" charset="-122"/>
              </a:rPr>
              <a:t>3</a:t>
            </a:r>
            <a:r>
              <a:rPr lang="zh-CN" altLang="en-US" sz="2000" dirty="0">
                <a:ea typeface="宋体" panose="02010600030101010101" pitchFamily="2" charset="-122"/>
              </a:rPr>
              <a:t>）用</a:t>
            </a:r>
            <a:r>
              <a:rPr lang="en-US" altLang="zh-CN" sz="2000" dirty="0">
                <a:ea typeface="宋体" panose="02010600030101010101" pitchFamily="2" charset="-122"/>
              </a:rPr>
              <a:t>case</a:t>
            </a:r>
            <a:r>
              <a:rPr lang="zh-CN" altLang="en-US" sz="2000" dirty="0">
                <a:ea typeface="宋体" panose="02010600030101010101" pitchFamily="2" charset="-122"/>
              </a:rPr>
              <a:t>或</a:t>
            </a:r>
            <a:r>
              <a:rPr lang="en-US" altLang="zh-CN" sz="2000" dirty="0">
                <a:ea typeface="宋体" panose="02010600030101010101" pitchFamily="2" charset="-122"/>
              </a:rPr>
              <a:t>if-else</a:t>
            </a:r>
            <a:r>
              <a:rPr lang="zh-CN" altLang="en-US" sz="2000" dirty="0">
                <a:ea typeface="宋体" panose="02010600030101010101" pitchFamily="2" charset="-122"/>
              </a:rPr>
              <a:t>语句描述状态机的输出信号（敏感信号为</a:t>
            </a:r>
            <a:r>
              <a:rPr lang="zh-CN" altLang="en-US" sz="2000" dirty="0">
                <a:solidFill>
                  <a:srgbClr val="CC3300"/>
                </a:solidFill>
                <a:ea typeface="宋体" panose="02010600030101010101" pitchFamily="2" charset="-122"/>
              </a:rPr>
              <a:t>现态</a:t>
            </a:r>
            <a:r>
              <a:rPr lang="zh-CN" altLang="en-US" sz="2000" dirty="0">
                <a:ea typeface="宋体" panose="02010600030101010101" pitchFamily="2" charset="-122"/>
              </a:rPr>
              <a:t>）</a:t>
            </a:r>
            <a:r>
              <a:rPr lang="zh-CN" altLang="en-US" sz="2000" dirty="0">
                <a:solidFill>
                  <a:srgbClr val="CC3300"/>
                </a:solidFill>
                <a:ea typeface="宋体" panose="02010600030101010101" pitchFamily="2" charset="-122"/>
              </a:rPr>
              <a:t> </a:t>
            </a:r>
            <a:r>
              <a:rPr lang="zh-CN" altLang="en-US" sz="2000" dirty="0">
                <a:ea typeface="宋体" panose="02010600030101010101" pitchFamily="2" charset="-122"/>
              </a:rPr>
              <a:t>。 </a:t>
            </a:r>
            <a:endParaRPr lang="zh-CN" altLang="en-US" sz="2000" dirty="0">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270211"/>
                                        </p:tgtEl>
                                        <p:attrNameLst>
                                          <p:attrName>style.visibility</p:attrName>
                                        </p:attrNameLst>
                                      </p:cBhvr>
                                      <p:to>
                                        <p:strVal val="visible"/>
                                      </p:to>
                                    </p:set>
                                    <p:anim calcmode="lin" valueType="num">
                                      <p:cBhvr>
                                        <p:cTn id="7" dur="500" fill="hold"/>
                                        <p:tgtEl>
                                          <p:spTgt spid="2270211"/>
                                        </p:tgtEl>
                                        <p:attrNameLst>
                                          <p:attrName>ppt_w</p:attrName>
                                        </p:attrNameLst>
                                      </p:cBhvr>
                                      <p:tavLst>
                                        <p:tav tm="0">
                                          <p:val>
                                            <p:fltVal val="0"/>
                                          </p:val>
                                        </p:tav>
                                        <p:tav tm="100000">
                                          <p:val>
                                            <p:strVal val="#ppt_w"/>
                                          </p:val>
                                        </p:tav>
                                      </p:tavLst>
                                    </p:anim>
                                    <p:anim calcmode="lin" valueType="num">
                                      <p:cBhvr>
                                        <p:cTn id="8" dur="500" fill="hold"/>
                                        <p:tgtEl>
                                          <p:spTgt spid="22702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0211"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612000" y="252000"/>
            <a:ext cx="5675313" cy="373062"/>
          </a:xfrm>
        </p:spPr>
        <p:txBody>
          <a:bodyPr/>
          <a:lstStyle/>
          <a:p>
            <a:pPr eaLnBrk="1" hangingPunct="1">
              <a:defRPr/>
            </a:pPr>
            <a:r>
              <a:rPr lang="zh-CN" altLang="en-US" i="0" kern="1200" dirty="0">
                <a:solidFill>
                  <a:schemeClr val="accent1"/>
                </a:solidFill>
                <a:latin typeface="+mj-ea"/>
                <a:cs typeface="+mn-cs"/>
              </a:rPr>
              <a:t>状态机的设计要点</a:t>
            </a:r>
            <a:endParaRPr lang="zh-CN" altLang="en-US" i="0" kern="1200" dirty="0">
              <a:solidFill>
                <a:schemeClr val="accent1"/>
              </a:solidFill>
              <a:latin typeface="+mj-ea"/>
              <a:cs typeface="+mn-cs"/>
            </a:endParaRPr>
          </a:p>
        </p:txBody>
      </p:sp>
      <p:sp>
        <p:nvSpPr>
          <p:cNvPr id="48132" name="Rectangle 3"/>
          <p:cNvSpPr>
            <a:spLocks noGrp="1" noChangeArrowheads="1"/>
          </p:cNvSpPr>
          <p:nvPr>
            <p:ph type="body" idx="4294967295"/>
          </p:nvPr>
        </p:nvSpPr>
        <p:spPr>
          <a:xfrm>
            <a:off x="612000" y="900000"/>
            <a:ext cx="10596568" cy="1579563"/>
          </a:xfrm>
        </p:spPr>
        <p:txBody>
          <a:bodyPr/>
          <a:lstStyle/>
          <a:p>
            <a:pPr marL="363855" indent="-363855" eaLnBrk="1" hangingPunct="1">
              <a:lnSpc>
                <a:spcPts val="3200"/>
              </a:lnSpc>
              <a:spcBef>
                <a:spcPct val="0"/>
              </a:spcBef>
              <a:defRPr/>
            </a:pPr>
            <a:r>
              <a:rPr kumimoji="1" lang="zh-CN" altLang="en-US" kern="1200" dirty="0">
                <a:solidFill>
                  <a:srgbClr val="000000"/>
                </a:solidFill>
                <a:latin typeface="宋体" panose="02010600030101010101" pitchFamily="2" charset="-122"/>
                <a:ea typeface="宋体" panose="02010600030101010101" pitchFamily="2" charset="-122"/>
              </a:rPr>
              <a:t>起始状态的选择 </a:t>
            </a:r>
            <a:endParaRPr kumimoji="1" lang="zh-CN" altLang="en-US" kern="1200" dirty="0">
              <a:solidFill>
                <a:srgbClr val="000000"/>
              </a:solidFill>
              <a:latin typeface="宋体" panose="02010600030101010101" pitchFamily="2" charset="-122"/>
              <a:ea typeface="宋体" panose="02010600030101010101" pitchFamily="2" charset="-122"/>
            </a:endParaRPr>
          </a:p>
          <a:p>
            <a:pPr eaLnBrk="1" hangingPunct="1">
              <a:lnSpc>
                <a:spcPct val="110000"/>
              </a:lnSpc>
              <a:spcBef>
                <a:spcPct val="0"/>
              </a:spcBef>
              <a:buFont typeface="Wingdings" panose="05000000000000000000" pitchFamily="2" charset="2"/>
              <a:buNone/>
              <a:defRPr/>
            </a:pPr>
            <a:r>
              <a:rPr lang="zh-CN" altLang="en-US" sz="2200" dirty="0">
                <a:cs typeface="Arial" panose="020B0604020202020204" pitchFamily="34" charset="0"/>
              </a:rPr>
              <a:t>	       </a:t>
            </a:r>
            <a:r>
              <a:rPr lang="zh-CN" altLang="en-US" sz="2200" dirty="0">
                <a:solidFill>
                  <a:srgbClr val="FF0000"/>
                </a:solidFill>
                <a:latin typeface="宋体" panose="02010600030101010101" pitchFamily="2" charset="-122"/>
                <a:ea typeface="宋体" panose="02010600030101010101" pitchFamily="2" charset="-122"/>
                <a:cs typeface="Arial" panose="020B0604020202020204" pitchFamily="34" charset="0"/>
              </a:rPr>
              <a:t>起始状态</a:t>
            </a:r>
            <a:r>
              <a:rPr lang="zh-CN" altLang="en-US" sz="2200" dirty="0">
                <a:latin typeface="宋体" panose="02010600030101010101" pitchFamily="2" charset="-122"/>
                <a:ea typeface="宋体" panose="02010600030101010101" pitchFamily="2" charset="-122"/>
                <a:cs typeface="Arial" panose="020B0604020202020204" pitchFamily="34" charset="0"/>
              </a:rPr>
              <a:t>指电路复位后所处的状态，选择一个合理的起始状态将使整个系统简捷高效。有限状态机必须有</a:t>
            </a:r>
            <a:r>
              <a:rPr lang="zh-CN" altLang="en-US" sz="2200" dirty="0">
                <a:solidFill>
                  <a:srgbClr val="FF33CC"/>
                </a:solidFill>
                <a:latin typeface="宋体" panose="02010600030101010101" pitchFamily="2" charset="-122"/>
                <a:ea typeface="宋体" panose="02010600030101010101" pitchFamily="2" charset="-122"/>
                <a:cs typeface="Arial" panose="020B0604020202020204" pitchFamily="34" charset="0"/>
              </a:rPr>
              <a:t>时钟</a:t>
            </a:r>
            <a:r>
              <a:rPr lang="zh-CN" altLang="en-US" sz="2200" dirty="0">
                <a:latin typeface="宋体" panose="02010600030101010101" pitchFamily="2" charset="-122"/>
                <a:ea typeface="宋体" panose="02010600030101010101" pitchFamily="2" charset="-122"/>
                <a:cs typeface="Arial" panose="020B0604020202020204" pitchFamily="34" charset="0"/>
              </a:rPr>
              <a:t>信号和</a:t>
            </a:r>
            <a:r>
              <a:rPr lang="zh-CN" altLang="en-US" sz="2200" dirty="0">
                <a:solidFill>
                  <a:srgbClr val="FF33CC"/>
                </a:solidFill>
                <a:latin typeface="宋体" panose="02010600030101010101" pitchFamily="2" charset="-122"/>
                <a:ea typeface="宋体" panose="02010600030101010101" pitchFamily="2" charset="-122"/>
                <a:cs typeface="Arial" panose="020B0604020202020204" pitchFamily="34" charset="0"/>
              </a:rPr>
              <a:t>复位</a:t>
            </a:r>
            <a:r>
              <a:rPr lang="zh-CN" altLang="en-US" sz="2200" dirty="0">
                <a:latin typeface="宋体" panose="02010600030101010101" pitchFamily="2" charset="-122"/>
                <a:ea typeface="宋体" panose="02010600030101010101" pitchFamily="2" charset="-122"/>
                <a:cs typeface="Arial" panose="020B0604020202020204" pitchFamily="34" charset="0"/>
              </a:rPr>
              <a:t>信号。</a:t>
            </a:r>
            <a:endParaRPr lang="zh-CN" altLang="en-US" sz="2200" dirty="0">
              <a:latin typeface="宋体" panose="02010600030101010101" pitchFamily="2" charset="-122"/>
              <a:ea typeface="宋体" panose="02010600030101010101" pitchFamily="2" charset="-122"/>
              <a:cs typeface="Arial" panose="020B0604020202020204" pitchFamily="34" charset="0"/>
            </a:endParaRPr>
          </a:p>
        </p:txBody>
      </p:sp>
      <p:sp>
        <p:nvSpPr>
          <p:cNvPr id="48135" name="Rectangle 3"/>
          <p:cNvSpPr>
            <a:spLocks noChangeArrowheads="1"/>
          </p:cNvSpPr>
          <p:nvPr/>
        </p:nvSpPr>
        <p:spPr bwMode="auto">
          <a:xfrm>
            <a:off x="607199" y="2392475"/>
            <a:ext cx="10601369" cy="3565525"/>
          </a:xfrm>
          <a:prstGeom prst="rect">
            <a:avLst/>
          </a:prstGeom>
          <a:noFill/>
          <a:ln w="9525">
            <a:noFill/>
            <a:miter lim="800000"/>
          </a:ln>
        </p:spPr>
        <p:txBody>
          <a:bodyPr/>
          <a:lstStyle/>
          <a:p>
            <a:pPr marL="363855" indent="-363855" eaLnBrk="1" hangingPunct="1">
              <a:lnSpc>
                <a:spcPts val="3200"/>
              </a:lnSpc>
              <a:spcBef>
                <a:spcPct val="0"/>
              </a:spcBef>
              <a:buClr>
                <a:srgbClr val="FC0128"/>
              </a:buClr>
              <a:buFont typeface="Wingdings" panose="05000000000000000000" pitchFamily="2" charset="2"/>
              <a:buChar char="v"/>
            </a:pPr>
            <a:r>
              <a:rPr kumimoji="1" lang="zh-CN" altLang="en-US" sz="2400" dirty="0">
                <a:solidFill>
                  <a:srgbClr val="000000"/>
                </a:solidFill>
                <a:latin typeface="宋体" panose="02010600030101010101" pitchFamily="2" charset="-122"/>
              </a:rPr>
              <a:t>状态编码方式</a:t>
            </a:r>
            <a:endParaRPr kumimoji="1" lang="zh-CN" altLang="en-US" sz="2400" dirty="0">
              <a:solidFill>
                <a:srgbClr val="000000"/>
              </a:solidFill>
              <a:latin typeface="宋体" panose="02010600030101010101" pitchFamily="2" charset="-122"/>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二进制编码：采用</a:t>
            </a:r>
            <a:r>
              <a:rPr kumimoji="1" lang="en-US" altLang="zh-CN" sz="2200" dirty="0">
                <a:solidFill>
                  <a:srgbClr val="000000"/>
                </a:solidFill>
                <a:latin typeface="Arial" panose="020B0604020202020204" pitchFamily="34" charset="0"/>
                <a:cs typeface="Arial" panose="020B0604020202020204" pitchFamily="34" charset="0"/>
              </a:rPr>
              <a:t>log</a:t>
            </a:r>
            <a:r>
              <a:rPr kumimoji="1" lang="en-US" altLang="zh-CN" sz="2200" baseline="-25000" dirty="0">
                <a:solidFill>
                  <a:srgbClr val="000000"/>
                </a:solidFill>
                <a:latin typeface="Arial" panose="020B0604020202020204" pitchFamily="34" charset="0"/>
                <a:cs typeface="Arial" panose="020B0604020202020204" pitchFamily="34" charset="0"/>
              </a:rPr>
              <a:t>2</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a:t>
            </a:r>
            <a:r>
              <a:rPr kumimoji="1" lang="en-US" altLang="zh-CN" sz="2200" dirty="0">
                <a:solidFill>
                  <a:srgbClr val="000000"/>
                </a:solidFill>
                <a:latin typeface="Arial" panose="020B0604020202020204" pitchFamily="34" charset="0"/>
                <a:cs typeface="Arial" panose="020B0604020202020204" pitchFamily="34" charset="0"/>
              </a:rPr>
              <a:t>——</a:t>
            </a:r>
            <a:r>
              <a:rPr kumimoji="1" lang="zh-CN" altLang="en-US" sz="2200" dirty="0">
                <a:solidFill>
                  <a:srgbClr val="000000"/>
                </a:solidFill>
                <a:latin typeface="Arial" panose="020B0604020202020204" pitchFamily="34" charset="0"/>
                <a:cs typeface="Arial" panose="020B0604020202020204" pitchFamily="34" charset="0"/>
              </a:rPr>
              <a:t>节省逻辑资源，但可能产生毛刺。</a:t>
            </a:r>
            <a:r>
              <a:rPr kumimoji="1" lang="zh-CN" altLang="en-US" sz="2000" dirty="0">
                <a:solidFill>
                  <a:srgbClr val="FC0128"/>
                </a:solidFill>
                <a:ea typeface="宋体" panose="02010600030101010101" pitchFamily="2" charset="-122"/>
                <a:cs typeface="Arial" panose="020B0604020202020204" pitchFamily="34" charset="0"/>
              </a:rPr>
              <a:t>当从状态</a:t>
            </a:r>
            <a:r>
              <a:rPr kumimoji="1" lang="en-US" altLang="zh-CN" sz="2000" dirty="0">
                <a:solidFill>
                  <a:srgbClr val="FC0128"/>
                </a:solidFill>
                <a:ea typeface="宋体" panose="02010600030101010101" pitchFamily="2" charset="-122"/>
                <a:cs typeface="Arial" panose="020B0604020202020204" pitchFamily="34" charset="0"/>
              </a:rPr>
              <a:t>001</a:t>
            </a:r>
            <a:r>
              <a:rPr kumimoji="1" lang="zh-CN" altLang="en-US" sz="2000" dirty="0">
                <a:solidFill>
                  <a:srgbClr val="FC0128"/>
                </a:solidFill>
                <a:ea typeface="宋体" panose="02010600030101010101" pitchFamily="2" charset="-122"/>
                <a:cs typeface="Arial" panose="020B0604020202020204" pitchFamily="34" charset="0"/>
              </a:rPr>
              <a:t>转移到</a:t>
            </a:r>
            <a:r>
              <a:rPr kumimoji="1" lang="en-US" altLang="zh-CN" sz="2000" dirty="0">
                <a:solidFill>
                  <a:srgbClr val="FC0128"/>
                </a:solidFill>
                <a:ea typeface="宋体" panose="02010600030101010101" pitchFamily="2" charset="-122"/>
                <a:cs typeface="Arial" panose="020B0604020202020204" pitchFamily="34" charset="0"/>
              </a:rPr>
              <a:t>010</a:t>
            </a:r>
            <a:r>
              <a:rPr kumimoji="1" lang="zh-CN" altLang="en-US" sz="2000" dirty="0">
                <a:solidFill>
                  <a:srgbClr val="FC0128"/>
                </a:solidFill>
                <a:ea typeface="宋体" panose="02010600030101010101" pitchFamily="2" charset="-122"/>
                <a:cs typeface="Arial" panose="020B0604020202020204" pitchFamily="34" charset="0"/>
              </a:rPr>
              <a:t>的过程中，</a:t>
            </a:r>
            <a:r>
              <a:rPr kumimoji="1" lang="en-US" altLang="zh-CN" sz="2000" dirty="0">
                <a:solidFill>
                  <a:srgbClr val="FC0128"/>
                </a:solidFill>
                <a:ea typeface="宋体" panose="02010600030101010101" pitchFamily="2" charset="-122"/>
                <a:cs typeface="Arial" panose="020B0604020202020204" pitchFamily="34" charset="0"/>
              </a:rPr>
              <a:t>Q1</a:t>
            </a:r>
            <a:r>
              <a:rPr kumimoji="1" lang="zh-CN" altLang="en-US" sz="2000" dirty="0">
                <a:solidFill>
                  <a:srgbClr val="FC0128"/>
                </a:solidFill>
                <a:ea typeface="宋体" panose="02010600030101010101" pitchFamily="2" charset="-122"/>
                <a:cs typeface="Arial" panose="020B0604020202020204" pitchFamily="34" charset="0"/>
              </a:rPr>
              <a:t>、</a:t>
            </a:r>
            <a:r>
              <a:rPr kumimoji="1" lang="en-US" altLang="zh-CN" sz="2000" dirty="0">
                <a:solidFill>
                  <a:srgbClr val="FC0128"/>
                </a:solidFill>
                <a:ea typeface="宋体" panose="02010600030101010101" pitchFamily="2" charset="-122"/>
                <a:cs typeface="Arial" panose="020B0604020202020204" pitchFamily="34" charset="0"/>
              </a:rPr>
              <a:t>Q0</a:t>
            </a:r>
            <a:r>
              <a:rPr kumimoji="1" lang="zh-CN" altLang="en-US" sz="2000" dirty="0">
                <a:solidFill>
                  <a:srgbClr val="FC0128"/>
                </a:solidFill>
                <a:ea typeface="宋体" panose="02010600030101010101" pitchFamily="2" charset="-122"/>
                <a:cs typeface="Arial" panose="020B0604020202020204" pitchFamily="34" charset="0"/>
              </a:rPr>
              <a:t>从</a:t>
            </a:r>
            <a:r>
              <a:rPr kumimoji="1" lang="en-US" altLang="zh-CN" sz="2000" dirty="0">
                <a:solidFill>
                  <a:srgbClr val="FC0128"/>
                </a:solidFill>
                <a:ea typeface="宋体" panose="02010600030101010101" pitchFamily="2" charset="-122"/>
                <a:cs typeface="Arial" panose="020B0604020202020204" pitchFamily="34" charset="0"/>
              </a:rPr>
              <a:t>01</a:t>
            </a:r>
            <a:r>
              <a:rPr kumimoji="1" lang="zh-CN" altLang="en-US" sz="2000" dirty="0">
                <a:solidFill>
                  <a:srgbClr val="FC0128"/>
                </a:solidFill>
                <a:ea typeface="宋体" panose="02010600030101010101" pitchFamily="2" charset="-122"/>
                <a:cs typeface="Arial" panose="020B0604020202020204" pitchFamily="34" charset="0"/>
              </a:rPr>
              <a:t>变为</a:t>
            </a:r>
            <a:r>
              <a:rPr kumimoji="1" lang="en-US" altLang="zh-CN" sz="2000" dirty="0">
                <a:solidFill>
                  <a:srgbClr val="FC0128"/>
                </a:solidFill>
                <a:ea typeface="宋体" panose="02010600030101010101" pitchFamily="2" charset="-122"/>
                <a:cs typeface="Arial" panose="020B0604020202020204" pitchFamily="34" charset="0"/>
              </a:rPr>
              <a:t>10</a:t>
            </a:r>
            <a:r>
              <a:rPr kumimoji="1" lang="zh-CN" altLang="en-US" sz="2000" dirty="0">
                <a:solidFill>
                  <a:srgbClr val="FC0128"/>
                </a:solidFill>
                <a:ea typeface="宋体" panose="02010600030101010101" pitchFamily="2" charset="-122"/>
                <a:cs typeface="Arial" panose="020B0604020202020204" pitchFamily="34" charset="0"/>
              </a:rPr>
              <a:t>，</a:t>
            </a:r>
            <a:r>
              <a:rPr kumimoji="1" lang="en-US" altLang="zh-CN" sz="2000" dirty="0">
                <a:solidFill>
                  <a:srgbClr val="FC0128"/>
                </a:solidFill>
                <a:ea typeface="宋体" panose="02010600030101010101" pitchFamily="2" charset="-122"/>
                <a:cs typeface="Arial" panose="020B0604020202020204" pitchFamily="34" charset="0"/>
              </a:rPr>
              <a:t>2</a:t>
            </a:r>
            <a:r>
              <a:rPr kumimoji="1" lang="zh-CN" altLang="en-US" sz="2000" dirty="0">
                <a:solidFill>
                  <a:srgbClr val="FC0128"/>
                </a:solidFill>
                <a:ea typeface="宋体" panose="02010600030101010101" pitchFamily="2" charset="-122"/>
                <a:cs typeface="Arial" panose="020B0604020202020204" pitchFamily="34" charset="0"/>
              </a:rPr>
              <a:t>个比特位发生变化，</a:t>
            </a:r>
            <a:r>
              <a:rPr kumimoji="1" lang="en-US" altLang="zh-CN" sz="2000" dirty="0">
                <a:solidFill>
                  <a:srgbClr val="FC0128"/>
                </a:solidFill>
                <a:ea typeface="宋体" panose="02010600030101010101" pitchFamily="2" charset="-122"/>
                <a:cs typeface="Arial" panose="020B0604020202020204" pitchFamily="34" charset="0"/>
              </a:rPr>
              <a:t>Q2Q1Q0</a:t>
            </a:r>
            <a:r>
              <a:rPr kumimoji="1" lang="zh-CN" altLang="en-US" sz="2000" dirty="0">
                <a:solidFill>
                  <a:srgbClr val="FC0128"/>
                </a:solidFill>
                <a:ea typeface="宋体" panose="02010600030101010101" pitchFamily="2" charset="-122"/>
                <a:cs typeface="Arial" panose="020B0604020202020204" pitchFamily="34" charset="0"/>
              </a:rPr>
              <a:t>很可能出现中间状态</a:t>
            </a:r>
            <a:r>
              <a:rPr kumimoji="1" lang="en-US" altLang="zh-CN" sz="2000" dirty="0">
                <a:solidFill>
                  <a:srgbClr val="FC0128"/>
                </a:solidFill>
                <a:ea typeface="宋体" panose="02010600030101010101" pitchFamily="2" charset="-122"/>
                <a:cs typeface="Arial" panose="020B0604020202020204" pitchFamily="34" charset="0"/>
              </a:rPr>
              <a:t>011</a:t>
            </a:r>
            <a:r>
              <a:rPr kumimoji="1" lang="zh-CN" altLang="en-US" sz="2000" dirty="0">
                <a:solidFill>
                  <a:srgbClr val="FC0128"/>
                </a:solidFill>
                <a:ea typeface="宋体" panose="02010600030101010101" pitchFamily="2" charset="-122"/>
                <a:cs typeface="Arial" panose="020B0604020202020204" pitchFamily="34" charset="0"/>
              </a:rPr>
              <a:t>。</a:t>
            </a:r>
            <a:endParaRPr kumimoji="1" lang="zh-CN" altLang="en-US" sz="2200" dirty="0">
              <a:solidFill>
                <a:srgbClr val="000000"/>
              </a:solidFill>
              <a:latin typeface="Arial" panose="020B0604020202020204" pitchFamily="34" charset="0"/>
              <a:cs typeface="Arial" panose="020B0604020202020204" pitchFamily="34" charset="0"/>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格雷编码：采用</a:t>
            </a:r>
            <a:r>
              <a:rPr kumimoji="1" lang="en-US" altLang="zh-CN" sz="2200" dirty="0">
                <a:solidFill>
                  <a:srgbClr val="000000"/>
                </a:solidFill>
                <a:latin typeface="Arial" panose="020B0604020202020204" pitchFamily="34" charset="0"/>
                <a:cs typeface="Arial" panose="020B0604020202020204" pitchFamily="34" charset="0"/>
              </a:rPr>
              <a:t>log</a:t>
            </a:r>
            <a:r>
              <a:rPr kumimoji="1" lang="en-US" altLang="zh-CN" sz="2200" baseline="-25000" dirty="0">
                <a:solidFill>
                  <a:srgbClr val="000000"/>
                </a:solidFill>
                <a:latin typeface="Arial" panose="020B0604020202020204" pitchFamily="34" charset="0"/>
                <a:cs typeface="Arial" panose="020B0604020202020204" pitchFamily="34" charset="0"/>
              </a:rPr>
              <a:t>2</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个状态，同时相邻状态只有一个比特位不同。节省逻辑资源；又避免产生毛刺</a:t>
            </a:r>
            <a:r>
              <a:rPr kumimoji="1" lang="en-US" altLang="zh-CN" sz="2200" dirty="0">
                <a:solidFill>
                  <a:srgbClr val="000000"/>
                </a:solidFill>
                <a:latin typeface="Arial" panose="020B0604020202020204" pitchFamily="34" charset="0"/>
                <a:cs typeface="Arial" panose="020B0604020202020204" pitchFamily="34" charset="0"/>
              </a:rPr>
              <a:t>——</a:t>
            </a:r>
            <a:r>
              <a:rPr kumimoji="1" lang="zh-CN" altLang="en-US" sz="2200" dirty="0">
                <a:solidFill>
                  <a:srgbClr val="000000"/>
                </a:solidFill>
                <a:latin typeface="Arial" panose="020B0604020202020204" pitchFamily="34" charset="0"/>
                <a:cs typeface="Arial" panose="020B0604020202020204" pitchFamily="34" charset="0"/>
              </a:rPr>
              <a:t>在状态的顺序转换中，相邻状态每次只有一个比特位产生变化</a:t>
            </a:r>
            <a:endParaRPr kumimoji="1" lang="zh-CN" altLang="en-US" sz="2200" dirty="0">
              <a:solidFill>
                <a:srgbClr val="000000"/>
              </a:solidFill>
              <a:latin typeface="Arial" panose="020B0604020202020204" pitchFamily="34" charset="0"/>
              <a:cs typeface="Arial" panose="020B0604020202020204" pitchFamily="34" charset="0"/>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一位热码状态机编码（</a:t>
            </a:r>
            <a:r>
              <a:rPr kumimoji="1" lang="en-US" altLang="zh-CN" sz="2200" dirty="0">
                <a:solidFill>
                  <a:srgbClr val="000000"/>
                </a:solidFill>
                <a:latin typeface="Arial" panose="020B0604020202020204" pitchFamily="34" charset="0"/>
                <a:cs typeface="Arial" panose="020B0604020202020204" pitchFamily="34" charset="0"/>
              </a:rPr>
              <a:t>One-Hot State Machine Encoding</a:t>
            </a:r>
            <a:r>
              <a:rPr kumimoji="1" lang="zh-CN" altLang="en-US" sz="2200" dirty="0">
                <a:solidFill>
                  <a:srgbClr val="000000"/>
                </a:solidFill>
                <a:latin typeface="Arial" panose="020B0604020202020204" pitchFamily="34" charset="0"/>
                <a:cs typeface="Arial" panose="020B0604020202020204" pitchFamily="34" charset="0"/>
              </a:rPr>
              <a:t>）：采用</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个状态。可以避免状态机产生错误的输出，并且有时可简化输出逻辑。 </a:t>
            </a:r>
            <a:endParaRPr kumimoji="1" lang="zh-CN" altLang="en-US" sz="220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612000" y="252000"/>
            <a:ext cx="5741988" cy="371475"/>
          </a:xfrm>
        </p:spPr>
        <p:txBody>
          <a:bodyPr/>
          <a:lstStyle/>
          <a:p>
            <a:pPr eaLnBrk="1" hangingPunct="1">
              <a:defRPr/>
            </a:pPr>
            <a:r>
              <a:rPr lang="zh-CN" altLang="en-US" i="0" kern="1200" dirty="0">
                <a:solidFill>
                  <a:schemeClr val="accent1"/>
                </a:solidFill>
                <a:latin typeface="+mj-ea"/>
                <a:cs typeface="+mn-cs"/>
              </a:rPr>
              <a:t>对</a:t>
            </a:r>
            <a:r>
              <a:rPr lang="en-US" altLang="zh-CN" i="0" kern="1200" dirty="0">
                <a:solidFill>
                  <a:schemeClr val="accent1"/>
                </a:solidFill>
                <a:latin typeface="+mj-ea"/>
                <a:cs typeface="+mn-cs"/>
              </a:rPr>
              <a:t>8</a:t>
            </a:r>
            <a:r>
              <a:rPr lang="zh-CN" altLang="en-US" i="0" kern="1200" dirty="0">
                <a:solidFill>
                  <a:schemeClr val="accent1"/>
                </a:solidFill>
                <a:latin typeface="+mj-ea"/>
                <a:cs typeface="+mn-cs"/>
              </a:rPr>
              <a:t>个状态三种编码方式的对比</a:t>
            </a:r>
            <a:endParaRPr lang="zh-CN" altLang="en-US" i="0" kern="1200" dirty="0">
              <a:solidFill>
                <a:schemeClr val="accent1"/>
              </a:solidFill>
              <a:latin typeface="+mj-ea"/>
              <a:cs typeface="+mn-cs"/>
            </a:endParaRPr>
          </a:p>
        </p:txBody>
      </p:sp>
      <p:graphicFrame>
        <p:nvGraphicFramePr>
          <p:cNvPr id="316473" name="Group 57"/>
          <p:cNvGraphicFramePr>
            <a:graphicFrameLocks noGrp="1"/>
          </p:cNvGraphicFramePr>
          <p:nvPr/>
        </p:nvGraphicFramePr>
        <p:xfrm>
          <a:off x="3055938" y="1036639"/>
          <a:ext cx="6286500" cy="3445829"/>
        </p:xfrm>
        <a:graphic>
          <a:graphicData uri="http://schemas.openxmlformats.org/drawingml/2006/table">
            <a:tbl>
              <a:tblPr/>
              <a:tblGrid>
                <a:gridCol w="1331912"/>
                <a:gridCol w="1541463"/>
                <a:gridCol w="1447800"/>
                <a:gridCol w="1965325"/>
              </a:tblGrid>
              <a:tr h="3508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rPr>
                        <a:t>状态</a:t>
                      </a:r>
                      <a:endPar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二进制编码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格雷编码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一位热码编码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rPr>
                        <a:t>00000001</a:t>
                      </a:r>
                      <a:endPar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00000010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state2</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00000100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84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state3</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00001000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state4</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00010000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state5</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52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state6</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state7</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bl>
          </a:graphicData>
        </a:graphic>
      </p:graphicFrame>
      <p:sp>
        <p:nvSpPr>
          <p:cNvPr id="2274307" name="Rectangle 3"/>
          <p:cNvSpPr>
            <a:spLocks noChangeArrowheads="1"/>
          </p:cNvSpPr>
          <p:nvPr/>
        </p:nvSpPr>
        <p:spPr bwMode="auto">
          <a:xfrm>
            <a:off x="2376488" y="4705350"/>
            <a:ext cx="7467600" cy="1671638"/>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kumimoji="1" lang="zh-CN" altLang="en-US" sz="2000" dirty="0">
                <a:solidFill>
                  <a:srgbClr val="000000"/>
                </a:solidFill>
                <a:latin typeface="Arial" panose="020B0604020202020204" pitchFamily="34" charset="0"/>
                <a:ea typeface="楷体_GB2312" pitchFamily="49" charset="-122"/>
              </a:rPr>
              <a:t>采用一位热码编码，虽然使用触发器较多，但可以有效节省译码电路，简化了组合逻辑电路。</a:t>
            </a:r>
            <a:endParaRPr kumimoji="1" lang="zh-CN" altLang="en-US" sz="2000" dirty="0">
              <a:solidFill>
                <a:srgbClr val="000000"/>
              </a:solidFill>
              <a:latin typeface="Arial" panose="020B0604020202020204" pitchFamily="34" charset="0"/>
              <a:ea typeface="楷体_GB2312" pitchFamily="49" charset="-122"/>
            </a:endParaRPr>
          </a:p>
          <a:p>
            <a:pPr marL="352425" indent="-352425" eaLnBrk="1" hangingPunct="1">
              <a:lnSpc>
                <a:spcPct val="110000"/>
              </a:lnSpc>
              <a:spcBef>
                <a:spcPct val="0"/>
              </a:spcBef>
              <a:buClr>
                <a:srgbClr val="FF0000"/>
              </a:buClr>
              <a:buSzTx/>
              <a:buFont typeface="Wingdings" panose="05000000000000000000" pitchFamily="2" charset="2"/>
              <a:buChar char="v"/>
            </a:pPr>
            <a:r>
              <a:rPr kumimoji="1" lang="en-US" altLang="zh-CN" sz="2000" dirty="0">
                <a:solidFill>
                  <a:srgbClr val="000000"/>
                </a:solidFill>
                <a:latin typeface="Arial" panose="020B0604020202020204" pitchFamily="34" charset="0"/>
                <a:ea typeface="楷体_GB2312" pitchFamily="49" charset="-122"/>
              </a:rPr>
              <a:t>FPGA</a:t>
            </a:r>
            <a:r>
              <a:rPr kumimoji="1" lang="zh-CN" altLang="en-US" sz="2000" dirty="0">
                <a:solidFill>
                  <a:srgbClr val="000000"/>
                </a:solidFill>
                <a:latin typeface="Arial" panose="020B0604020202020204" pitchFamily="34" charset="0"/>
                <a:ea typeface="楷体_GB2312" pitchFamily="49" charset="-122"/>
              </a:rPr>
              <a:t>有丰富的寄存器资源，门逻辑相对缺乏，采用一位热码编码可以有效提高电路的速度和可靠性，也有利于提高器件资源的利用率。</a:t>
            </a:r>
            <a:endParaRPr kumimoji="1"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74307"/>
                                        </p:tgtEl>
                                        <p:attrNameLst>
                                          <p:attrName>style.visibility</p:attrName>
                                        </p:attrNameLst>
                                      </p:cBhvr>
                                      <p:to>
                                        <p:strVal val="visible"/>
                                      </p:to>
                                    </p:set>
                                    <p:anim calcmode="lin" valueType="num">
                                      <p:cBhvr>
                                        <p:cTn id="7" dur="1000" fill="hold"/>
                                        <p:tgtEl>
                                          <p:spTgt spid="2274307"/>
                                        </p:tgtEl>
                                        <p:attrNameLst>
                                          <p:attrName>ppt_w</p:attrName>
                                        </p:attrNameLst>
                                      </p:cBhvr>
                                      <p:tavLst>
                                        <p:tav tm="0">
                                          <p:val>
                                            <p:strVal val="#ppt_w*0.70"/>
                                          </p:val>
                                        </p:tav>
                                        <p:tav tm="100000">
                                          <p:val>
                                            <p:strVal val="#ppt_w"/>
                                          </p:val>
                                        </p:tav>
                                      </p:tavLst>
                                    </p:anim>
                                    <p:anim calcmode="lin" valueType="num">
                                      <p:cBhvr>
                                        <p:cTn id="8" dur="1000" fill="hold"/>
                                        <p:tgtEl>
                                          <p:spTgt spid="2274307"/>
                                        </p:tgtEl>
                                        <p:attrNameLst>
                                          <p:attrName>ppt_h</p:attrName>
                                        </p:attrNameLst>
                                      </p:cBhvr>
                                      <p:tavLst>
                                        <p:tav tm="0">
                                          <p:val>
                                            <p:strVal val="#ppt_h"/>
                                          </p:val>
                                        </p:tav>
                                        <p:tav tm="100000">
                                          <p:val>
                                            <p:strVal val="#ppt_h"/>
                                          </p:val>
                                        </p:tav>
                                      </p:tavLst>
                                    </p:anim>
                                    <p:animEffect transition="in" filter="fade">
                                      <p:cBhvr>
                                        <p:cTn id="9" dur="1000"/>
                                        <p:tgtEl>
                                          <p:spTgt spid="2274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430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latin typeface="+mj-ea"/>
              </a:rPr>
              <a:t>Moore</a:t>
            </a:r>
            <a:r>
              <a:rPr lang="zh-CN" altLang="en-US" sz="1600" dirty="0">
                <a:latin typeface="+mj-ea"/>
              </a:rPr>
              <a:t>型有限状态机</a:t>
            </a:r>
            <a:endParaRPr lang="en-US" altLang="zh-CN" sz="1600" dirty="0">
              <a:latin typeface="楷体_GB231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Mealy</a:t>
            </a:r>
            <a:r>
              <a:rPr lang="zh-CN" altLang="en-US" sz="1600" dirty="0">
                <a:solidFill>
                  <a:srgbClr val="DDDDDD"/>
                </a:solidFill>
                <a:latin typeface="+mj-ea"/>
              </a:rPr>
              <a:t>型有限状态机</a:t>
            </a:r>
            <a:endParaRPr lang="en-US" altLang="zh-CN" sz="1600" dirty="0">
              <a:solidFill>
                <a:srgbClr val="DDDDDD"/>
              </a:solidFill>
              <a:latin typeface="+mj-ea"/>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5684" name="Group 4"/>
          <p:cNvGraphicFramePr>
            <a:graphicFrameLocks noGrp="1"/>
          </p:cNvGraphicFramePr>
          <p:nvPr>
            <p:ph sz="quarter" idx="4294967295"/>
          </p:nvPr>
        </p:nvGraphicFramePr>
        <p:xfrm>
          <a:off x="984077" y="1628775"/>
          <a:ext cx="3887787" cy="2590800"/>
        </p:xfrm>
        <a:graphic>
          <a:graphicData uri="http://schemas.openxmlformats.org/drawingml/2006/table">
            <a:tbl>
              <a:tblPr/>
              <a:tblGrid>
                <a:gridCol w="1938337"/>
                <a:gridCol w="1949450"/>
              </a:tblGrid>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A  B  C</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Ms  ML</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0  0  0</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0   0</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1  0  0</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1   0</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1  1  0</a:t>
                      </a:r>
                      <a:endParaRPr kumimoji="1" lang="en-US" altLang="zh-CN" sz="28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0   1</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1  1  1</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rgbClr val="660033"/>
                          </a:solidFill>
                          <a:effectLst/>
                          <a:latin typeface="Times New Roman" panose="02020603050405020304" pitchFamily="18" charset="0"/>
                          <a:ea typeface="宋体" panose="02010600030101010101" pitchFamily="2" charset="-122"/>
                        </a:rPr>
                        <a:t>1   1</a:t>
                      </a:r>
                      <a:endParaRPr kumimoji="1" lang="en-US" altLang="zh-CN" sz="2800" b="1" i="0" u="none" strike="noStrike" cap="none" normalizeH="0" baseline="0" dirty="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04" name="Rectangle 34"/>
          <p:cNvSpPr>
            <a:spLocks noGrp="1" noChangeArrowheads="1"/>
          </p:cNvSpPr>
          <p:nvPr>
            <p:ph type="body" sz="half" idx="4294967295"/>
          </p:nvPr>
        </p:nvSpPr>
        <p:spPr>
          <a:xfrm>
            <a:off x="984077" y="1052513"/>
            <a:ext cx="2663825" cy="469900"/>
          </a:xfrm>
        </p:spPr>
        <p:txBody>
          <a:bodyPr/>
          <a:lstStyle/>
          <a:p>
            <a:pPr eaLnBrk="1" hangingPunct="1">
              <a:buFont typeface="Wingdings 2" panose="05020102010507070707" pitchFamily="18" charset="2"/>
              <a:buNone/>
            </a:pPr>
            <a:r>
              <a:rPr lang="zh-CN" altLang="en-US">
                <a:solidFill>
                  <a:srgbClr val="6666FF"/>
                </a:solidFill>
              </a:rPr>
              <a:t>液位控制真值表</a:t>
            </a:r>
            <a:endParaRPr lang="zh-CN" altLang="en-US">
              <a:solidFill>
                <a:srgbClr val="6666FF"/>
              </a:solidFill>
            </a:endParaRPr>
          </a:p>
        </p:txBody>
      </p:sp>
      <p:graphicFrame>
        <p:nvGraphicFramePr>
          <p:cNvPr id="97305" name="Object 35"/>
          <p:cNvGraphicFramePr>
            <a:graphicFrameLocks noChangeAspect="1"/>
          </p:cNvGraphicFramePr>
          <p:nvPr/>
        </p:nvGraphicFramePr>
        <p:xfrm>
          <a:off x="1685330" y="4710915"/>
          <a:ext cx="2734270" cy="1103302"/>
        </p:xfrm>
        <a:graphic>
          <a:graphicData uri="http://schemas.openxmlformats.org/presentationml/2006/ole">
            <mc:AlternateContent xmlns:mc="http://schemas.openxmlformats.org/markup-compatibility/2006">
              <mc:Choice xmlns:v="urn:schemas-microsoft-com:vml" Requires="v">
                <p:oleObj spid="_x0000_s0" name="公式" r:id="rId1" imgW="1257300" imgH="508000" progId="Equation.3">
                  <p:embed/>
                </p:oleObj>
              </mc:Choice>
              <mc:Fallback>
                <p:oleObj name="公式" r:id="rId1" imgW="1257300" imgH="508000" progId="Equation.3">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330" y="4710915"/>
                        <a:ext cx="2734270" cy="1103302"/>
                      </a:xfrm>
                      <a:prstGeom prst="rect">
                        <a:avLst/>
                      </a:prstGeom>
                      <a:noFill/>
                      <a:ln>
                        <a:noFill/>
                      </a:ln>
                      <a:effectLst/>
                    </p:spPr>
                  </p:pic>
                </p:oleObj>
              </mc:Fallback>
            </mc:AlternateContent>
          </a:graphicData>
        </a:graphic>
      </p:graphicFrame>
      <p:sp>
        <p:nvSpPr>
          <p:cNvPr id="97306" name="Rectangle 36"/>
          <p:cNvSpPr>
            <a:spLocks noChangeArrowheads="1"/>
          </p:cNvSpPr>
          <p:nvPr/>
        </p:nvSpPr>
        <p:spPr bwMode="auto">
          <a:xfrm>
            <a:off x="914400" y="4364038"/>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2" panose="05020102010507070707" pitchFamily="18" charset="2"/>
              <a:buChar char="¢"/>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66"/>
              </a:buClr>
              <a:buSzPct val="55000"/>
              <a:buFont typeface="Wingdings 2" panose="05020102010507070707" pitchFamily="18" charset="2"/>
              <a:buChar char="¢"/>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2" panose="05020102010507070707" pitchFamily="18" charset="2"/>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2" panose="05020102010507070707" pitchFamily="18" charset="2"/>
              <a:buNone/>
            </a:pPr>
            <a:r>
              <a:rPr lang="zh-CN" altLang="en-US" sz="2400" b="1" dirty="0">
                <a:solidFill>
                  <a:srgbClr val="6666FF"/>
                </a:solidFill>
              </a:rPr>
              <a:t>逻辑函数式</a:t>
            </a:r>
            <a:endParaRPr lang="zh-CN" altLang="en-US" sz="2400" b="1" dirty="0">
              <a:solidFill>
                <a:srgbClr val="6666FF"/>
              </a:solidFill>
            </a:endParaRPr>
          </a:p>
        </p:txBody>
      </p:sp>
      <p:pic>
        <p:nvPicPr>
          <p:cNvPr id="4" name="图片 3"/>
          <p:cNvPicPr>
            <a:picLocks noChangeAspect="1"/>
          </p:cNvPicPr>
          <p:nvPr/>
        </p:nvPicPr>
        <p:blipFill>
          <a:blip r:embed="rId3"/>
          <a:stretch>
            <a:fillRect/>
          </a:stretch>
        </p:blipFill>
        <p:spPr>
          <a:xfrm>
            <a:off x="7291230" y="1362901"/>
            <a:ext cx="3410106" cy="4820412"/>
          </a:xfrm>
          <a:prstGeom prst="rect">
            <a:avLst/>
          </a:prstGeom>
        </p:spPr>
      </p:pic>
      <p:sp>
        <p:nvSpPr>
          <p:cNvPr id="2"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3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3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0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34"/>
          <p:cNvSpPr>
            <a:spLocks noGrp="1"/>
          </p:cNvSpPr>
          <p:nvPr>
            <p:ph type="title" idx="4294967295"/>
          </p:nvPr>
        </p:nvSpPr>
        <p:spPr>
          <a:xfrm>
            <a:off x="612000" y="252000"/>
            <a:ext cx="7010400" cy="373062"/>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Moore</a:t>
            </a:r>
            <a:r>
              <a:rPr lang="zh-CN" altLang="en-US" dirty="0">
                <a:solidFill>
                  <a:schemeClr val="accent1"/>
                </a:solidFill>
                <a:latin typeface="Times New Roman" panose="02020603050405020304" pitchFamily="18" charset="0"/>
                <a:cs typeface="Times New Roman" panose="02020603050405020304" pitchFamily="18" charset="0"/>
              </a:rPr>
              <a:t>型有限状态机</a:t>
            </a:r>
            <a:endParaRPr lang="zh-CN" altLang="en-US" dirty="0">
              <a:solidFill>
                <a:schemeClr val="accent1"/>
              </a:solidFill>
              <a:latin typeface="Times New Roman" panose="02020603050405020304" pitchFamily="18" charset="0"/>
              <a:cs typeface="Times New Roman" panose="02020603050405020304" pitchFamily="18" charset="0"/>
            </a:endParaRPr>
          </a:p>
        </p:txBody>
      </p:sp>
      <p:grpSp>
        <p:nvGrpSpPr>
          <p:cNvPr id="2" name="Group 5"/>
          <p:cNvGrpSpPr/>
          <p:nvPr/>
        </p:nvGrpSpPr>
        <p:grpSpPr bwMode="auto">
          <a:xfrm>
            <a:off x="1847528" y="1375814"/>
            <a:ext cx="5594350" cy="1809751"/>
            <a:chOff x="1247" y="2296"/>
            <a:chExt cx="3524" cy="1140"/>
          </a:xfrm>
        </p:grpSpPr>
        <p:sp>
          <p:nvSpPr>
            <p:cNvPr id="69646"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输出</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7" name="Text Box 7"/>
            <p:cNvSpPr txBox="1">
              <a:spLocks noChangeArrowheads="1"/>
            </p:cNvSpPr>
            <p:nvPr/>
          </p:nvSpPr>
          <p:spPr bwMode="auto">
            <a:xfrm>
              <a:off x="3288" y="2432"/>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8"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次态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9"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0"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输入</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dirty="0">
                  <a:solidFill>
                    <a:srgbClr val="003399"/>
                  </a:solidFill>
                  <a:latin typeface="Times New Roman" panose="02020603050405020304" pitchFamily="18" charset="0"/>
                  <a:cs typeface="Times New Roman" panose="02020603050405020304" pitchFamily="18" charset="0"/>
                </a:rPr>
                <a:t>次态逻辑</a:t>
              </a:r>
              <a:endParaRPr lang="zh-CN" altLang="en-US" sz="2400" dirty="0">
                <a:solidFill>
                  <a:srgbClr val="003399"/>
                </a:solidFill>
                <a:latin typeface="Times New Roman" panose="02020603050405020304" pitchFamily="18" charset="0"/>
                <a:cs typeface="Times New Roman" panose="02020603050405020304" pitchFamily="18" charset="0"/>
              </a:endParaRPr>
            </a:p>
          </p:txBody>
        </p:sp>
        <p:sp>
          <p:nvSpPr>
            <p:cNvPr id="69652" name="Text Box 12"/>
            <p:cNvSpPr txBox="1">
              <a:spLocks noChangeArrowheads="1"/>
            </p:cNvSpPr>
            <p:nvPr/>
          </p:nvSpPr>
          <p:spPr bwMode="auto">
            <a:xfrm>
              <a:off x="2694" y="2435"/>
              <a:ext cx="605" cy="522"/>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状态</a:t>
              </a:r>
              <a:endParaRPr lang="zh-CN" altLang="en-US" sz="2000" dirty="0">
                <a:solidFill>
                  <a:srgbClr val="003399"/>
                </a:solidFill>
                <a:latin typeface="Times New Roman" panose="02020603050405020304" pitchFamily="18" charset="0"/>
                <a:cs typeface="Times New Roman" panose="02020603050405020304" pitchFamily="18" charset="0"/>
              </a:endParaRPr>
            </a:p>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寄存器</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3399"/>
                  </a:solidFill>
                  <a:latin typeface="Times New Roman" panose="02020603050405020304" pitchFamily="18" charset="0"/>
                  <a:cs typeface="Times New Roman" panose="02020603050405020304" pitchFamily="18" charset="0"/>
                </a:rPr>
                <a:t>输出逻辑</a:t>
              </a: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4"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5"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6" name="Line 16"/>
            <p:cNvSpPr>
              <a:spLocks noChangeShapeType="1"/>
            </p:cNvSpPr>
            <p:nvPr/>
          </p:nvSpPr>
          <p:spPr bwMode="auto">
            <a:xfrm>
              <a:off x="2229" y="2690"/>
              <a:ext cx="465"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7" name="Line 17"/>
            <p:cNvSpPr>
              <a:spLocks noChangeShapeType="1"/>
            </p:cNvSpPr>
            <p:nvPr/>
          </p:nvSpPr>
          <p:spPr bwMode="auto">
            <a:xfrm>
              <a:off x="3311" y="2690"/>
              <a:ext cx="466" cy="0"/>
            </a:xfrm>
            <a:prstGeom prst="line">
              <a:avLst/>
            </a:prstGeom>
            <a:ln>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8"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9"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0"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1"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2" name="Text Box 22"/>
            <p:cNvSpPr txBox="1">
              <a:spLocks noChangeArrowheads="1"/>
            </p:cNvSpPr>
            <p:nvPr/>
          </p:nvSpPr>
          <p:spPr bwMode="auto">
            <a:xfrm>
              <a:off x="2090" y="3201"/>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型状态机典型结构</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69663" name="Text Box 23"/>
            <p:cNvSpPr txBox="1">
              <a:spLocks noChangeArrowheads="1"/>
            </p:cNvSpPr>
            <p:nvPr/>
          </p:nvSpPr>
          <p:spPr bwMode="auto">
            <a:xfrm>
              <a:off x="3367" y="2568"/>
              <a:ext cx="363" cy="20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sz="1400">
                  <a:solidFill>
                    <a:srgbClr val="003399"/>
                  </a:solidFill>
                  <a:latin typeface="Times New Roman" panose="02020603050405020304" pitchFamily="18" charset="0"/>
                  <a:cs typeface="Times New Roman" panose="02020603050405020304" pitchFamily="18" charset="0"/>
                </a:rPr>
                <a:t>•</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grpSp>
        <p:nvGrpSpPr>
          <p:cNvPr id="3" name="Group 31"/>
          <p:cNvGrpSpPr/>
          <p:nvPr/>
        </p:nvGrpSpPr>
        <p:grpSpPr bwMode="auto">
          <a:xfrm>
            <a:off x="7669213" y="1424009"/>
            <a:ext cx="2514600" cy="1146175"/>
            <a:chOff x="3883" y="1761"/>
            <a:chExt cx="1584" cy="722"/>
          </a:xfrm>
        </p:grpSpPr>
        <p:sp>
          <p:nvSpPr>
            <p:cNvPr id="69640" name="Text Box 24"/>
            <p:cNvSpPr txBox="1">
              <a:spLocks noChangeArrowheads="1"/>
            </p:cNvSpPr>
            <p:nvPr/>
          </p:nvSpPr>
          <p:spPr bwMode="auto">
            <a:xfrm>
              <a:off x="4555" y="1761"/>
              <a:ext cx="384" cy="18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003399"/>
                  </a:solidFill>
                  <a:latin typeface="Times New Roman" panose="02020603050405020304" pitchFamily="18" charset="0"/>
                  <a:cs typeface="Times New Roman" panose="02020603050405020304" pitchFamily="18" charset="0"/>
                </a:rPr>
                <a:t>输入</a:t>
              </a:r>
              <a:endParaRPr lang="zh-CN" altLang="en-US" sz="1400" dirty="0">
                <a:solidFill>
                  <a:srgbClr val="003399"/>
                </a:solidFill>
                <a:latin typeface="Times New Roman" panose="02020603050405020304" pitchFamily="18" charset="0"/>
                <a:cs typeface="Times New Roman" panose="02020603050405020304" pitchFamily="18" charset="0"/>
              </a:endParaRPr>
            </a:p>
          </p:txBody>
        </p:sp>
        <p:sp>
          <p:nvSpPr>
            <p:cNvPr id="69641" name="Oval 25"/>
            <p:cNvSpPr>
              <a:spLocks noChangeArrowheads="1"/>
            </p:cNvSpPr>
            <p:nvPr/>
          </p:nvSpPr>
          <p:spPr bwMode="auto">
            <a:xfrm>
              <a:off x="3883" y="2049"/>
              <a:ext cx="576" cy="432"/>
            </a:xfrm>
            <a:prstGeom prst="ellipse">
              <a:avLst/>
            </a:prstGeom>
            <a:solidFill>
              <a:srgbClr val="FFFFFF"/>
            </a:solidFill>
            <a:ln w="19050">
              <a:solidFill>
                <a:srgbClr val="000000"/>
              </a:solidFill>
              <a:rou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现态</a:t>
              </a:r>
              <a:endParaRPr lang="zh-CN" altLang="en-US" sz="1400">
                <a:solidFill>
                  <a:srgbClr val="003399"/>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endParaRPr lang="zh-CN" altLang="en-US" sz="1400">
                <a:solidFill>
                  <a:srgbClr val="003399"/>
                </a:solidFill>
                <a:latin typeface="Times New Roman" panose="02020603050405020304" pitchFamily="18" charset="0"/>
                <a:cs typeface="Times New Roman" panose="02020603050405020304" pitchFamily="18" charset="0"/>
              </a:endParaRPr>
            </a:p>
          </p:txBody>
        </p:sp>
        <p:sp>
          <p:nvSpPr>
            <p:cNvPr id="69642" name="Arc 26"/>
            <p:cNvSpPr/>
            <p:nvPr/>
          </p:nvSpPr>
          <p:spPr bwMode="auto">
            <a:xfrm rot="14026503" flipV="1">
              <a:off x="4490" y="1820"/>
              <a:ext cx="409" cy="582"/>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3" name="Line 27"/>
            <p:cNvSpPr>
              <a:spLocks noChangeShapeType="1"/>
            </p:cNvSpPr>
            <p:nvPr/>
          </p:nvSpPr>
          <p:spPr bwMode="auto">
            <a:xfrm>
              <a:off x="4033" y="2311"/>
              <a:ext cx="250"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4" name="Oval 28"/>
            <p:cNvSpPr>
              <a:spLocks noChangeArrowheads="1"/>
            </p:cNvSpPr>
            <p:nvPr/>
          </p:nvSpPr>
          <p:spPr bwMode="auto">
            <a:xfrm>
              <a:off x="4891" y="2049"/>
              <a:ext cx="576" cy="434"/>
            </a:xfrm>
            <a:prstGeom prst="ellipse">
              <a:avLst/>
            </a:prstGeom>
            <a:solidFill>
              <a:srgbClr val="FFFFFF"/>
            </a:solidFill>
            <a:ln w="19050">
              <a:solidFill>
                <a:srgbClr val="000000"/>
              </a:solidFill>
              <a:rou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次态</a:t>
              </a:r>
              <a:endParaRPr lang="zh-CN" altLang="en-US" sz="1400">
                <a:solidFill>
                  <a:srgbClr val="003399"/>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endParaRPr lang="zh-CN" altLang="en-US" sz="1400">
                <a:solidFill>
                  <a:srgbClr val="003399"/>
                </a:solidFill>
                <a:latin typeface="Times New Roman" panose="02020603050405020304" pitchFamily="18" charset="0"/>
                <a:cs typeface="Times New Roman" panose="02020603050405020304" pitchFamily="18" charset="0"/>
              </a:endParaRPr>
            </a:p>
          </p:txBody>
        </p:sp>
        <p:sp>
          <p:nvSpPr>
            <p:cNvPr id="69645" name="Line 29"/>
            <p:cNvSpPr>
              <a:spLocks noChangeShapeType="1"/>
            </p:cNvSpPr>
            <p:nvPr/>
          </p:nvSpPr>
          <p:spPr bwMode="auto">
            <a:xfrm>
              <a:off x="5040" y="2311"/>
              <a:ext cx="250"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32" name="Text Box 30"/>
          <p:cNvSpPr txBox="1">
            <a:spLocks noChangeArrowheads="1"/>
          </p:cNvSpPr>
          <p:nvPr/>
        </p:nvSpPr>
        <p:spPr bwMode="auto">
          <a:xfrm>
            <a:off x="7669213" y="2743809"/>
            <a:ext cx="2808287" cy="46916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型状态图的表示</a:t>
            </a:r>
            <a:r>
              <a:rPr lang="zh-CN" altLang="en-US" sz="2400" dirty="0">
                <a:solidFill>
                  <a:srgbClr val="C00000"/>
                </a:solidFill>
                <a:latin typeface="Times New Roman" panose="02020603050405020304" pitchFamily="18" charset="0"/>
                <a:cs typeface="Times New Roman" panose="02020603050405020304" pitchFamily="18" charset="0"/>
              </a:rPr>
              <a:t> </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34" name="Rectangle 4"/>
          <p:cNvSpPr>
            <a:spLocks noChangeArrowheads="1"/>
          </p:cNvSpPr>
          <p:nvPr/>
        </p:nvSpPr>
        <p:spPr bwMode="auto">
          <a:xfrm>
            <a:off x="695400" y="4292601"/>
            <a:ext cx="10729192" cy="1368425"/>
          </a:xfrm>
          <a:prstGeom prst="rect">
            <a:avLst/>
          </a:prstGeom>
          <a:solidFill>
            <a:srgbClr val="ECEA8E"/>
          </a:solidFill>
          <a:ln w="9525">
            <a:noFill/>
            <a:miter lim="800000"/>
          </a:ln>
          <a:effectLst>
            <a:prstShdw prst="shdw13" dist="53882" dir="13500000">
              <a:srgbClr val="1C1C1C"/>
            </a:prstShdw>
          </a:effectLst>
        </p:spPr>
        <p:txBody>
          <a:bodyPr anchor="ctr"/>
          <a:lstStyle/>
          <a:p>
            <a:pPr marL="352425" indent="-352425" eaLnBrk="1" fontAlgn="auto" hangingPunct="1">
              <a:lnSpc>
                <a:spcPct val="110000"/>
              </a:lnSpc>
              <a:spcBef>
                <a:spcPts val="0"/>
              </a:spcBef>
              <a:spcAft>
                <a:spcPts val="0"/>
              </a:spcAft>
              <a:buClr>
                <a:srgbClr val="FF0000"/>
              </a:buClr>
              <a:buFont typeface="Wingdings" panose="05000000000000000000" pitchFamily="2" charset="2"/>
              <a:buChar char="v"/>
              <a:defRPr/>
            </a:pPr>
            <a:r>
              <a:rPr lang="en-US" altLang="zh-CN" sz="2400" kern="0" dirty="0">
                <a:solidFill>
                  <a:srgbClr val="000000"/>
                </a:solidFill>
                <a:latin typeface="Times New Roman" panose="02020603050405020304" pitchFamily="18" charset="0"/>
                <a:cs typeface="Times New Roman" panose="02020603050405020304" pitchFamily="18" charset="0"/>
              </a:rPr>
              <a:t>Moore</a:t>
            </a:r>
            <a:r>
              <a:rPr lang="zh-CN" altLang="en-US" sz="2400" kern="0" dirty="0">
                <a:solidFill>
                  <a:srgbClr val="000000"/>
                </a:solidFill>
                <a:latin typeface="Times New Roman" panose="02020603050405020304" pitchFamily="18" charset="0"/>
                <a:cs typeface="Times New Roman" panose="02020603050405020304" pitchFamily="18" charset="0"/>
              </a:rPr>
              <a:t>型状态机，其输出只为状态机</a:t>
            </a:r>
            <a:r>
              <a:rPr lang="zh-CN" altLang="en-US" sz="2400" kern="0" dirty="0">
                <a:solidFill>
                  <a:srgbClr val="CC6600"/>
                </a:solidFill>
                <a:latin typeface="Times New Roman" panose="02020603050405020304" pitchFamily="18" charset="0"/>
                <a:cs typeface="Times New Roman" panose="02020603050405020304" pitchFamily="18" charset="0"/>
              </a:rPr>
              <a:t>当前状态</a:t>
            </a:r>
            <a:r>
              <a:rPr lang="zh-CN" altLang="en-US" sz="2400" kern="0" dirty="0">
                <a:solidFill>
                  <a:srgbClr val="000000"/>
                </a:solidFill>
                <a:latin typeface="Times New Roman" panose="02020603050405020304" pitchFamily="18" charset="0"/>
                <a:cs typeface="Times New Roman" panose="02020603050405020304" pitchFamily="18" charset="0"/>
              </a:rPr>
              <a:t>的函数，而与外部输入无关。</a:t>
            </a:r>
            <a:endParaRPr lang="en-US" altLang="zh-CN" sz="2400" kern="0" dirty="0">
              <a:solidFill>
                <a:srgbClr val="000000"/>
              </a:solidFill>
              <a:latin typeface="Times New Roman" panose="02020603050405020304" pitchFamily="18" charset="0"/>
              <a:cs typeface="Times New Roman" panose="02020603050405020304" pitchFamily="18" charset="0"/>
            </a:endParaRPr>
          </a:p>
          <a:p>
            <a:pPr marL="352425" indent="-352425" eaLnBrk="1" fontAlgn="auto" hangingPunct="1">
              <a:lnSpc>
                <a:spcPct val="110000"/>
              </a:lnSpc>
              <a:spcBef>
                <a:spcPts val="0"/>
              </a:spcBef>
              <a:spcAft>
                <a:spcPts val="0"/>
              </a:spcAft>
              <a:buClr>
                <a:srgbClr val="FF0000"/>
              </a:buClr>
              <a:buFont typeface="Wingdings" panose="05000000000000000000" pitchFamily="2" charset="2"/>
              <a:buChar char="v"/>
              <a:defRPr/>
            </a:pPr>
            <a:r>
              <a:rPr lang="zh-CN" altLang="en-US" sz="2400" dirty="0">
                <a:solidFill>
                  <a:srgbClr val="C00000"/>
                </a:solidFill>
                <a:latin typeface="Times New Roman" panose="02020603050405020304" pitchFamily="18" charset="0"/>
                <a:cs typeface="Times New Roman" panose="02020603050405020304" pitchFamily="18" charset="0"/>
              </a:rPr>
              <a:t>电路输出是内部状态的函数。</a:t>
            </a:r>
            <a:endParaRPr lang="zh-CN" altLang="en-US" sz="2200" kern="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strVal val="#ppt_w*0.70"/>
                                          </p:val>
                                        </p:tav>
                                        <p:tav tm="100000">
                                          <p:val>
                                            <p:strVal val="#ppt_w"/>
                                          </p:val>
                                        </p:tav>
                                      </p:tavLst>
                                    </p:anim>
                                    <p:anim calcmode="lin" valueType="num">
                                      <p:cBhvr>
                                        <p:cTn id="17" dur="1000" fill="hold"/>
                                        <p:tgtEl>
                                          <p:spTgt spid="34"/>
                                        </p:tgtEl>
                                        <p:attrNameLst>
                                          <p:attrName>ppt_h</p:attrName>
                                        </p:attrNameLst>
                                      </p:cBhvr>
                                      <p:tavLst>
                                        <p:tav tm="0">
                                          <p:val>
                                            <p:strVal val="#ppt_h"/>
                                          </p:val>
                                        </p:tav>
                                        <p:tav tm="100000">
                                          <p:val>
                                            <p:strVal val="#ppt_h"/>
                                          </p:val>
                                        </p:tav>
                                      </p:tavLst>
                                    </p:anim>
                                    <p:animEffect transition="in" filter="fade">
                                      <p:cBhvr>
                                        <p:cTn id="1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761976" y="2041914"/>
            <a:ext cx="7188200" cy="2529923"/>
          </a:xfrm>
          <a:prstGeom prst="rect">
            <a:avLst/>
          </a:prstGeom>
          <a:solidFill>
            <a:srgbClr val="FFFFFF"/>
          </a:solidFill>
          <a:ln w="9525">
            <a:noFill/>
            <a:miter lim="800000"/>
          </a:ln>
        </p:spPr>
        <p:txBody>
          <a:bodyPr>
            <a:spAutoFit/>
          </a:bodyPr>
          <a:lstStyle/>
          <a:p>
            <a:pPr marL="363855" indent="-363855">
              <a:lnSpc>
                <a:spcPct val="100000"/>
              </a:lnSpc>
              <a:spcBef>
                <a:spcPct val="30000"/>
              </a:spcBef>
              <a:spcAft>
                <a:spcPct val="30000"/>
              </a:spcAft>
              <a:buClr>
                <a:srgbClr val="919191"/>
              </a:buClr>
              <a:buSzTx/>
              <a:buFontTx/>
              <a:buNone/>
            </a:pPr>
            <a:r>
              <a:rPr lang="zh-CN" altLang="en-US" sz="2400" dirty="0">
                <a:solidFill>
                  <a:srgbClr val="000000"/>
                </a:solidFill>
                <a:latin typeface="宋体" panose="02010600030101010101" pitchFamily="2" charset="-122"/>
              </a:rPr>
              <a:t>第</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步：分析设计要求，列出全部可能状态</a:t>
            </a:r>
            <a:r>
              <a:rPr lang="en-US" altLang="zh-CN" sz="2400" dirty="0">
                <a:solidFill>
                  <a:srgbClr val="000000"/>
                </a:solidFill>
                <a:latin typeface="宋体" panose="02010600030101010101" pitchFamily="2" charset="-122"/>
              </a:rPr>
              <a:t>:</a:t>
            </a:r>
            <a:endParaRPr lang="en-US" altLang="zh-CN" sz="2400" dirty="0">
              <a:solidFill>
                <a:srgbClr val="000000"/>
              </a:solidFill>
              <a:latin typeface="宋体" panose="02010600030101010101" pitchFamily="2" charset="-122"/>
            </a:endParaRPr>
          </a:p>
          <a:p>
            <a:pPr marL="363855" indent="-363855">
              <a:lnSpc>
                <a:spcPct val="100000"/>
              </a:lnSpc>
              <a:spcBef>
                <a:spcPct val="30000"/>
              </a:spcBef>
              <a:spcAft>
                <a:spcPct val="30000"/>
              </a:spcAft>
              <a:buClr>
                <a:srgbClr val="919191"/>
              </a:buClr>
              <a:buSzTx/>
              <a:buFontTx/>
              <a:buNone/>
            </a:pPr>
            <a:r>
              <a:rPr lang="zh-CN" altLang="en-US" sz="2400" dirty="0">
                <a:solidFill>
                  <a:srgbClr val="000000"/>
                </a:solidFill>
                <a:latin typeface="宋体" panose="02010600030101010101" pitchFamily="2" charset="-122"/>
              </a:rPr>
              <a:t>  </a:t>
            </a:r>
            <a:r>
              <a:rPr lang="zh-CN" altLang="en-US" sz="2400" dirty="0">
                <a:solidFill>
                  <a:srgbClr val="000000"/>
                </a:solidFill>
                <a:latin typeface="Arial" panose="020B0604020202020204" pitchFamily="34" charset="0"/>
                <a:cs typeface="Arial" panose="020B0604020202020204" pitchFamily="34" charset="0"/>
              </a:rPr>
              <a:t>未收到一个有效位（</a:t>
            </a:r>
            <a:r>
              <a:rPr lang="en-US" altLang="zh-CN" sz="24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S0</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收到一个有效位（</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S1</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连续收到两个有效位（</a:t>
            </a:r>
            <a:r>
              <a:rPr lang="en-US" altLang="zh-CN" sz="2400" dirty="0">
                <a:solidFill>
                  <a:srgbClr val="000000"/>
                </a:solidFill>
                <a:latin typeface="Arial" panose="020B0604020202020204" pitchFamily="34" charset="0"/>
                <a:cs typeface="Arial" panose="020B0604020202020204" pitchFamily="34" charset="0"/>
              </a:rPr>
              <a:t>11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S2</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连续收到三个有效位（</a:t>
            </a:r>
            <a:r>
              <a:rPr lang="en-US" altLang="zh-CN" sz="2400" dirty="0">
                <a:solidFill>
                  <a:srgbClr val="000000"/>
                </a:solidFill>
                <a:latin typeface="Arial" panose="020B0604020202020204" pitchFamily="34" charset="0"/>
                <a:cs typeface="Arial" panose="020B0604020202020204" pitchFamily="34" charset="0"/>
              </a:rPr>
              <a:t>110</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S3</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 </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连续收到四个有效位（</a:t>
            </a:r>
            <a:r>
              <a:rPr lang="en-US" altLang="zh-CN" sz="2400" dirty="0">
                <a:solidFill>
                  <a:srgbClr val="000000"/>
                </a:solidFill>
                <a:latin typeface="Arial" panose="020B0604020202020204" pitchFamily="34" charset="0"/>
                <a:cs typeface="Arial" panose="020B0604020202020204" pitchFamily="34" charset="0"/>
              </a:rPr>
              <a:t>1101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S4</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1</a:t>
            </a:r>
            <a:endParaRPr lang="en-US" altLang="zh-CN" sz="2400" dirty="0">
              <a:solidFill>
                <a:srgbClr val="000000"/>
              </a:solidFill>
              <a:latin typeface="Arial" panose="020B0604020202020204" pitchFamily="34" charset="0"/>
              <a:cs typeface="Arial" panose="020B0604020202020204" pitchFamily="34" charset="0"/>
            </a:endParaRPr>
          </a:p>
        </p:txBody>
      </p:sp>
      <p:sp>
        <p:nvSpPr>
          <p:cNvPr id="7" name="矩形 6"/>
          <p:cNvSpPr/>
          <p:nvPr/>
        </p:nvSpPr>
        <p:spPr>
          <a:xfrm>
            <a:off x="767408" y="4941169"/>
            <a:ext cx="10153128" cy="904863"/>
          </a:xfrm>
          <a:prstGeom prst="rect">
            <a:avLst/>
          </a:prstGeom>
        </p:spPr>
        <p:txBody>
          <a:bodyPr wrap="square">
            <a:spAutoFit/>
          </a:bodyPr>
          <a:lstStyle/>
          <a:p>
            <a:pPr marL="179705" indent="-179705" eaLnBrk="1" fontAlgn="auto" hangingPunct="1">
              <a:lnSpc>
                <a:spcPct val="110000"/>
              </a:lnSpc>
              <a:spcBef>
                <a:spcPts val="0"/>
              </a:spcBef>
              <a:spcAft>
                <a:spcPts val="0"/>
              </a:spcAft>
              <a:buClr>
                <a:srgbClr val="FC0128"/>
              </a:buClr>
              <a:buFont typeface="Wingdings" panose="05000000000000000000" pitchFamily="2" charset="2"/>
              <a:buChar char="v"/>
              <a:defRPr/>
            </a:pPr>
            <a:r>
              <a:rPr lang="zh-CN" altLang="en-US" sz="2400" kern="0" dirty="0">
                <a:solidFill>
                  <a:srgbClr val="000000"/>
                </a:solidFill>
                <a:latin typeface="Arial" panose="020B0604020202020204" pitchFamily="34" charset="0"/>
                <a:ea typeface="楷体_GB2312"/>
              </a:rPr>
              <a:t>由于序列检测器的输出只为状态机当前状态的函数，而与外部输入无关，所以为</a:t>
            </a:r>
            <a:r>
              <a:rPr lang="en-US" altLang="zh-CN" sz="2400" kern="0" dirty="0">
                <a:solidFill>
                  <a:srgbClr val="000000"/>
                </a:solidFill>
                <a:latin typeface="Arial" panose="020B0604020202020204" pitchFamily="34" charset="0"/>
                <a:ea typeface="楷体_GB2312"/>
              </a:rPr>
              <a:t>Moore</a:t>
            </a:r>
            <a:r>
              <a:rPr lang="zh-CN" altLang="en-US" sz="2400" kern="0" dirty="0">
                <a:solidFill>
                  <a:srgbClr val="000000"/>
                </a:solidFill>
                <a:latin typeface="Arial" panose="020B0604020202020204" pitchFamily="34" charset="0"/>
                <a:ea typeface="楷体_GB2312"/>
              </a:rPr>
              <a:t>型状态机</a:t>
            </a:r>
            <a:endParaRPr lang="en-US" altLang="zh-CN" sz="2400" kern="0" dirty="0">
              <a:solidFill>
                <a:srgbClr val="000000"/>
              </a:solidFill>
              <a:latin typeface="Arial" panose="020B0604020202020204" pitchFamily="34" charset="0"/>
              <a:ea typeface="楷体_GB2312"/>
            </a:endParaRPr>
          </a:p>
        </p:txBody>
      </p:sp>
      <p:sp>
        <p:nvSpPr>
          <p:cNvPr id="70662"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0663" name="Rectangle 9"/>
          <p:cNvSpPr>
            <a:spLocks noGrp="1" noChangeArrowheads="1"/>
          </p:cNvSpPr>
          <p:nvPr>
            <p:ph type="body" idx="4294967295"/>
          </p:nvPr>
        </p:nvSpPr>
        <p:spPr>
          <a:xfrm>
            <a:off x="612000" y="900000"/>
            <a:ext cx="10956608" cy="863600"/>
          </a:xfrm>
        </p:spPr>
        <p:txBody>
          <a:bodyPr/>
          <a:lstStyle/>
          <a:p>
            <a:pPr marL="0" eaLnBrk="1" hangingPunct="1">
              <a:lnSpc>
                <a:spcPct val="110000"/>
              </a:lnSpc>
              <a:spcBef>
                <a:spcPct val="0"/>
              </a:spcBef>
              <a:buClrTx/>
              <a:buNone/>
            </a:pPr>
            <a:r>
              <a:rPr lang="en-US" altLang="zh-CN" dirty="0">
                <a:solidFill>
                  <a:srgbClr val="FF3399"/>
                </a:solidFill>
                <a:latin typeface="Arial" panose="020B0604020202020204" pitchFamily="34" charset="0"/>
                <a:cs typeface="Arial" panose="020B0604020202020204" pitchFamily="34" charset="0"/>
              </a:rPr>
              <a:t>【</a:t>
            </a:r>
            <a:r>
              <a:rPr lang="zh-CN" altLang="en-US" dirty="0">
                <a:solidFill>
                  <a:srgbClr val="FF3399"/>
                </a:solidFill>
                <a:latin typeface="Arial" panose="020B0604020202020204" pitchFamily="34" charset="0"/>
                <a:cs typeface="Arial" panose="020B0604020202020204" pitchFamily="34" charset="0"/>
              </a:rPr>
              <a:t>例</a:t>
            </a:r>
            <a:r>
              <a:rPr lang="en-US" altLang="zh-CN" dirty="0">
                <a:solidFill>
                  <a:srgbClr val="FF3399"/>
                </a:solidFill>
                <a:latin typeface="Arial" panose="020B0604020202020204" pitchFamily="34" charset="0"/>
                <a:cs typeface="Arial" panose="020B0604020202020204" pitchFamily="34" charset="0"/>
              </a:rPr>
              <a:t>2】</a:t>
            </a:r>
            <a:r>
              <a:rPr kumimoji="1" lang="zh-CN" altLang="en-US" dirty="0">
                <a:ea typeface="宋体" panose="02010600030101010101" pitchFamily="2" charset="-122"/>
                <a:cs typeface="Arial" panose="020B0604020202020204" pitchFamily="34" charset="0"/>
              </a:rPr>
              <a:t>设计一个序列检测器。要求检测器连续收到串行码</a:t>
            </a:r>
            <a:r>
              <a:rPr kumimoji="1" lang="en-US" altLang="zh-CN" dirty="0">
                <a:ea typeface="宋体" panose="02010600030101010101" pitchFamily="2" charset="-122"/>
                <a:cs typeface="Arial" panose="020B0604020202020204" pitchFamily="34" charset="0"/>
              </a:rPr>
              <a:t>{</a:t>
            </a:r>
            <a:r>
              <a:rPr kumimoji="1" lang="en-US" altLang="zh-CN" dirty="0">
                <a:solidFill>
                  <a:srgbClr val="CC0066"/>
                </a:solidFill>
                <a:ea typeface="宋体" panose="02010600030101010101" pitchFamily="2" charset="-122"/>
                <a:cs typeface="Arial" panose="020B0604020202020204" pitchFamily="34" charset="0"/>
              </a:rPr>
              <a:t>1101</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后，输出检测标志为</a:t>
            </a:r>
            <a:r>
              <a:rPr kumimoji="1" lang="en-US" altLang="zh-CN" dirty="0">
                <a:ea typeface="宋体" panose="02010600030101010101" pitchFamily="2" charset="-122"/>
                <a:cs typeface="Arial" panose="020B0604020202020204" pitchFamily="34" charset="0"/>
              </a:rPr>
              <a:t>1</a:t>
            </a:r>
            <a:r>
              <a:rPr kumimoji="1" lang="zh-CN" altLang="en-US" dirty="0">
                <a:ea typeface="宋体" panose="02010600030101010101" pitchFamily="2" charset="-122"/>
                <a:cs typeface="Arial" panose="020B0604020202020204" pitchFamily="34" charset="0"/>
              </a:rPr>
              <a:t>，否则输出检测标志为</a:t>
            </a:r>
            <a:r>
              <a:rPr kumimoji="1" lang="en-US" altLang="zh-CN" dirty="0">
                <a:ea typeface="宋体" panose="02010600030101010101" pitchFamily="2" charset="-122"/>
                <a:cs typeface="Arial" panose="020B0604020202020204" pitchFamily="34" charset="0"/>
              </a:rPr>
              <a:t>0</a:t>
            </a:r>
            <a:r>
              <a:rPr kumimoji="1" lang="zh-CN" altLang="en-US" dirty="0">
                <a:ea typeface="宋体" panose="02010600030101010101" pitchFamily="2" charset="-122"/>
                <a:cs typeface="Arial" panose="020B0604020202020204" pitchFamily="34" charset="0"/>
              </a:rPr>
              <a:t>。</a:t>
            </a:r>
            <a:endParaRPr kumimoji="1" lang="zh-CN" altLang="en-US" dirty="0">
              <a:ea typeface="宋体" panose="02010600030101010101" pitchFamily="2" charset="-122"/>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8569882" y="1269281"/>
            <a:ext cx="1630575" cy="523220"/>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zh-CN" altLang="en-US" sz="2800" dirty="0">
                <a:solidFill>
                  <a:srgbClr val="FF3399"/>
                </a:solidFill>
                <a:latin typeface="Times New Roman" panose="02020603050405020304" pitchFamily="18" charset="0"/>
                <a:cs typeface="Times New Roman" panose="02020603050405020304" pitchFamily="18" charset="0"/>
              </a:rPr>
              <a:t>序列</a:t>
            </a:r>
            <a:r>
              <a:rPr lang="en-US" altLang="zh-CN" sz="2800" dirty="0">
                <a:solidFill>
                  <a:srgbClr val="FF3399"/>
                </a:solidFill>
                <a:latin typeface="Times New Roman" panose="02020603050405020304" pitchFamily="18" charset="0"/>
                <a:cs typeface="Times New Roman" panose="02020603050405020304" pitchFamily="18" charset="0"/>
              </a:rPr>
              <a:t>1101</a:t>
            </a:r>
            <a:endParaRPr lang="en-US" altLang="zh-CN" sz="2800" dirty="0">
              <a:solidFill>
                <a:srgbClr val="FF3399"/>
              </a:solidFill>
              <a:latin typeface="Times New Roman" panose="02020603050405020304" pitchFamily="18" charset="0"/>
              <a:cs typeface="Times New Roman" panose="02020603050405020304" pitchFamily="18" charset="0"/>
            </a:endParaRPr>
          </a:p>
        </p:txBody>
      </p:sp>
      <p:sp>
        <p:nvSpPr>
          <p:cNvPr id="202756" name="Oval 4"/>
          <p:cNvSpPr>
            <a:spLocks noChangeArrowheads="1"/>
          </p:cNvSpPr>
          <p:nvPr/>
        </p:nvSpPr>
        <p:spPr bwMode="auto">
          <a:xfrm>
            <a:off x="6444219" y="1736007"/>
            <a:ext cx="1152525" cy="1081087"/>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0/0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7" name="Oval 5"/>
          <p:cNvSpPr>
            <a:spLocks noChangeArrowheads="1"/>
          </p:cNvSpPr>
          <p:nvPr/>
        </p:nvSpPr>
        <p:spPr bwMode="auto">
          <a:xfrm>
            <a:off x="8533369" y="3104432"/>
            <a:ext cx="1152525" cy="1081087"/>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1/0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8" name="Oval 6"/>
          <p:cNvSpPr>
            <a:spLocks noChangeArrowheads="1"/>
          </p:cNvSpPr>
          <p:nvPr/>
        </p:nvSpPr>
        <p:spPr bwMode="auto">
          <a:xfrm>
            <a:off x="7957107" y="4976093"/>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2/0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9" name="Oval 7"/>
          <p:cNvSpPr>
            <a:spLocks noChangeArrowheads="1"/>
          </p:cNvSpPr>
          <p:nvPr/>
        </p:nvSpPr>
        <p:spPr bwMode="auto">
          <a:xfrm>
            <a:off x="4428094" y="3175868"/>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000">
                <a:solidFill>
                  <a:srgbClr val="FF3399"/>
                </a:solidFill>
                <a:latin typeface="Times New Roman" panose="02020603050405020304" pitchFamily="18" charset="0"/>
                <a:cs typeface="Times New Roman" panose="02020603050405020304" pitchFamily="18" charset="0"/>
              </a:rPr>
              <a:t>S</a:t>
            </a:r>
            <a:r>
              <a:rPr lang="en-US" altLang="zh-CN">
                <a:solidFill>
                  <a:srgbClr val="FF3399"/>
                </a:solidFill>
                <a:latin typeface="Times New Roman" panose="02020603050405020304" pitchFamily="18" charset="0"/>
                <a:cs typeface="Times New Roman" panose="02020603050405020304" pitchFamily="18" charset="0"/>
              </a:rPr>
              <a:t>4/1</a:t>
            </a:r>
            <a:endParaRPr lang="en-US" altLang="zh-CN">
              <a:solidFill>
                <a:srgbClr val="FF3399"/>
              </a:solidFill>
              <a:latin typeface="Times New Roman" panose="02020603050405020304" pitchFamily="18" charset="0"/>
              <a:cs typeface="Times New Roman" panose="02020603050405020304" pitchFamily="18" charset="0"/>
            </a:endParaRPr>
          </a:p>
        </p:txBody>
      </p:sp>
      <p:sp>
        <p:nvSpPr>
          <p:cNvPr id="202760" name="Oval 8"/>
          <p:cNvSpPr>
            <a:spLocks noChangeArrowheads="1"/>
          </p:cNvSpPr>
          <p:nvPr/>
        </p:nvSpPr>
        <p:spPr bwMode="auto">
          <a:xfrm>
            <a:off x="5436157" y="4976093"/>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3/0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61" name="Line 9"/>
          <p:cNvSpPr>
            <a:spLocks noChangeShapeType="1"/>
          </p:cNvSpPr>
          <p:nvPr/>
        </p:nvSpPr>
        <p:spPr bwMode="auto">
          <a:xfrm>
            <a:off x="7525306" y="2312268"/>
            <a:ext cx="1439862" cy="865188"/>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2" name="Text Box 10"/>
          <p:cNvSpPr txBox="1">
            <a:spLocks noChangeArrowheads="1"/>
          </p:cNvSpPr>
          <p:nvPr/>
        </p:nvSpPr>
        <p:spPr bwMode="auto">
          <a:xfrm>
            <a:off x="7957106" y="2240832"/>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3" name="Line 11"/>
          <p:cNvSpPr>
            <a:spLocks noChangeShapeType="1"/>
          </p:cNvSpPr>
          <p:nvPr/>
        </p:nvSpPr>
        <p:spPr bwMode="auto">
          <a:xfrm flipH="1">
            <a:off x="8820707" y="4183932"/>
            <a:ext cx="288925" cy="865187"/>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4" name="Text Box 12"/>
          <p:cNvSpPr txBox="1">
            <a:spLocks noChangeArrowheads="1"/>
          </p:cNvSpPr>
          <p:nvPr/>
        </p:nvSpPr>
        <p:spPr bwMode="auto">
          <a:xfrm>
            <a:off x="9109631" y="4472857"/>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5" name="Line 13"/>
          <p:cNvSpPr>
            <a:spLocks noChangeShapeType="1"/>
          </p:cNvSpPr>
          <p:nvPr/>
        </p:nvSpPr>
        <p:spPr bwMode="auto">
          <a:xfrm flipH="1">
            <a:off x="6588682" y="5625381"/>
            <a:ext cx="1368425"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6" name="Text Box 14"/>
          <p:cNvSpPr txBox="1">
            <a:spLocks noChangeArrowheads="1"/>
          </p:cNvSpPr>
          <p:nvPr/>
        </p:nvSpPr>
        <p:spPr bwMode="auto">
          <a:xfrm>
            <a:off x="7053818" y="5182469"/>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7" name="Line 15"/>
          <p:cNvSpPr>
            <a:spLocks noChangeShapeType="1"/>
          </p:cNvSpPr>
          <p:nvPr/>
        </p:nvSpPr>
        <p:spPr bwMode="auto">
          <a:xfrm flipH="1" flipV="1">
            <a:off x="5004356" y="4256956"/>
            <a:ext cx="576262" cy="1008062"/>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a:solidFill>
                <a:srgbClr val="FC0128"/>
              </a:solidFill>
              <a:latin typeface="Times New Roman" panose="02020603050405020304" pitchFamily="18" charset="0"/>
              <a:cs typeface="Times New Roman" panose="02020603050405020304" pitchFamily="18" charset="0"/>
            </a:endParaRPr>
          </a:p>
        </p:txBody>
      </p:sp>
      <p:sp>
        <p:nvSpPr>
          <p:cNvPr id="202768" name="Text Box 16"/>
          <p:cNvSpPr txBox="1">
            <a:spLocks noChangeArrowheads="1"/>
          </p:cNvSpPr>
          <p:nvPr/>
        </p:nvSpPr>
        <p:spPr bwMode="auto">
          <a:xfrm>
            <a:off x="4940856" y="4712568"/>
            <a:ext cx="301686" cy="369332"/>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202769" name="Line 17"/>
          <p:cNvSpPr>
            <a:spLocks noChangeShapeType="1"/>
          </p:cNvSpPr>
          <p:nvPr/>
        </p:nvSpPr>
        <p:spPr bwMode="auto">
          <a:xfrm flipV="1">
            <a:off x="5436157" y="2456731"/>
            <a:ext cx="1081087" cy="86360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0" name="Text Box 18"/>
          <p:cNvSpPr txBox="1">
            <a:spLocks noChangeArrowheads="1"/>
          </p:cNvSpPr>
          <p:nvPr/>
        </p:nvSpPr>
        <p:spPr bwMode="auto">
          <a:xfrm>
            <a:off x="5509181" y="2456731"/>
            <a:ext cx="301686" cy="369332"/>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0</a:t>
            </a:r>
            <a:endParaRPr lang="en-US" altLang="zh-CN">
              <a:solidFill>
                <a:srgbClr val="FF6600"/>
              </a:solidFill>
              <a:latin typeface="Times New Roman" panose="02020603050405020304" pitchFamily="18" charset="0"/>
              <a:cs typeface="Times New Roman" panose="02020603050405020304" pitchFamily="18" charset="0"/>
            </a:endParaRPr>
          </a:p>
        </p:txBody>
      </p:sp>
      <p:sp>
        <p:nvSpPr>
          <p:cNvPr id="202771" name="Line 19"/>
          <p:cNvSpPr>
            <a:spLocks noChangeShapeType="1"/>
          </p:cNvSpPr>
          <p:nvPr/>
        </p:nvSpPr>
        <p:spPr bwMode="auto">
          <a:xfrm flipV="1">
            <a:off x="5653644" y="3680693"/>
            <a:ext cx="2879725"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2" name="Text Box 20"/>
          <p:cNvSpPr txBox="1">
            <a:spLocks noChangeArrowheads="1"/>
          </p:cNvSpPr>
          <p:nvPr/>
        </p:nvSpPr>
        <p:spPr bwMode="auto">
          <a:xfrm>
            <a:off x="6818868" y="32488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3" name="Line 21"/>
          <p:cNvSpPr>
            <a:spLocks noChangeShapeType="1"/>
          </p:cNvSpPr>
          <p:nvPr/>
        </p:nvSpPr>
        <p:spPr bwMode="auto">
          <a:xfrm flipH="1" flipV="1">
            <a:off x="7380844" y="2528169"/>
            <a:ext cx="1368425" cy="792163"/>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4" name="Text Box 22"/>
          <p:cNvSpPr txBox="1">
            <a:spLocks noChangeArrowheads="1"/>
          </p:cNvSpPr>
          <p:nvPr/>
        </p:nvSpPr>
        <p:spPr bwMode="auto">
          <a:xfrm>
            <a:off x="7669768" y="28170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5" name="Freeform 23"/>
          <p:cNvSpPr/>
          <p:nvPr/>
        </p:nvSpPr>
        <p:spPr bwMode="auto">
          <a:xfrm>
            <a:off x="7712632" y="4376018"/>
            <a:ext cx="828675" cy="863600"/>
          </a:xfrm>
          <a:custGeom>
            <a:avLst/>
            <a:gdLst>
              <a:gd name="T0" fmla="*/ 2147483647 w 522"/>
              <a:gd name="T1" fmla="*/ 2147483647 h 544"/>
              <a:gd name="T2" fmla="*/ 2147483647 w 522"/>
              <a:gd name="T3" fmla="*/ 2147483647 h 544"/>
              <a:gd name="T4" fmla="*/ 2147483647 w 522"/>
              <a:gd name="T5" fmla="*/ 2147483647 h 544"/>
              <a:gd name="T6" fmla="*/ 2147483647 w 522"/>
              <a:gd name="T7" fmla="*/ 2147483647 h 544"/>
              <a:gd name="T8" fmla="*/ 2147483647 w 522"/>
              <a:gd name="T9" fmla="*/ 2147483647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6" name="Text Box 24"/>
          <p:cNvSpPr txBox="1">
            <a:spLocks noChangeArrowheads="1"/>
          </p:cNvSpPr>
          <p:nvPr/>
        </p:nvSpPr>
        <p:spPr bwMode="auto">
          <a:xfrm>
            <a:off x="7309406" y="4183932"/>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7" name="Line 25"/>
          <p:cNvSpPr>
            <a:spLocks noChangeShapeType="1"/>
          </p:cNvSpPr>
          <p:nvPr/>
        </p:nvSpPr>
        <p:spPr bwMode="auto">
          <a:xfrm flipV="1">
            <a:off x="5940981" y="2744069"/>
            <a:ext cx="792162" cy="223202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8" name="Text Box 26"/>
          <p:cNvSpPr txBox="1">
            <a:spLocks noChangeArrowheads="1"/>
          </p:cNvSpPr>
          <p:nvPr/>
        </p:nvSpPr>
        <p:spPr bwMode="auto">
          <a:xfrm>
            <a:off x="5764768" y="41124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9" name="Freeform 27"/>
          <p:cNvSpPr/>
          <p:nvPr/>
        </p:nvSpPr>
        <p:spPr bwMode="auto">
          <a:xfrm>
            <a:off x="6720444" y="1288332"/>
            <a:ext cx="600075" cy="479425"/>
          </a:xfrm>
          <a:custGeom>
            <a:avLst/>
            <a:gdLst>
              <a:gd name="T0" fmla="*/ 2147483647 w 378"/>
              <a:gd name="T1" fmla="*/ 2147483647 h 302"/>
              <a:gd name="T2" fmla="*/ 2147483647 w 378"/>
              <a:gd name="T3" fmla="*/ 2147483647 h 302"/>
              <a:gd name="T4" fmla="*/ 2147483647 w 378"/>
              <a:gd name="T5" fmla="*/ 2147483647 h 302"/>
              <a:gd name="T6" fmla="*/ 2147483647 w 378"/>
              <a:gd name="T7" fmla="*/ 2147483647 h 302"/>
              <a:gd name="T8" fmla="*/ 2147483647 w 378"/>
              <a:gd name="T9" fmla="*/ 2147483647 h 302"/>
              <a:gd name="T10" fmla="*/ 2147483647 w 378"/>
              <a:gd name="T11" fmla="*/ 2147483647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80" name="Text Box 28"/>
          <p:cNvSpPr txBox="1">
            <a:spLocks noChangeArrowheads="1"/>
          </p:cNvSpPr>
          <p:nvPr/>
        </p:nvSpPr>
        <p:spPr bwMode="auto">
          <a:xfrm>
            <a:off x="7453868" y="1088307"/>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grpSp>
        <p:nvGrpSpPr>
          <p:cNvPr id="2" name="Group 29"/>
          <p:cNvGrpSpPr/>
          <p:nvPr/>
        </p:nvGrpSpPr>
        <p:grpSpPr bwMode="auto">
          <a:xfrm>
            <a:off x="2269093" y="1459781"/>
            <a:ext cx="3475038" cy="996950"/>
            <a:chOff x="340" y="965"/>
            <a:chExt cx="2189" cy="628"/>
          </a:xfrm>
          <a:solidFill>
            <a:srgbClr val="97ECF2"/>
          </a:solidFill>
        </p:grpSpPr>
        <p:grpSp>
          <p:nvGrpSpPr>
            <p:cNvPr id="3" name="Group 30"/>
            <p:cNvGrpSpPr/>
            <p:nvPr/>
          </p:nvGrpSpPr>
          <p:grpSpPr bwMode="auto">
            <a:xfrm>
              <a:off x="340" y="965"/>
              <a:ext cx="1926" cy="628"/>
              <a:chOff x="340" y="965"/>
              <a:chExt cx="1926" cy="628"/>
            </a:xfrm>
            <a:grpFill/>
          </p:grpSpPr>
          <p:sp>
            <p:nvSpPr>
              <p:cNvPr id="71714" name="Oval 31"/>
              <p:cNvSpPr>
                <a:spLocks noChangeArrowheads="1"/>
              </p:cNvSpPr>
              <p:nvPr/>
            </p:nvSpPr>
            <p:spPr bwMode="auto">
              <a:xfrm>
                <a:off x="340" y="965"/>
                <a:ext cx="944" cy="628"/>
              </a:xfrm>
              <a:prstGeom prst="ellipse">
                <a:avLst/>
              </a:prstGeom>
              <a:grpFill/>
              <a:ln w="28575">
                <a:solidFill>
                  <a:schemeClr val="tx2"/>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Times New Roman" panose="02020603050405020304" pitchFamily="18" charset="0"/>
                    <a:cs typeface="Times New Roman" panose="02020603050405020304" pitchFamily="18" charset="0"/>
                  </a:rPr>
                  <a:t>S</a:t>
                </a:r>
                <a:r>
                  <a:rPr lang="en-US" altLang="zh-CN" sz="2800" baseline="-25000" dirty="0">
                    <a:solidFill>
                      <a:srgbClr val="FF3399"/>
                    </a:solidFill>
                    <a:latin typeface="Times New Roman" panose="02020603050405020304" pitchFamily="18" charset="0"/>
                    <a:cs typeface="Times New Roman" panose="02020603050405020304" pitchFamily="18" charset="0"/>
                  </a:rPr>
                  <a:t>i</a:t>
                </a:r>
                <a:r>
                  <a:rPr lang="en-US" altLang="zh-CN" sz="2800" dirty="0">
                    <a:solidFill>
                      <a:srgbClr val="FF3399"/>
                    </a:solidFill>
                    <a:latin typeface="Times New Roman" panose="02020603050405020304" pitchFamily="18" charset="0"/>
                    <a:cs typeface="Times New Roman" panose="02020603050405020304" pitchFamily="18" charset="0"/>
                  </a:rPr>
                  <a:t>/</a:t>
                </a:r>
                <a:r>
                  <a:rPr lang="en-US" altLang="zh-CN" sz="2800" dirty="0" err="1">
                    <a:solidFill>
                      <a:srgbClr val="FF3399"/>
                    </a:solidFill>
                    <a:latin typeface="Times New Roman" panose="02020603050405020304" pitchFamily="18" charset="0"/>
                    <a:cs typeface="Times New Roman" panose="02020603050405020304" pitchFamily="18" charset="0"/>
                  </a:rPr>
                  <a:t>Z</a:t>
                </a:r>
                <a:r>
                  <a:rPr lang="en-US" altLang="zh-CN" sz="2800" baseline="-25000" dirty="0" err="1">
                    <a:solidFill>
                      <a:srgbClr val="FF3399"/>
                    </a:solidFill>
                    <a:latin typeface="Times New Roman" panose="02020603050405020304" pitchFamily="18" charset="0"/>
                    <a:cs typeface="Times New Roman" panose="02020603050405020304" pitchFamily="18" charset="0"/>
                  </a:rPr>
                  <a:t>Oi</a:t>
                </a:r>
                <a:endParaRPr lang="en-US" altLang="zh-CN" sz="2800" baseline="-25000" dirty="0">
                  <a:solidFill>
                    <a:srgbClr val="FF3399"/>
                  </a:solidFill>
                  <a:latin typeface="Times New Roman" panose="02020603050405020304" pitchFamily="18" charset="0"/>
                  <a:cs typeface="Times New Roman" panose="02020603050405020304" pitchFamily="18" charset="0"/>
                </a:endParaRPr>
              </a:p>
            </p:txBody>
          </p:sp>
          <p:sp>
            <p:nvSpPr>
              <p:cNvPr id="71715" name="Line 32"/>
              <p:cNvSpPr>
                <a:spLocks noChangeShapeType="1"/>
              </p:cNvSpPr>
              <p:nvPr/>
            </p:nvSpPr>
            <p:spPr bwMode="auto">
              <a:xfrm flipV="1">
                <a:off x="1284" y="1317"/>
                <a:ext cx="982" cy="12"/>
              </a:xfrm>
              <a:prstGeom prst="line">
                <a:avLst/>
              </a:prstGeom>
              <a:grp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71713" name="Text Box 33"/>
            <p:cNvSpPr txBox="1">
              <a:spLocks noChangeArrowheads="1"/>
            </p:cNvSpPr>
            <p:nvPr/>
          </p:nvSpPr>
          <p:spPr bwMode="auto">
            <a:xfrm>
              <a:off x="1313" y="1011"/>
              <a:ext cx="1216" cy="231"/>
            </a:xfrm>
            <a:prstGeom prst="rect">
              <a:avLst/>
            </a:prstGeom>
            <a:solidFill>
              <a:schemeClr val="bg1"/>
            </a:solidFill>
            <a:ln w="9525">
              <a:noFill/>
              <a:miter lim="800000"/>
            </a:ln>
          </p:spPr>
          <p:txBody>
            <a:bodyPr>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Data_IN</a:t>
              </a:r>
              <a:r>
                <a:rPr lang="en-US" altLang="zh-CN" baseline="-25000">
                  <a:solidFill>
                    <a:srgbClr val="FF6600"/>
                  </a:solidFill>
                  <a:latin typeface="Times New Roman" panose="02020603050405020304" pitchFamily="18" charset="0"/>
                  <a:cs typeface="Times New Roman" panose="02020603050405020304" pitchFamily="18" charset="0"/>
                </a:rPr>
                <a:t>i</a:t>
              </a:r>
              <a:endParaRPr lang="en-US" altLang="zh-CN" baseline="-25000">
                <a:solidFill>
                  <a:srgbClr val="FF6600"/>
                </a:solidFill>
                <a:latin typeface="Times New Roman" panose="02020603050405020304" pitchFamily="18" charset="0"/>
                <a:cs typeface="Times New Roman" panose="02020603050405020304" pitchFamily="18" charset="0"/>
              </a:endParaRPr>
            </a:p>
          </p:txBody>
        </p:sp>
      </p:grpSp>
      <p:sp>
        <p:nvSpPr>
          <p:cNvPr id="71710" name="Rectangle 36"/>
          <p:cNvSpPr>
            <a:spLocks noGrp="1" noChangeArrowheads="1"/>
          </p:cNvSpPr>
          <p:nvPr>
            <p:ph type="title" idx="4294967295"/>
          </p:nvPr>
        </p:nvSpPr>
        <p:spPr>
          <a:xfrm>
            <a:off x="612000" y="900000"/>
            <a:ext cx="5257800" cy="37306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第</a:t>
            </a:r>
            <a:r>
              <a:rPr lang="en-US" altLang="zh-CN" i="0" dirty="0">
                <a:solidFill>
                  <a:schemeClr val="accent1"/>
                </a:solidFill>
                <a:latin typeface="Times New Roman" panose="02020603050405020304" pitchFamily="18" charset="0"/>
                <a:cs typeface="Times New Roman" panose="02020603050405020304" pitchFamily="18" charset="0"/>
              </a:rPr>
              <a:t>2</a:t>
            </a:r>
            <a:r>
              <a:rPr lang="zh-CN" altLang="en-US" i="0" dirty="0">
                <a:solidFill>
                  <a:schemeClr val="accent1"/>
                </a:solidFill>
                <a:latin typeface="Times New Roman" panose="02020603050405020304" pitchFamily="18" charset="0"/>
                <a:cs typeface="Times New Roman" panose="02020603050405020304" pitchFamily="18" charset="0"/>
              </a:rPr>
              <a:t>步：画出状态图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5"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200583" name="AutoShape 7"/>
          <p:cNvSpPr>
            <a:spLocks noChangeArrowheads="1"/>
          </p:cNvSpPr>
          <p:nvPr/>
        </p:nvSpPr>
        <p:spPr bwMode="auto">
          <a:xfrm>
            <a:off x="1559496" y="4024114"/>
            <a:ext cx="2965435" cy="1353617"/>
          </a:xfrm>
          <a:prstGeom prst="wedgeRoundRectCallout">
            <a:avLst>
              <a:gd name="adj1" fmla="val 47389"/>
              <a:gd name="adj2" fmla="val -80477"/>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只有在</a:t>
            </a:r>
            <a:r>
              <a:rPr lang="en-US" altLang="zh-CN" sz="2000" dirty="0">
                <a:solidFill>
                  <a:srgbClr val="000000"/>
                </a:solidFill>
                <a:latin typeface="Times New Roman" panose="02020603050405020304" pitchFamily="18" charset="0"/>
                <a:cs typeface="Times New Roman" panose="02020603050405020304" pitchFamily="18" charset="0"/>
              </a:rPr>
              <a:t>S4</a:t>
            </a:r>
            <a:r>
              <a:rPr lang="zh-CN" altLang="en-US" sz="2000" dirty="0">
                <a:solidFill>
                  <a:srgbClr val="000000"/>
                </a:solidFill>
                <a:latin typeface="Times New Roman" panose="02020603050405020304" pitchFamily="18" charset="0"/>
                <a:cs typeface="Times New Roman" panose="02020603050405020304" pitchFamily="18" charset="0"/>
              </a:rPr>
              <a:t>状态下输出</a:t>
            </a:r>
            <a:r>
              <a:rPr lang="en-US" altLang="zh-CN" sz="2000" dirty="0">
                <a:solidFill>
                  <a:srgbClr val="FF3399"/>
                </a:solidFill>
                <a:latin typeface="Times New Roman" panose="02020603050405020304" pitchFamily="18" charset="0"/>
                <a:cs typeface="Times New Roman" panose="02020603050405020304" pitchFamily="18" charset="0"/>
              </a:rPr>
              <a:t>Z</a:t>
            </a:r>
            <a:r>
              <a:rPr lang="en-US" altLang="zh-CN" sz="2000" dirty="0" err="1">
                <a:solidFill>
                  <a:srgbClr val="FF3399"/>
                </a:solidFill>
                <a:latin typeface="Times New Roman" panose="02020603050405020304" pitchFamily="18" charset="0"/>
                <a:cs typeface="Times New Roman" panose="02020603050405020304" pitchFamily="18" charset="0"/>
              </a:rPr>
              <a:t>o</a:t>
            </a:r>
            <a:r>
              <a:rPr lang="zh-CN" altLang="en-US" sz="2000" dirty="0">
                <a:solidFill>
                  <a:srgbClr val="FF3399"/>
                </a:solidFill>
                <a:latin typeface="Times New Roman" panose="02020603050405020304" pitchFamily="18" charset="0"/>
                <a:cs typeface="Times New Roman" panose="02020603050405020304" pitchFamily="18" charset="0"/>
              </a:rPr>
              <a:t>置</a:t>
            </a:r>
            <a:r>
              <a:rPr lang="en-US" altLang="zh-CN" sz="2000" dirty="0">
                <a:solidFill>
                  <a:srgbClr val="FF3399"/>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，其他状态下</a:t>
            </a:r>
            <a:r>
              <a:rPr lang="en-US" altLang="zh-CN" sz="2000" dirty="0">
                <a:solidFill>
                  <a:srgbClr val="000000"/>
                </a:solidFill>
                <a:latin typeface="Times New Roman" panose="02020603050405020304" pitchFamily="18" charset="0"/>
                <a:cs typeface="Times New Roman" panose="02020603050405020304" pitchFamily="18" charset="0"/>
              </a:rPr>
              <a:t>Z</a:t>
            </a:r>
            <a:r>
              <a:rPr lang="en-US" altLang="zh-CN" sz="2000" dirty="0" err="1">
                <a:solidFill>
                  <a:srgbClr val="000000"/>
                </a:solidFill>
                <a:latin typeface="Times New Roman" panose="02020603050405020304" pitchFamily="18" charset="0"/>
                <a:cs typeface="Times New Roman" panose="02020603050405020304" pitchFamily="18" charset="0"/>
              </a:rPr>
              <a:t>o</a:t>
            </a:r>
            <a:r>
              <a:rPr lang="zh-CN" altLang="en-US" sz="2000" dirty="0">
                <a:solidFill>
                  <a:srgbClr val="000000"/>
                </a:solidFill>
                <a:latin typeface="Times New Roman" panose="02020603050405020304" pitchFamily="18" charset="0"/>
                <a:cs typeface="Times New Roman" panose="02020603050405020304" pitchFamily="18" charset="0"/>
              </a:rPr>
              <a:t>为</a:t>
            </a:r>
            <a:r>
              <a:rPr lang="en-US" altLang="zh-CN" sz="2000" dirty="0">
                <a:solidFill>
                  <a:srgbClr val="000000"/>
                </a:solidFill>
                <a:latin typeface="Times New Roman" panose="02020603050405020304" pitchFamily="18" charset="0"/>
                <a:cs typeface="Times New Roman" panose="02020603050405020304" pitchFamily="18" charset="0"/>
              </a:rPr>
              <a:t>0</a:t>
            </a:r>
            <a:r>
              <a:rPr lang="zh-CN" altLang="en-US" sz="2000" dirty="0">
                <a:solidFill>
                  <a:srgbClr val="000000"/>
                </a:solidFill>
                <a:latin typeface="Times New Roman" panose="02020603050405020304" pitchFamily="18" charset="0"/>
                <a:cs typeface="Times New Roman" panose="02020603050405020304" pitchFamily="18" charset="0"/>
              </a:rPr>
              <a:t>，且</a:t>
            </a:r>
            <a:r>
              <a:rPr lang="zh-CN" altLang="en-US" sz="2000" dirty="0">
                <a:solidFill>
                  <a:srgbClr val="FF3399"/>
                </a:solidFill>
                <a:latin typeface="Times New Roman" panose="02020603050405020304" pitchFamily="18" charset="0"/>
                <a:cs typeface="Times New Roman" panose="02020603050405020304" pitchFamily="18" charset="0"/>
              </a:rPr>
              <a:t>输出与外部输入无关</a:t>
            </a:r>
            <a:endParaRPr lang="zh-CN" altLang="en-US" sz="2000" dirty="0">
              <a:solidFill>
                <a:srgbClr val="FF3399"/>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9780712" y="3454444"/>
            <a:ext cx="857250" cy="353943"/>
          </a:xfrm>
          <a:prstGeom prst="rect">
            <a:avLst/>
          </a:prstGeom>
          <a:noFill/>
        </p:spPr>
        <p:txBody>
          <a:bodyPr wrap="square" rtlCol="0">
            <a:spAutoFit/>
          </a:bodyPr>
          <a:lstStyle/>
          <a:p>
            <a:pPr>
              <a:buNone/>
            </a:pPr>
            <a:r>
              <a:rPr lang="en-US" altLang="zh-CN" sz="2000" dirty="0">
                <a:solidFill>
                  <a:schemeClr val="accent6"/>
                </a:solidFill>
              </a:rPr>
              <a:t>1</a:t>
            </a:r>
            <a:endParaRPr lang="zh-CN" altLang="en-US" dirty="0">
              <a:solidFill>
                <a:schemeClr val="accent6"/>
              </a:solidFill>
            </a:endParaRPr>
          </a:p>
        </p:txBody>
      </p:sp>
      <p:sp>
        <p:nvSpPr>
          <p:cNvPr id="37" name="文本框 36"/>
          <p:cNvSpPr txBox="1"/>
          <p:nvPr/>
        </p:nvSpPr>
        <p:spPr>
          <a:xfrm>
            <a:off x="7563407" y="1866675"/>
            <a:ext cx="857250" cy="353943"/>
          </a:xfrm>
          <a:prstGeom prst="rect">
            <a:avLst/>
          </a:prstGeom>
          <a:noFill/>
        </p:spPr>
        <p:txBody>
          <a:bodyPr wrap="square" rtlCol="0">
            <a:spAutoFit/>
          </a:bodyPr>
          <a:lstStyle/>
          <a:p>
            <a:pPr>
              <a:buNone/>
            </a:pPr>
            <a:r>
              <a:rPr lang="en-US" altLang="zh-CN" sz="2000" dirty="0">
                <a:solidFill>
                  <a:schemeClr val="accent6"/>
                </a:solidFill>
              </a:rPr>
              <a:t>null</a:t>
            </a:r>
            <a:endParaRPr lang="zh-CN" altLang="en-US" dirty="0">
              <a:solidFill>
                <a:schemeClr val="accent6"/>
              </a:solidFill>
            </a:endParaRPr>
          </a:p>
        </p:txBody>
      </p:sp>
      <p:sp>
        <p:nvSpPr>
          <p:cNvPr id="38" name="文本框 37"/>
          <p:cNvSpPr txBox="1"/>
          <p:nvPr/>
        </p:nvSpPr>
        <p:spPr>
          <a:xfrm>
            <a:off x="9279710" y="5519629"/>
            <a:ext cx="857250" cy="353943"/>
          </a:xfrm>
          <a:prstGeom prst="rect">
            <a:avLst/>
          </a:prstGeom>
          <a:noFill/>
        </p:spPr>
        <p:txBody>
          <a:bodyPr wrap="square" rtlCol="0">
            <a:spAutoFit/>
          </a:bodyPr>
          <a:lstStyle/>
          <a:p>
            <a:pPr>
              <a:buNone/>
            </a:pPr>
            <a:r>
              <a:rPr lang="en-US" altLang="zh-CN" sz="2000" dirty="0">
                <a:solidFill>
                  <a:schemeClr val="accent6"/>
                </a:solidFill>
              </a:rPr>
              <a:t>11</a:t>
            </a:r>
            <a:endParaRPr lang="zh-CN" altLang="en-US" dirty="0">
              <a:solidFill>
                <a:schemeClr val="accent6"/>
              </a:solidFill>
            </a:endParaRPr>
          </a:p>
        </p:txBody>
      </p:sp>
      <p:sp>
        <p:nvSpPr>
          <p:cNvPr id="39" name="文本框 38"/>
          <p:cNvSpPr txBox="1"/>
          <p:nvPr/>
        </p:nvSpPr>
        <p:spPr>
          <a:xfrm>
            <a:off x="5580618" y="6229921"/>
            <a:ext cx="857250" cy="327782"/>
          </a:xfrm>
          <a:prstGeom prst="rect">
            <a:avLst/>
          </a:prstGeom>
          <a:noFill/>
        </p:spPr>
        <p:txBody>
          <a:bodyPr wrap="square" rtlCol="0">
            <a:spAutoFit/>
          </a:bodyPr>
          <a:lstStyle/>
          <a:p>
            <a:pPr>
              <a:buNone/>
            </a:pPr>
            <a:r>
              <a:rPr lang="en-US" altLang="zh-CN" dirty="0">
                <a:solidFill>
                  <a:schemeClr val="accent6"/>
                </a:solidFill>
              </a:rPr>
              <a:t>110</a:t>
            </a:r>
            <a:endParaRPr lang="zh-CN" altLang="en-US" dirty="0">
              <a:solidFill>
                <a:schemeClr val="accent6"/>
              </a:solidFill>
            </a:endParaRPr>
          </a:p>
        </p:txBody>
      </p:sp>
      <p:sp>
        <p:nvSpPr>
          <p:cNvPr id="40" name="文本框 39"/>
          <p:cNvSpPr txBox="1"/>
          <p:nvPr/>
        </p:nvSpPr>
        <p:spPr>
          <a:xfrm>
            <a:off x="3843334" y="3143359"/>
            <a:ext cx="857250" cy="327782"/>
          </a:xfrm>
          <a:prstGeom prst="rect">
            <a:avLst/>
          </a:prstGeom>
          <a:noFill/>
        </p:spPr>
        <p:txBody>
          <a:bodyPr wrap="square" rtlCol="0">
            <a:spAutoFit/>
          </a:bodyPr>
          <a:lstStyle/>
          <a:p>
            <a:pPr>
              <a:buNone/>
            </a:pPr>
            <a:r>
              <a:rPr lang="en-US" altLang="zh-CN" dirty="0">
                <a:solidFill>
                  <a:schemeClr val="accent6"/>
                </a:solidFill>
              </a:rPr>
              <a:t>1101</a:t>
            </a:r>
            <a:endParaRPr lang="zh-CN" altLang="en-US" dirty="0">
              <a:solidFill>
                <a:schemeClr val="accent6"/>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2756"/>
                                        </p:tgtEl>
                                        <p:attrNameLst>
                                          <p:attrName>style.visibility</p:attrName>
                                        </p:attrNameLst>
                                      </p:cBhvr>
                                      <p:to>
                                        <p:strVal val="visible"/>
                                      </p:to>
                                    </p:set>
                                    <p:anim calcmode="lin" valueType="num">
                                      <p:cBhvr>
                                        <p:cTn id="7" dur="500" fill="hold"/>
                                        <p:tgtEl>
                                          <p:spTgt spid="202756"/>
                                        </p:tgtEl>
                                        <p:attrNameLst>
                                          <p:attrName>ppt_w</p:attrName>
                                        </p:attrNameLst>
                                      </p:cBhvr>
                                      <p:tavLst>
                                        <p:tav tm="0">
                                          <p:val>
                                            <p:fltVal val="0"/>
                                          </p:val>
                                        </p:tav>
                                        <p:tav tm="100000">
                                          <p:val>
                                            <p:strVal val="#ppt_w"/>
                                          </p:val>
                                        </p:tav>
                                      </p:tavLst>
                                    </p:anim>
                                    <p:anim calcmode="lin" valueType="num">
                                      <p:cBhvr>
                                        <p:cTn id="8" dur="500" fill="hold"/>
                                        <p:tgtEl>
                                          <p:spTgt spid="202756"/>
                                        </p:tgtEl>
                                        <p:attrNameLst>
                                          <p:attrName>ppt_h</p:attrName>
                                        </p:attrNameLst>
                                      </p:cBhvr>
                                      <p:tavLst>
                                        <p:tav tm="0">
                                          <p:val>
                                            <p:fltVal val="0"/>
                                          </p:val>
                                        </p:tav>
                                        <p:tav tm="100000">
                                          <p:val>
                                            <p:strVal val="#ppt_h"/>
                                          </p:val>
                                        </p:tav>
                                      </p:tavLst>
                                    </p:anim>
                                    <p:animEffect transition="in" filter="fade">
                                      <p:cBhvr>
                                        <p:cTn id="9" dur="500"/>
                                        <p:tgtEl>
                                          <p:spTgt spid="2027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2757"/>
                                        </p:tgtEl>
                                        <p:attrNameLst>
                                          <p:attrName>style.visibility</p:attrName>
                                        </p:attrNameLst>
                                      </p:cBhvr>
                                      <p:to>
                                        <p:strVal val="visible"/>
                                      </p:to>
                                    </p:set>
                                    <p:anim calcmode="lin" valueType="num">
                                      <p:cBhvr>
                                        <p:cTn id="12" dur="500" fill="hold"/>
                                        <p:tgtEl>
                                          <p:spTgt spid="202757"/>
                                        </p:tgtEl>
                                        <p:attrNameLst>
                                          <p:attrName>ppt_w</p:attrName>
                                        </p:attrNameLst>
                                      </p:cBhvr>
                                      <p:tavLst>
                                        <p:tav tm="0">
                                          <p:val>
                                            <p:fltVal val="0"/>
                                          </p:val>
                                        </p:tav>
                                        <p:tav tm="100000">
                                          <p:val>
                                            <p:strVal val="#ppt_w"/>
                                          </p:val>
                                        </p:tav>
                                      </p:tavLst>
                                    </p:anim>
                                    <p:anim calcmode="lin" valueType="num">
                                      <p:cBhvr>
                                        <p:cTn id="13" dur="500" fill="hold"/>
                                        <p:tgtEl>
                                          <p:spTgt spid="202757"/>
                                        </p:tgtEl>
                                        <p:attrNameLst>
                                          <p:attrName>ppt_h</p:attrName>
                                        </p:attrNameLst>
                                      </p:cBhvr>
                                      <p:tavLst>
                                        <p:tav tm="0">
                                          <p:val>
                                            <p:fltVal val="0"/>
                                          </p:val>
                                        </p:tav>
                                        <p:tav tm="100000">
                                          <p:val>
                                            <p:strVal val="#ppt_h"/>
                                          </p:val>
                                        </p:tav>
                                      </p:tavLst>
                                    </p:anim>
                                    <p:animEffect transition="in" filter="fade">
                                      <p:cBhvr>
                                        <p:cTn id="14" dur="500"/>
                                        <p:tgtEl>
                                          <p:spTgt spid="2027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2758"/>
                                        </p:tgtEl>
                                        <p:attrNameLst>
                                          <p:attrName>style.visibility</p:attrName>
                                        </p:attrNameLst>
                                      </p:cBhvr>
                                      <p:to>
                                        <p:strVal val="visible"/>
                                      </p:to>
                                    </p:set>
                                    <p:anim calcmode="lin" valueType="num">
                                      <p:cBhvr>
                                        <p:cTn id="17" dur="500" fill="hold"/>
                                        <p:tgtEl>
                                          <p:spTgt spid="202758"/>
                                        </p:tgtEl>
                                        <p:attrNameLst>
                                          <p:attrName>ppt_w</p:attrName>
                                        </p:attrNameLst>
                                      </p:cBhvr>
                                      <p:tavLst>
                                        <p:tav tm="0">
                                          <p:val>
                                            <p:fltVal val="0"/>
                                          </p:val>
                                        </p:tav>
                                        <p:tav tm="100000">
                                          <p:val>
                                            <p:strVal val="#ppt_w"/>
                                          </p:val>
                                        </p:tav>
                                      </p:tavLst>
                                    </p:anim>
                                    <p:anim calcmode="lin" valueType="num">
                                      <p:cBhvr>
                                        <p:cTn id="18" dur="500" fill="hold"/>
                                        <p:tgtEl>
                                          <p:spTgt spid="202758"/>
                                        </p:tgtEl>
                                        <p:attrNameLst>
                                          <p:attrName>ppt_h</p:attrName>
                                        </p:attrNameLst>
                                      </p:cBhvr>
                                      <p:tavLst>
                                        <p:tav tm="0">
                                          <p:val>
                                            <p:fltVal val="0"/>
                                          </p:val>
                                        </p:tav>
                                        <p:tav tm="100000">
                                          <p:val>
                                            <p:strVal val="#ppt_h"/>
                                          </p:val>
                                        </p:tav>
                                      </p:tavLst>
                                    </p:anim>
                                    <p:animEffect transition="in" filter="fade">
                                      <p:cBhvr>
                                        <p:cTn id="19" dur="500"/>
                                        <p:tgtEl>
                                          <p:spTgt spid="2027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2760"/>
                                        </p:tgtEl>
                                        <p:attrNameLst>
                                          <p:attrName>style.visibility</p:attrName>
                                        </p:attrNameLst>
                                      </p:cBhvr>
                                      <p:to>
                                        <p:strVal val="visible"/>
                                      </p:to>
                                    </p:set>
                                    <p:anim calcmode="lin" valueType="num">
                                      <p:cBhvr>
                                        <p:cTn id="22" dur="500" fill="hold"/>
                                        <p:tgtEl>
                                          <p:spTgt spid="202760"/>
                                        </p:tgtEl>
                                        <p:attrNameLst>
                                          <p:attrName>ppt_w</p:attrName>
                                        </p:attrNameLst>
                                      </p:cBhvr>
                                      <p:tavLst>
                                        <p:tav tm="0">
                                          <p:val>
                                            <p:fltVal val="0"/>
                                          </p:val>
                                        </p:tav>
                                        <p:tav tm="100000">
                                          <p:val>
                                            <p:strVal val="#ppt_w"/>
                                          </p:val>
                                        </p:tav>
                                      </p:tavLst>
                                    </p:anim>
                                    <p:anim calcmode="lin" valueType="num">
                                      <p:cBhvr>
                                        <p:cTn id="23" dur="500" fill="hold"/>
                                        <p:tgtEl>
                                          <p:spTgt spid="202760"/>
                                        </p:tgtEl>
                                        <p:attrNameLst>
                                          <p:attrName>ppt_h</p:attrName>
                                        </p:attrNameLst>
                                      </p:cBhvr>
                                      <p:tavLst>
                                        <p:tav tm="0">
                                          <p:val>
                                            <p:fltVal val="0"/>
                                          </p:val>
                                        </p:tav>
                                        <p:tav tm="100000">
                                          <p:val>
                                            <p:strVal val="#ppt_h"/>
                                          </p:val>
                                        </p:tav>
                                      </p:tavLst>
                                    </p:anim>
                                    <p:animEffect transition="in" filter="fade">
                                      <p:cBhvr>
                                        <p:cTn id="24" dur="500"/>
                                        <p:tgtEl>
                                          <p:spTgt spid="20276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2759"/>
                                        </p:tgtEl>
                                        <p:attrNameLst>
                                          <p:attrName>style.visibility</p:attrName>
                                        </p:attrNameLst>
                                      </p:cBhvr>
                                      <p:to>
                                        <p:strVal val="visible"/>
                                      </p:to>
                                    </p:set>
                                    <p:anim calcmode="lin" valueType="num">
                                      <p:cBhvr>
                                        <p:cTn id="27" dur="500" fill="hold"/>
                                        <p:tgtEl>
                                          <p:spTgt spid="202759"/>
                                        </p:tgtEl>
                                        <p:attrNameLst>
                                          <p:attrName>ppt_w</p:attrName>
                                        </p:attrNameLst>
                                      </p:cBhvr>
                                      <p:tavLst>
                                        <p:tav tm="0">
                                          <p:val>
                                            <p:fltVal val="0"/>
                                          </p:val>
                                        </p:tav>
                                        <p:tav tm="100000">
                                          <p:val>
                                            <p:strVal val="#ppt_w"/>
                                          </p:val>
                                        </p:tav>
                                      </p:tavLst>
                                    </p:anim>
                                    <p:anim calcmode="lin" valueType="num">
                                      <p:cBhvr>
                                        <p:cTn id="28" dur="500" fill="hold"/>
                                        <p:tgtEl>
                                          <p:spTgt spid="202759"/>
                                        </p:tgtEl>
                                        <p:attrNameLst>
                                          <p:attrName>ppt_h</p:attrName>
                                        </p:attrNameLst>
                                      </p:cBhvr>
                                      <p:tavLst>
                                        <p:tav tm="0">
                                          <p:val>
                                            <p:fltVal val="0"/>
                                          </p:val>
                                        </p:tav>
                                        <p:tav tm="100000">
                                          <p:val>
                                            <p:strVal val="#ppt_h"/>
                                          </p:val>
                                        </p:tav>
                                      </p:tavLst>
                                    </p:anim>
                                    <p:animEffect transition="in" filter="fade">
                                      <p:cBhvr>
                                        <p:cTn id="29" dur="500"/>
                                        <p:tgtEl>
                                          <p:spTgt spid="20275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ppt_x"/>
                                          </p:val>
                                        </p:tav>
                                        <p:tav tm="100000">
                                          <p:val>
                                            <p:strVal val="#ppt_x"/>
                                          </p:val>
                                        </p:tav>
                                      </p:tavLst>
                                    </p:anim>
                                    <p:anim calcmode="lin" valueType="num">
                                      <p:cBhvr additive="base">
                                        <p:cTn id="4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5" presetClass="entr" presetSubtype="0" fill="hold" grpId="0" nodeType="clickEffect">
                                  <p:stCondLst>
                                    <p:cond delay="0"/>
                                  </p:stCondLst>
                                  <p:childTnLst>
                                    <p:set>
                                      <p:cBhvr>
                                        <p:cTn id="63" dur="1" fill="hold">
                                          <p:stCondLst>
                                            <p:cond delay="0"/>
                                          </p:stCondLst>
                                        </p:cTn>
                                        <p:tgtEl>
                                          <p:spTgt spid="202762"/>
                                        </p:tgtEl>
                                        <p:attrNameLst>
                                          <p:attrName>style.visibility</p:attrName>
                                        </p:attrNameLst>
                                      </p:cBhvr>
                                      <p:to>
                                        <p:strVal val="visible"/>
                                      </p:to>
                                    </p:set>
                                    <p:anim calcmode="lin" valueType="num">
                                      <p:cBhvr>
                                        <p:cTn id="64" dur="500" decel="50000" fill="hold">
                                          <p:stCondLst>
                                            <p:cond delay="0"/>
                                          </p:stCondLst>
                                        </p:cTn>
                                        <p:tgtEl>
                                          <p:spTgt spid="202762"/>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02762"/>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02762"/>
                                        </p:tgtEl>
                                        <p:attrNameLst>
                                          <p:attrName>ppt_w</p:attrName>
                                        </p:attrNameLst>
                                      </p:cBhvr>
                                      <p:tavLst>
                                        <p:tav tm="0">
                                          <p:val>
                                            <p:strVal val="#ppt_w*.05"/>
                                          </p:val>
                                        </p:tav>
                                        <p:tav tm="100000">
                                          <p:val>
                                            <p:strVal val="#ppt_w"/>
                                          </p:val>
                                        </p:tav>
                                      </p:tavLst>
                                    </p:anim>
                                    <p:anim calcmode="lin" valueType="num">
                                      <p:cBhvr>
                                        <p:cTn id="67" dur="1000" fill="hold"/>
                                        <p:tgtEl>
                                          <p:spTgt spid="202762"/>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02762"/>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02762"/>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02762"/>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02762"/>
                                        </p:tgtEl>
                                      </p:cBhvr>
                                    </p:animEffect>
                                  </p:childTnLst>
                                </p:cTn>
                              </p:par>
                            </p:childTnLst>
                          </p:cTn>
                        </p:par>
                        <p:par>
                          <p:cTn id="72" fill="hold">
                            <p:stCondLst>
                              <p:cond delay="1000"/>
                            </p:stCondLst>
                            <p:childTnLst>
                              <p:par>
                                <p:cTn id="73" presetID="53" presetClass="entr" presetSubtype="16" fill="hold" grpId="0" nodeType="afterEffect">
                                  <p:stCondLst>
                                    <p:cond delay="0"/>
                                  </p:stCondLst>
                                  <p:childTnLst>
                                    <p:set>
                                      <p:cBhvr>
                                        <p:cTn id="74" dur="1" fill="hold">
                                          <p:stCondLst>
                                            <p:cond delay="0"/>
                                          </p:stCondLst>
                                        </p:cTn>
                                        <p:tgtEl>
                                          <p:spTgt spid="202761"/>
                                        </p:tgtEl>
                                        <p:attrNameLst>
                                          <p:attrName>style.visibility</p:attrName>
                                        </p:attrNameLst>
                                      </p:cBhvr>
                                      <p:to>
                                        <p:strVal val="visible"/>
                                      </p:to>
                                    </p:set>
                                    <p:anim calcmode="lin" valueType="num">
                                      <p:cBhvr>
                                        <p:cTn id="75" dur="500" fill="hold"/>
                                        <p:tgtEl>
                                          <p:spTgt spid="202761"/>
                                        </p:tgtEl>
                                        <p:attrNameLst>
                                          <p:attrName>ppt_w</p:attrName>
                                        </p:attrNameLst>
                                      </p:cBhvr>
                                      <p:tavLst>
                                        <p:tav tm="0">
                                          <p:val>
                                            <p:fltVal val="0"/>
                                          </p:val>
                                        </p:tav>
                                        <p:tav tm="100000">
                                          <p:val>
                                            <p:strVal val="#ppt_w"/>
                                          </p:val>
                                        </p:tav>
                                      </p:tavLst>
                                    </p:anim>
                                    <p:anim calcmode="lin" valueType="num">
                                      <p:cBhvr>
                                        <p:cTn id="76" dur="500" fill="hold"/>
                                        <p:tgtEl>
                                          <p:spTgt spid="202761"/>
                                        </p:tgtEl>
                                        <p:attrNameLst>
                                          <p:attrName>ppt_h</p:attrName>
                                        </p:attrNameLst>
                                      </p:cBhvr>
                                      <p:tavLst>
                                        <p:tav tm="0">
                                          <p:val>
                                            <p:fltVal val="0"/>
                                          </p:val>
                                        </p:tav>
                                        <p:tav tm="100000">
                                          <p:val>
                                            <p:strVal val="#ppt_h"/>
                                          </p:val>
                                        </p:tav>
                                      </p:tavLst>
                                    </p:anim>
                                    <p:animEffect transition="in" filter="fade">
                                      <p:cBhvr>
                                        <p:cTn id="77" dur="500"/>
                                        <p:tgtEl>
                                          <p:spTgt spid="202761"/>
                                        </p:tgtEl>
                                      </p:cBhvr>
                                    </p:animEffect>
                                  </p:childTnLst>
                                </p:cTn>
                              </p:par>
                            </p:childTnLst>
                          </p:cTn>
                        </p:par>
                      </p:childTnLst>
                    </p:cTn>
                  </p:par>
                  <p:par>
                    <p:cTn id="78" fill="hold">
                      <p:stCondLst>
                        <p:cond delay="indefinite"/>
                      </p:stCondLst>
                      <p:childTnLst>
                        <p:par>
                          <p:cTn id="79" fill="hold">
                            <p:stCondLst>
                              <p:cond delay="0"/>
                            </p:stCondLst>
                            <p:childTnLst>
                              <p:par>
                                <p:cTn id="80" presetID="25" presetClass="entr" presetSubtype="0" fill="hold" grpId="0" nodeType="clickEffect">
                                  <p:stCondLst>
                                    <p:cond delay="0"/>
                                  </p:stCondLst>
                                  <p:childTnLst>
                                    <p:set>
                                      <p:cBhvr>
                                        <p:cTn id="81" dur="1" fill="hold">
                                          <p:stCondLst>
                                            <p:cond delay="0"/>
                                          </p:stCondLst>
                                        </p:cTn>
                                        <p:tgtEl>
                                          <p:spTgt spid="202764"/>
                                        </p:tgtEl>
                                        <p:attrNameLst>
                                          <p:attrName>style.visibility</p:attrName>
                                        </p:attrNameLst>
                                      </p:cBhvr>
                                      <p:to>
                                        <p:strVal val="visible"/>
                                      </p:to>
                                    </p:set>
                                    <p:anim calcmode="lin" valueType="num">
                                      <p:cBhvr>
                                        <p:cTn id="82" dur="500" decel="50000" fill="hold">
                                          <p:stCondLst>
                                            <p:cond delay="0"/>
                                          </p:stCondLst>
                                        </p:cTn>
                                        <p:tgtEl>
                                          <p:spTgt spid="202764"/>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202764"/>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202764"/>
                                        </p:tgtEl>
                                        <p:attrNameLst>
                                          <p:attrName>ppt_w</p:attrName>
                                        </p:attrNameLst>
                                      </p:cBhvr>
                                      <p:tavLst>
                                        <p:tav tm="0">
                                          <p:val>
                                            <p:strVal val="#ppt_w*.05"/>
                                          </p:val>
                                        </p:tav>
                                        <p:tav tm="100000">
                                          <p:val>
                                            <p:strVal val="#ppt_w"/>
                                          </p:val>
                                        </p:tav>
                                      </p:tavLst>
                                    </p:anim>
                                    <p:anim calcmode="lin" valueType="num">
                                      <p:cBhvr>
                                        <p:cTn id="85" dur="1000" fill="hold"/>
                                        <p:tgtEl>
                                          <p:spTgt spid="202764"/>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202764"/>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202764"/>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202764"/>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202764"/>
                                        </p:tgtEl>
                                      </p:cBhvr>
                                    </p:animEffect>
                                  </p:childTnLst>
                                </p:cTn>
                              </p:par>
                            </p:childTnLst>
                          </p:cTn>
                        </p:par>
                        <p:par>
                          <p:cTn id="90" fill="hold">
                            <p:stCondLst>
                              <p:cond delay="1000"/>
                            </p:stCondLst>
                            <p:childTnLst>
                              <p:par>
                                <p:cTn id="91" presetID="53" presetClass="entr" presetSubtype="16" fill="hold" grpId="0" nodeType="afterEffect">
                                  <p:stCondLst>
                                    <p:cond delay="0"/>
                                  </p:stCondLst>
                                  <p:childTnLst>
                                    <p:set>
                                      <p:cBhvr>
                                        <p:cTn id="92" dur="1" fill="hold">
                                          <p:stCondLst>
                                            <p:cond delay="0"/>
                                          </p:stCondLst>
                                        </p:cTn>
                                        <p:tgtEl>
                                          <p:spTgt spid="202763"/>
                                        </p:tgtEl>
                                        <p:attrNameLst>
                                          <p:attrName>style.visibility</p:attrName>
                                        </p:attrNameLst>
                                      </p:cBhvr>
                                      <p:to>
                                        <p:strVal val="visible"/>
                                      </p:to>
                                    </p:set>
                                    <p:anim calcmode="lin" valueType="num">
                                      <p:cBhvr>
                                        <p:cTn id="93" dur="500" fill="hold"/>
                                        <p:tgtEl>
                                          <p:spTgt spid="202763"/>
                                        </p:tgtEl>
                                        <p:attrNameLst>
                                          <p:attrName>ppt_w</p:attrName>
                                        </p:attrNameLst>
                                      </p:cBhvr>
                                      <p:tavLst>
                                        <p:tav tm="0">
                                          <p:val>
                                            <p:fltVal val="0"/>
                                          </p:val>
                                        </p:tav>
                                        <p:tav tm="100000">
                                          <p:val>
                                            <p:strVal val="#ppt_w"/>
                                          </p:val>
                                        </p:tav>
                                      </p:tavLst>
                                    </p:anim>
                                    <p:anim calcmode="lin" valueType="num">
                                      <p:cBhvr>
                                        <p:cTn id="94" dur="500" fill="hold"/>
                                        <p:tgtEl>
                                          <p:spTgt spid="202763"/>
                                        </p:tgtEl>
                                        <p:attrNameLst>
                                          <p:attrName>ppt_h</p:attrName>
                                        </p:attrNameLst>
                                      </p:cBhvr>
                                      <p:tavLst>
                                        <p:tav tm="0">
                                          <p:val>
                                            <p:fltVal val="0"/>
                                          </p:val>
                                        </p:tav>
                                        <p:tav tm="100000">
                                          <p:val>
                                            <p:strVal val="#ppt_h"/>
                                          </p:val>
                                        </p:tav>
                                      </p:tavLst>
                                    </p:anim>
                                    <p:animEffect transition="in" filter="fade">
                                      <p:cBhvr>
                                        <p:cTn id="95" dur="500"/>
                                        <p:tgtEl>
                                          <p:spTgt spid="202763"/>
                                        </p:tgtEl>
                                      </p:cBhvr>
                                    </p:animEffect>
                                  </p:childTnLst>
                                </p:cTn>
                              </p:par>
                            </p:childTnLst>
                          </p:cTn>
                        </p:par>
                      </p:childTnLst>
                    </p:cTn>
                  </p:par>
                  <p:par>
                    <p:cTn id="96" fill="hold">
                      <p:stCondLst>
                        <p:cond delay="indefinite"/>
                      </p:stCondLst>
                      <p:childTnLst>
                        <p:par>
                          <p:cTn id="97" fill="hold">
                            <p:stCondLst>
                              <p:cond delay="0"/>
                            </p:stCondLst>
                            <p:childTnLst>
                              <p:par>
                                <p:cTn id="98" presetID="25" presetClass="entr" presetSubtype="0" fill="hold" grpId="0" nodeType="clickEffect">
                                  <p:stCondLst>
                                    <p:cond delay="0"/>
                                  </p:stCondLst>
                                  <p:childTnLst>
                                    <p:set>
                                      <p:cBhvr>
                                        <p:cTn id="99" dur="1" fill="hold">
                                          <p:stCondLst>
                                            <p:cond delay="0"/>
                                          </p:stCondLst>
                                        </p:cTn>
                                        <p:tgtEl>
                                          <p:spTgt spid="202766"/>
                                        </p:tgtEl>
                                        <p:attrNameLst>
                                          <p:attrName>style.visibility</p:attrName>
                                        </p:attrNameLst>
                                      </p:cBhvr>
                                      <p:to>
                                        <p:strVal val="visible"/>
                                      </p:to>
                                    </p:set>
                                    <p:anim calcmode="lin" valueType="num">
                                      <p:cBhvr>
                                        <p:cTn id="100" dur="500" decel="50000" fill="hold">
                                          <p:stCondLst>
                                            <p:cond delay="0"/>
                                          </p:stCondLst>
                                        </p:cTn>
                                        <p:tgtEl>
                                          <p:spTgt spid="202766"/>
                                        </p:tgtEl>
                                        <p:attrNameLst>
                                          <p:attrName>style.rotation</p:attrName>
                                        </p:attrNameLst>
                                      </p:cBhvr>
                                      <p:tavLst>
                                        <p:tav tm="0">
                                          <p:val>
                                            <p:fltVal val="-90"/>
                                          </p:val>
                                        </p:tav>
                                        <p:tav tm="100000">
                                          <p:val>
                                            <p:fltVal val="0"/>
                                          </p:val>
                                        </p:tav>
                                      </p:tavLst>
                                    </p:anim>
                                    <p:anim calcmode="lin" valueType="num">
                                      <p:cBhvr>
                                        <p:cTn id="101" dur="500" decel="50000" fill="hold">
                                          <p:stCondLst>
                                            <p:cond delay="0"/>
                                          </p:stCondLst>
                                        </p:cTn>
                                        <p:tgtEl>
                                          <p:spTgt spid="202766"/>
                                        </p:tgtEl>
                                        <p:attrNameLst>
                                          <p:attrName>ppt_w</p:attrName>
                                        </p:attrNameLst>
                                      </p:cBhvr>
                                      <p:tavLst>
                                        <p:tav tm="0">
                                          <p:val>
                                            <p:strVal val="#ppt_w"/>
                                          </p:val>
                                        </p:tav>
                                        <p:tav tm="100000">
                                          <p:val>
                                            <p:strVal val="#ppt_w*.05"/>
                                          </p:val>
                                        </p:tav>
                                      </p:tavLst>
                                    </p:anim>
                                    <p:anim calcmode="lin" valueType="num">
                                      <p:cBhvr>
                                        <p:cTn id="102" dur="500" accel="50000" fill="hold">
                                          <p:stCondLst>
                                            <p:cond delay="500"/>
                                          </p:stCondLst>
                                        </p:cTn>
                                        <p:tgtEl>
                                          <p:spTgt spid="202766"/>
                                        </p:tgtEl>
                                        <p:attrNameLst>
                                          <p:attrName>ppt_w</p:attrName>
                                        </p:attrNameLst>
                                      </p:cBhvr>
                                      <p:tavLst>
                                        <p:tav tm="0">
                                          <p:val>
                                            <p:strVal val="#ppt_w*.05"/>
                                          </p:val>
                                        </p:tav>
                                        <p:tav tm="100000">
                                          <p:val>
                                            <p:strVal val="#ppt_w"/>
                                          </p:val>
                                        </p:tav>
                                      </p:tavLst>
                                    </p:anim>
                                    <p:anim calcmode="lin" valueType="num">
                                      <p:cBhvr>
                                        <p:cTn id="103" dur="1000" fill="hold"/>
                                        <p:tgtEl>
                                          <p:spTgt spid="202766"/>
                                        </p:tgtEl>
                                        <p:attrNameLst>
                                          <p:attrName>ppt_h</p:attrName>
                                        </p:attrNameLst>
                                      </p:cBhvr>
                                      <p:tavLst>
                                        <p:tav tm="0">
                                          <p:val>
                                            <p:strVal val="#ppt_h"/>
                                          </p:val>
                                        </p:tav>
                                        <p:tav tm="100000">
                                          <p:val>
                                            <p:strVal val="#ppt_h"/>
                                          </p:val>
                                        </p:tav>
                                      </p:tavLst>
                                    </p:anim>
                                    <p:anim calcmode="lin" valueType="num">
                                      <p:cBhvr>
                                        <p:cTn id="104" dur="500" decel="50000" fill="hold">
                                          <p:stCondLst>
                                            <p:cond delay="0"/>
                                          </p:stCondLst>
                                        </p:cTn>
                                        <p:tgtEl>
                                          <p:spTgt spid="202766"/>
                                        </p:tgtEl>
                                        <p:attrNameLst>
                                          <p:attrName>ppt_x</p:attrName>
                                        </p:attrNameLst>
                                      </p:cBhvr>
                                      <p:tavLst>
                                        <p:tav tm="0">
                                          <p:val>
                                            <p:strVal val="#ppt_x+.4"/>
                                          </p:val>
                                        </p:tav>
                                        <p:tav tm="100000">
                                          <p:val>
                                            <p:strVal val="#ppt_x"/>
                                          </p:val>
                                        </p:tav>
                                      </p:tavLst>
                                    </p:anim>
                                    <p:anim calcmode="lin" valueType="num">
                                      <p:cBhvr>
                                        <p:cTn id="105" dur="500" decel="50000" fill="hold">
                                          <p:stCondLst>
                                            <p:cond delay="0"/>
                                          </p:stCondLst>
                                        </p:cTn>
                                        <p:tgtEl>
                                          <p:spTgt spid="202766"/>
                                        </p:tgtEl>
                                        <p:attrNameLst>
                                          <p:attrName>ppt_y</p:attrName>
                                        </p:attrNameLst>
                                      </p:cBhvr>
                                      <p:tavLst>
                                        <p:tav tm="0">
                                          <p:val>
                                            <p:strVal val="#ppt_y-.2"/>
                                          </p:val>
                                        </p:tav>
                                        <p:tav tm="100000">
                                          <p:val>
                                            <p:strVal val="#ppt_y+.1"/>
                                          </p:val>
                                        </p:tav>
                                      </p:tavLst>
                                    </p:anim>
                                    <p:anim calcmode="lin" valueType="num">
                                      <p:cBhvr>
                                        <p:cTn id="106" dur="500" accel="50000" fill="hold">
                                          <p:stCondLst>
                                            <p:cond delay="500"/>
                                          </p:stCondLst>
                                        </p:cTn>
                                        <p:tgtEl>
                                          <p:spTgt spid="202766"/>
                                        </p:tgtEl>
                                        <p:attrNameLst>
                                          <p:attrName>ppt_y</p:attrName>
                                        </p:attrNameLst>
                                      </p:cBhvr>
                                      <p:tavLst>
                                        <p:tav tm="0">
                                          <p:val>
                                            <p:strVal val="#ppt_y+.1"/>
                                          </p:val>
                                        </p:tav>
                                        <p:tav tm="100000">
                                          <p:val>
                                            <p:strVal val="#ppt_y"/>
                                          </p:val>
                                        </p:tav>
                                      </p:tavLst>
                                    </p:anim>
                                    <p:animEffect transition="in" filter="fade">
                                      <p:cBhvr>
                                        <p:cTn id="107" dur="1000" decel="50000">
                                          <p:stCondLst>
                                            <p:cond delay="0"/>
                                          </p:stCondLst>
                                        </p:cTn>
                                        <p:tgtEl>
                                          <p:spTgt spid="202766"/>
                                        </p:tgtEl>
                                      </p:cBhvr>
                                    </p:animEffect>
                                  </p:childTnLst>
                                </p:cTn>
                              </p:par>
                            </p:childTnLst>
                          </p:cTn>
                        </p:par>
                        <p:par>
                          <p:cTn id="108" fill="hold">
                            <p:stCondLst>
                              <p:cond delay="1000"/>
                            </p:stCondLst>
                            <p:childTnLst>
                              <p:par>
                                <p:cTn id="109" presetID="53" presetClass="entr" presetSubtype="16" fill="hold" grpId="0" nodeType="afterEffect">
                                  <p:stCondLst>
                                    <p:cond delay="0"/>
                                  </p:stCondLst>
                                  <p:childTnLst>
                                    <p:set>
                                      <p:cBhvr>
                                        <p:cTn id="110" dur="1" fill="hold">
                                          <p:stCondLst>
                                            <p:cond delay="0"/>
                                          </p:stCondLst>
                                        </p:cTn>
                                        <p:tgtEl>
                                          <p:spTgt spid="202765"/>
                                        </p:tgtEl>
                                        <p:attrNameLst>
                                          <p:attrName>style.visibility</p:attrName>
                                        </p:attrNameLst>
                                      </p:cBhvr>
                                      <p:to>
                                        <p:strVal val="visible"/>
                                      </p:to>
                                    </p:set>
                                    <p:anim calcmode="lin" valueType="num">
                                      <p:cBhvr>
                                        <p:cTn id="111" dur="500" fill="hold"/>
                                        <p:tgtEl>
                                          <p:spTgt spid="202765"/>
                                        </p:tgtEl>
                                        <p:attrNameLst>
                                          <p:attrName>ppt_w</p:attrName>
                                        </p:attrNameLst>
                                      </p:cBhvr>
                                      <p:tavLst>
                                        <p:tav tm="0">
                                          <p:val>
                                            <p:fltVal val="0"/>
                                          </p:val>
                                        </p:tav>
                                        <p:tav tm="100000">
                                          <p:val>
                                            <p:strVal val="#ppt_w"/>
                                          </p:val>
                                        </p:tav>
                                      </p:tavLst>
                                    </p:anim>
                                    <p:anim calcmode="lin" valueType="num">
                                      <p:cBhvr>
                                        <p:cTn id="112" dur="500" fill="hold"/>
                                        <p:tgtEl>
                                          <p:spTgt spid="202765"/>
                                        </p:tgtEl>
                                        <p:attrNameLst>
                                          <p:attrName>ppt_h</p:attrName>
                                        </p:attrNameLst>
                                      </p:cBhvr>
                                      <p:tavLst>
                                        <p:tav tm="0">
                                          <p:val>
                                            <p:fltVal val="0"/>
                                          </p:val>
                                        </p:tav>
                                        <p:tav tm="100000">
                                          <p:val>
                                            <p:strVal val="#ppt_h"/>
                                          </p:val>
                                        </p:tav>
                                      </p:tavLst>
                                    </p:anim>
                                    <p:animEffect transition="in" filter="fade">
                                      <p:cBhvr>
                                        <p:cTn id="113" dur="500"/>
                                        <p:tgtEl>
                                          <p:spTgt spid="202765"/>
                                        </p:tgtEl>
                                      </p:cBhvr>
                                    </p:animEffect>
                                  </p:childTnLst>
                                </p:cTn>
                              </p:par>
                            </p:childTnLst>
                          </p:cTn>
                        </p:par>
                      </p:childTnLst>
                    </p:cTn>
                  </p:par>
                  <p:par>
                    <p:cTn id="114" fill="hold">
                      <p:stCondLst>
                        <p:cond delay="indefinite"/>
                      </p:stCondLst>
                      <p:childTnLst>
                        <p:par>
                          <p:cTn id="115" fill="hold">
                            <p:stCondLst>
                              <p:cond delay="0"/>
                            </p:stCondLst>
                            <p:childTnLst>
                              <p:par>
                                <p:cTn id="116" presetID="25" presetClass="entr" presetSubtype="0" fill="hold" grpId="0" nodeType="clickEffect">
                                  <p:stCondLst>
                                    <p:cond delay="0"/>
                                  </p:stCondLst>
                                  <p:childTnLst>
                                    <p:set>
                                      <p:cBhvr>
                                        <p:cTn id="117" dur="1" fill="hold">
                                          <p:stCondLst>
                                            <p:cond delay="0"/>
                                          </p:stCondLst>
                                        </p:cTn>
                                        <p:tgtEl>
                                          <p:spTgt spid="202768"/>
                                        </p:tgtEl>
                                        <p:attrNameLst>
                                          <p:attrName>style.visibility</p:attrName>
                                        </p:attrNameLst>
                                      </p:cBhvr>
                                      <p:to>
                                        <p:strVal val="visible"/>
                                      </p:to>
                                    </p:set>
                                    <p:anim calcmode="lin" valueType="num">
                                      <p:cBhvr>
                                        <p:cTn id="118" dur="500" decel="50000" fill="hold">
                                          <p:stCondLst>
                                            <p:cond delay="0"/>
                                          </p:stCondLst>
                                        </p:cTn>
                                        <p:tgtEl>
                                          <p:spTgt spid="202768"/>
                                        </p:tgtEl>
                                        <p:attrNameLst>
                                          <p:attrName>style.rotation</p:attrName>
                                        </p:attrNameLst>
                                      </p:cBhvr>
                                      <p:tavLst>
                                        <p:tav tm="0">
                                          <p:val>
                                            <p:fltVal val="-90"/>
                                          </p:val>
                                        </p:tav>
                                        <p:tav tm="100000">
                                          <p:val>
                                            <p:fltVal val="0"/>
                                          </p:val>
                                        </p:tav>
                                      </p:tavLst>
                                    </p:anim>
                                    <p:anim calcmode="lin" valueType="num">
                                      <p:cBhvr>
                                        <p:cTn id="119" dur="500" decel="50000" fill="hold">
                                          <p:stCondLst>
                                            <p:cond delay="0"/>
                                          </p:stCondLst>
                                        </p:cTn>
                                        <p:tgtEl>
                                          <p:spTgt spid="202768"/>
                                        </p:tgtEl>
                                        <p:attrNameLst>
                                          <p:attrName>ppt_w</p:attrName>
                                        </p:attrNameLst>
                                      </p:cBhvr>
                                      <p:tavLst>
                                        <p:tav tm="0">
                                          <p:val>
                                            <p:strVal val="#ppt_w"/>
                                          </p:val>
                                        </p:tav>
                                        <p:tav tm="100000">
                                          <p:val>
                                            <p:strVal val="#ppt_w*.05"/>
                                          </p:val>
                                        </p:tav>
                                      </p:tavLst>
                                    </p:anim>
                                    <p:anim calcmode="lin" valueType="num">
                                      <p:cBhvr>
                                        <p:cTn id="120" dur="500" accel="50000" fill="hold">
                                          <p:stCondLst>
                                            <p:cond delay="500"/>
                                          </p:stCondLst>
                                        </p:cTn>
                                        <p:tgtEl>
                                          <p:spTgt spid="202768"/>
                                        </p:tgtEl>
                                        <p:attrNameLst>
                                          <p:attrName>ppt_w</p:attrName>
                                        </p:attrNameLst>
                                      </p:cBhvr>
                                      <p:tavLst>
                                        <p:tav tm="0">
                                          <p:val>
                                            <p:strVal val="#ppt_w*.05"/>
                                          </p:val>
                                        </p:tav>
                                        <p:tav tm="100000">
                                          <p:val>
                                            <p:strVal val="#ppt_w"/>
                                          </p:val>
                                        </p:tav>
                                      </p:tavLst>
                                    </p:anim>
                                    <p:anim calcmode="lin" valueType="num">
                                      <p:cBhvr>
                                        <p:cTn id="121" dur="1000" fill="hold"/>
                                        <p:tgtEl>
                                          <p:spTgt spid="202768"/>
                                        </p:tgtEl>
                                        <p:attrNameLst>
                                          <p:attrName>ppt_h</p:attrName>
                                        </p:attrNameLst>
                                      </p:cBhvr>
                                      <p:tavLst>
                                        <p:tav tm="0">
                                          <p:val>
                                            <p:strVal val="#ppt_h"/>
                                          </p:val>
                                        </p:tav>
                                        <p:tav tm="100000">
                                          <p:val>
                                            <p:strVal val="#ppt_h"/>
                                          </p:val>
                                        </p:tav>
                                      </p:tavLst>
                                    </p:anim>
                                    <p:anim calcmode="lin" valueType="num">
                                      <p:cBhvr>
                                        <p:cTn id="122" dur="500" decel="50000" fill="hold">
                                          <p:stCondLst>
                                            <p:cond delay="0"/>
                                          </p:stCondLst>
                                        </p:cTn>
                                        <p:tgtEl>
                                          <p:spTgt spid="202768"/>
                                        </p:tgtEl>
                                        <p:attrNameLst>
                                          <p:attrName>ppt_x</p:attrName>
                                        </p:attrNameLst>
                                      </p:cBhvr>
                                      <p:tavLst>
                                        <p:tav tm="0">
                                          <p:val>
                                            <p:strVal val="#ppt_x+.4"/>
                                          </p:val>
                                        </p:tav>
                                        <p:tav tm="100000">
                                          <p:val>
                                            <p:strVal val="#ppt_x"/>
                                          </p:val>
                                        </p:tav>
                                      </p:tavLst>
                                    </p:anim>
                                    <p:anim calcmode="lin" valueType="num">
                                      <p:cBhvr>
                                        <p:cTn id="123" dur="500" decel="50000" fill="hold">
                                          <p:stCondLst>
                                            <p:cond delay="0"/>
                                          </p:stCondLst>
                                        </p:cTn>
                                        <p:tgtEl>
                                          <p:spTgt spid="202768"/>
                                        </p:tgtEl>
                                        <p:attrNameLst>
                                          <p:attrName>ppt_y</p:attrName>
                                        </p:attrNameLst>
                                      </p:cBhvr>
                                      <p:tavLst>
                                        <p:tav tm="0">
                                          <p:val>
                                            <p:strVal val="#ppt_y-.2"/>
                                          </p:val>
                                        </p:tav>
                                        <p:tav tm="100000">
                                          <p:val>
                                            <p:strVal val="#ppt_y+.1"/>
                                          </p:val>
                                        </p:tav>
                                      </p:tavLst>
                                    </p:anim>
                                    <p:anim calcmode="lin" valueType="num">
                                      <p:cBhvr>
                                        <p:cTn id="124" dur="500" accel="50000" fill="hold">
                                          <p:stCondLst>
                                            <p:cond delay="500"/>
                                          </p:stCondLst>
                                        </p:cTn>
                                        <p:tgtEl>
                                          <p:spTgt spid="202768"/>
                                        </p:tgtEl>
                                        <p:attrNameLst>
                                          <p:attrName>ppt_y</p:attrName>
                                        </p:attrNameLst>
                                      </p:cBhvr>
                                      <p:tavLst>
                                        <p:tav tm="0">
                                          <p:val>
                                            <p:strVal val="#ppt_y+.1"/>
                                          </p:val>
                                        </p:tav>
                                        <p:tav tm="100000">
                                          <p:val>
                                            <p:strVal val="#ppt_y"/>
                                          </p:val>
                                        </p:tav>
                                      </p:tavLst>
                                    </p:anim>
                                    <p:animEffect transition="in" filter="fade">
                                      <p:cBhvr>
                                        <p:cTn id="125" dur="1000" decel="50000">
                                          <p:stCondLst>
                                            <p:cond delay="0"/>
                                          </p:stCondLst>
                                        </p:cTn>
                                        <p:tgtEl>
                                          <p:spTgt spid="202768"/>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202767"/>
                                        </p:tgtEl>
                                        <p:attrNameLst>
                                          <p:attrName>style.visibility</p:attrName>
                                        </p:attrNameLst>
                                      </p:cBhvr>
                                      <p:to>
                                        <p:strVal val="visible"/>
                                      </p:to>
                                    </p:set>
                                    <p:anim calcmode="lin" valueType="num">
                                      <p:cBhvr>
                                        <p:cTn id="129" dur="500" fill="hold"/>
                                        <p:tgtEl>
                                          <p:spTgt spid="202767"/>
                                        </p:tgtEl>
                                        <p:attrNameLst>
                                          <p:attrName>ppt_w</p:attrName>
                                        </p:attrNameLst>
                                      </p:cBhvr>
                                      <p:tavLst>
                                        <p:tav tm="0">
                                          <p:val>
                                            <p:fltVal val="0"/>
                                          </p:val>
                                        </p:tav>
                                        <p:tav tm="100000">
                                          <p:val>
                                            <p:strVal val="#ppt_w"/>
                                          </p:val>
                                        </p:tav>
                                      </p:tavLst>
                                    </p:anim>
                                    <p:anim calcmode="lin" valueType="num">
                                      <p:cBhvr>
                                        <p:cTn id="130" dur="500" fill="hold"/>
                                        <p:tgtEl>
                                          <p:spTgt spid="202767"/>
                                        </p:tgtEl>
                                        <p:attrNameLst>
                                          <p:attrName>ppt_h</p:attrName>
                                        </p:attrNameLst>
                                      </p:cBhvr>
                                      <p:tavLst>
                                        <p:tav tm="0">
                                          <p:val>
                                            <p:fltVal val="0"/>
                                          </p:val>
                                        </p:tav>
                                        <p:tav tm="100000">
                                          <p:val>
                                            <p:strVal val="#ppt_h"/>
                                          </p:val>
                                        </p:tav>
                                      </p:tavLst>
                                    </p:anim>
                                    <p:animEffect transition="in" filter="fade">
                                      <p:cBhvr>
                                        <p:cTn id="131" dur="500"/>
                                        <p:tgtEl>
                                          <p:spTgt spid="202767"/>
                                        </p:tgtEl>
                                      </p:cBhvr>
                                    </p:animEffect>
                                  </p:childTnLst>
                                </p:cTn>
                              </p:par>
                            </p:childTnLst>
                          </p:cTn>
                        </p:par>
                      </p:childTnLst>
                    </p:cTn>
                  </p:par>
                  <p:par>
                    <p:cTn id="132" fill="hold">
                      <p:stCondLst>
                        <p:cond delay="indefinite"/>
                      </p:stCondLst>
                      <p:childTnLst>
                        <p:par>
                          <p:cTn id="133" fill="hold">
                            <p:stCondLst>
                              <p:cond delay="0"/>
                            </p:stCondLst>
                            <p:childTnLst>
                              <p:par>
                                <p:cTn id="134" presetID="45" presetClass="entr" presetSubtype="0" fill="hold" grpId="0" nodeType="clickEffect">
                                  <p:stCondLst>
                                    <p:cond delay="0"/>
                                  </p:stCondLst>
                                  <p:iterate type="lt">
                                    <p:tmPct val="10000"/>
                                  </p:iterate>
                                  <p:childTnLst>
                                    <p:set>
                                      <p:cBhvr>
                                        <p:cTn id="135" dur="1" fill="hold">
                                          <p:stCondLst>
                                            <p:cond delay="0"/>
                                          </p:stCondLst>
                                        </p:cTn>
                                        <p:tgtEl>
                                          <p:spTgt spid="202780"/>
                                        </p:tgtEl>
                                        <p:attrNameLst>
                                          <p:attrName>style.visibility</p:attrName>
                                        </p:attrNameLst>
                                      </p:cBhvr>
                                      <p:to>
                                        <p:strVal val="visible"/>
                                      </p:to>
                                    </p:set>
                                    <p:animEffect transition="in" filter="fade">
                                      <p:cBhvr>
                                        <p:cTn id="136" dur="2000"/>
                                        <p:tgtEl>
                                          <p:spTgt spid="202780"/>
                                        </p:tgtEl>
                                      </p:cBhvr>
                                    </p:animEffect>
                                    <p:anim calcmode="lin" valueType="num">
                                      <p:cBhvr>
                                        <p:cTn id="137" dur="2000" fill="hold"/>
                                        <p:tgtEl>
                                          <p:spTgt spid="202780"/>
                                        </p:tgtEl>
                                        <p:attrNameLst>
                                          <p:attrName>ppt_w</p:attrName>
                                        </p:attrNameLst>
                                      </p:cBhvr>
                                      <p:tavLst>
                                        <p:tav tm="0" fmla="#ppt_w*sin(2.5*pi*$)">
                                          <p:val>
                                            <p:fltVal val="0"/>
                                          </p:val>
                                        </p:tav>
                                        <p:tav tm="100000">
                                          <p:val>
                                            <p:fltVal val="1"/>
                                          </p:val>
                                        </p:tav>
                                      </p:tavLst>
                                    </p:anim>
                                    <p:anim calcmode="lin" valueType="num">
                                      <p:cBhvr>
                                        <p:cTn id="138" dur="2000" fill="hold"/>
                                        <p:tgtEl>
                                          <p:spTgt spid="202780"/>
                                        </p:tgtEl>
                                        <p:attrNameLst>
                                          <p:attrName>ppt_h</p:attrName>
                                        </p:attrNameLst>
                                      </p:cBhvr>
                                      <p:tavLst>
                                        <p:tav tm="0">
                                          <p:val>
                                            <p:strVal val="#ppt_h"/>
                                          </p:val>
                                        </p:tav>
                                        <p:tav tm="100000">
                                          <p:val>
                                            <p:strVal val="#ppt_h"/>
                                          </p:val>
                                        </p:tav>
                                      </p:tavLst>
                                    </p:anim>
                                  </p:childTnLst>
                                </p:cTn>
                              </p:par>
                            </p:childTnLst>
                          </p:cTn>
                        </p:par>
                        <p:par>
                          <p:cTn id="139" fill="hold">
                            <p:stCondLst>
                              <p:cond delay="2000"/>
                            </p:stCondLst>
                            <p:childTnLst>
                              <p:par>
                                <p:cTn id="140" presetID="53" presetClass="entr" presetSubtype="16" fill="hold" grpId="0" nodeType="afterEffect">
                                  <p:stCondLst>
                                    <p:cond delay="0"/>
                                  </p:stCondLst>
                                  <p:childTnLst>
                                    <p:set>
                                      <p:cBhvr>
                                        <p:cTn id="141" dur="1" fill="hold">
                                          <p:stCondLst>
                                            <p:cond delay="0"/>
                                          </p:stCondLst>
                                        </p:cTn>
                                        <p:tgtEl>
                                          <p:spTgt spid="202779"/>
                                        </p:tgtEl>
                                        <p:attrNameLst>
                                          <p:attrName>style.visibility</p:attrName>
                                        </p:attrNameLst>
                                      </p:cBhvr>
                                      <p:to>
                                        <p:strVal val="visible"/>
                                      </p:to>
                                    </p:set>
                                    <p:anim calcmode="lin" valueType="num">
                                      <p:cBhvr>
                                        <p:cTn id="142" dur="500" fill="hold"/>
                                        <p:tgtEl>
                                          <p:spTgt spid="202779"/>
                                        </p:tgtEl>
                                        <p:attrNameLst>
                                          <p:attrName>ppt_w</p:attrName>
                                        </p:attrNameLst>
                                      </p:cBhvr>
                                      <p:tavLst>
                                        <p:tav tm="0">
                                          <p:val>
                                            <p:fltVal val="0"/>
                                          </p:val>
                                        </p:tav>
                                        <p:tav tm="100000">
                                          <p:val>
                                            <p:strVal val="#ppt_w"/>
                                          </p:val>
                                        </p:tav>
                                      </p:tavLst>
                                    </p:anim>
                                    <p:anim calcmode="lin" valueType="num">
                                      <p:cBhvr>
                                        <p:cTn id="143" dur="500" fill="hold"/>
                                        <p:tgtEl>
                                          <p:spTgt spid="202779"/>
                                        </p:tgtEl>
                                        <p:attrNameLst>
                                          <p:attrName>ppt_h</p:attrName>
                                        </p:attrNameLst>
                                      </p:cBhvr>
                                      <p:tavLst>
                                        <p:tav tm="0">
                                          <p:val>
                                            <p:fltVal val="0"/>
                                          </p:val>
                                        </p:tav>
                                        <p:tav tm="100000">
                                          <p:val>
                                            <p:strVal val="#ppt_h"/>
                                          </p:val>
                                        </p:tav>
                                      </p:tavLst>
                                    </p:anim>
                                    <p:animEffect transition="in" filter="fade">
                                      <p:cBhvr>
                                        <p:cTn id="144" dur="500"/>
                                        <p:tgtEl>
                                          <p:spTgt spid="202779"/>
                                        </p:tgtEl>
                                      </p:cBhvr>
                                    </p:animEffect>
                                  </p:childTnLst>
                                </p:cTn>
                              </p:par>
                            </p:childTnLst>
                          </p:cTn>
                        </p:par>
                      </p:childTnLst>
                    </p:cTn>
                  </p:par>
                  <p:par>
                    <p:cTn id="145" fill="hold">
                      <p:stCondLst>
                        <p:cond delay="indefinite"/>
                      </p:stCondLst>
                      <p:childTnLst>
                        <p:par>
                          <p:cTn id="146" fill="hold">
                            <p:stCondLst>
                              <p:cond delay="0"/>
                            </p:stCondLst>
                            <p:childTnLst>
                              <p:par>
                                <p:cTn id="147" presetID="25" presetClass="entr" presetSubtype="0" fill="hold" grpId="0" nodeType="clickEffect">
                                  <p:stCondLst>
                                    <p:cond delay="0"/>
                                  </p:stCondLst>
                                  <p:childTnLst>
                                    <p:set>
                                      <p:cBhvr>
                                        <p:cTn id="148" dur="1" fill="hold">
                                          <p:stCondLst>
                                            <p:cond delay="0"/>
                                          </p:stCondLst>
                                        </p:cTn>
                                        <p:tgtEl>
                                          <p:spTgt spid="202774"/>
                                        </p:tgtEl>
                                        <p:attrNameLst>
                                          <p:attrName>style.visibility</p:attrName>
                                        </p:attrNameLst>
                                      </p:cBhvr>
                                      <p:to>
                                        <p:strVal val="visible"/>
                                      </p:to>
                                    </p:set>
                                    <p:anim calcmode="lin" valueType="num">
                                      <p:cBhvr>
                                        <p:cTn id="149" dur="500" decel="50000" fill="hold">
                                          <p:stCondLst>
                                            <p:cond delay="0"/>
                                          </p:stCondLst>
                                        </p:cTn>
                                        <p:tgtEl>
                                          <p:spTgt spid="202774"/>
                                        </p:tgtEl>
                                        <p:attrNameLst>
                                          <p:attrName>style.rotation</p:attrName>
                                        </p:attrNameLst>
                                      </p:cBhvr>
                                      <p:tavLst>
                                        <p:tav tm="0">
                                          <p:val>
                                            <p:fltVal val="-90"/>
                                          </p:val>
                                        </p:tav>
                                        <p:tav tm="100000">
                                          <p:val>
                                            <p:fltVal val="0"/>
                                          </p:val>
                                        </p:tav>
                                      </p:tavLst>
                                    </p:anim>
                                    <p:anim calcmode="lin" valueType="num">
                                      <p:cBhvr>
                                        <p:cTn id="150" dur="500" decel="50000" fill="hold">
                                          <p:stCondLst>
                                            <p:cond delay="0"/>
                                          </p:stCondLst>
                                        </p:cTn>
                                        <p:tgtEl>
                                          <p:spTgt spid="202774"/>
                                        </p:tgtEl>
                                        <p:attrNameLst>
                                          <p:attrName>ppt_w</p:attrName>
                                        </p:attrNameLst>
                                      </p:cBhvr>
                                      <p:tavLst>
                                        <p:tav tm="0">
                                          <p:val>
                                            <p:strVal val="#ppt_w"/>
                                          </p:val>
                                        </p:tav>
                                        <p:tav tm="100000">
                                          <p:val>
                                            <p:strVal val="#ppt_w*.05"/>
                                          </p:val>
                                        </p:tav>
                                      </p:tavLst>
                                    </p:anim>
                                    <p:anim calcmode="lin" valueType="num">
                                      <p:cBhvr>
                                        <p:cTn id="151" dur="500" accel="50000" fill="hold">
                                          <p:stCondLst>
                                            <p:cond delay="500"/>
                                          </p:stCondLst>
                                        </p:cTn>
                                        <p:tgtEl>
                                          <p:spTgt spid="202774"/>
                                        </p:tgtEl>
                                        <p:attrNameLst>
                                          <p:attrName>ppt_w</p:attrName>
                                        </p:attrNameLst>
                                      </p:cBhvr>
                                      <p:tavLst>
                                        <p:tav tm="0">
                                          <p:val>
                                            <p:strVal val="#ppt_w*.05"/>
                                          </p:val>
                                        </p:tav>
                                        <p:tav tm="100000">
                                          <p:val>
                                            <p:strVal val="#ppt_w"/>
                                          </p:val>
                                        </p:tav>
                                      </p:tavLst>
                                    </p:anim>
                                    <p:anim calcmode="lin" valueType="num">
                                      <p:cBhvr>
                                        <p:cTn id="152" dur="1000" fill="hold"/>
                                        <p:tgtEl>
                                          <p:spTgt spid="202774"/>
                                        </p:tgtEl>
                                        <p:attrNameLst>
                                          <p:attrName>ppt_h</p:attrName>
                                        </p:attrNameLst>
                                      </p:cBhvr>
                                      <p:tavLst>
                                        <p:tav tm="0">
                                          <p:val>
                                            <p:strVal val="#ppt_h"/>
                                          </p:val>
                                        </p:tav>
                                        <p:tav tm="100000">
                                          <p:val>
                                            <p:strVal val="#ppt_h"/>
                                          </p:val>
                                        </p:tav>
                                      </p:tavLst>
                                    </p:anim>
                                    <p:anim calcmode="lin" valueType="num">
                                      <p:cBhvr>
                                        <p:cTn id="153" dur="500" decel="50000" fill="hold">
                                          <p:stCondLst>
                                            <p:cond delay="0"/>
                                          </p:stCondLst>
                                        </p:cTn>
                                        <p:tgtEl>
                                          <p:spTgt spid="202774"/>
                                        </p:tgtEl>
                                        <p:attrNameLst>
                                          <p:attrName>ppt_x</p:attrName>
                                        </p:attrNameLst>
                                      </p:cBhvr>
                                      <p:tavLst>
                                        <p:tav tm="0">
                                          <p:val>
                                            <p:strVal val="#ppt_x+.4"/>
                                          </p:val>
                                        </p:tav>
                                        <p:tav tm="100000">
                                          <p:val>
                                            <p:strVal val="#ppt_x"/>
                                          </p:val>
                                        </p:tav>
                                      </p:tavLst>
                                    </p:anim>
                                    <p:anim calcmode="lin" valueType="num">
                                      <p:cBhvr>
                                        <p:cTn id="154" dur="500" decel="50000" fill="hold">
                                          <p:stCondLst>
                                            <p:cond delay="0"/>
                                          </p:stCondLst>
                                        </p:cTn>
                                        <p:tgtEl>
                                          <p:spTgt spid="202774"/>
                                        </p:tgtEl>
                                        <p:attrNameLst>
                                          <p:attrName>ppt_y</p:attrName>
                                        </p:attrNameLst>
                                      </p:cBhvr>
                                      <p:tavLst>
                                        <p:tav tm="0">
                                          <p:val>
                                            <p:strVal val="#ppt_y-.2"/>
                                          </p:val>
                                        </p:tav>
                                        <p:tav tm="100000">
                                          <p:val>
                                            <p:strVal val="#ppt_y+.1"/>
                                          </p:val>
                                        </p:tav>
                                      </p:tavLst>
                                    </p:anim>
                                    <p:anim calcmode="lin" valueType="num">
                                      <p:cBhvr>
                                        <p:cTn id="155" dur="500" accel="50000" fill="hold">
                                          <p:stCondLst>
                                            <p:cond delay="500"/>
                                          </p:stCondLst>
                                        </p:cTn>
                                        <p:tgtEl>
                                          <p:spTgt spid="202774"/>
                                        </p:tgtEl>
                                        <p:attrNameLst>
                                          <p:attrName>ppt_y</p:attrName>
                                        </p:attrNameLst>
                                      </p:cBhvr>
                                      <p:tavLst>
                                        <p:tav tm="0">
                                          <p:val>
                                            <p:strVal val="#ppt_y+.1"/>
                                          </p:val>
                                        </p:tav>
                                        <p:tav tm="100000">
                                          <p:val>
                                            <p:strVal val="#ppt_y"/>
                                          </p:val>
                                        </p:tav>
                                      </p:tavLst>
                                    </p:anim>
                                    <p:animEffect transition="in" filter="fade">
                                      <p:cBhvr>
                                        <p:cTn id="156" dur="1000" decel="50000">
                                          <p:stCondLst>
                                            <p:cond delay="0"/>
                                          </p:stCondLst>
                                        </p:cTn>
                                        <p:tgtEl>
                                          <p:spTgt spid="202774"/>
                                        </p:tgtEl>
                                      </p:cBhvr>
                                    </p:animEffect>
                                  </p:childTnLst>
                                </p:cTn>
                              </p:par>
                            </p:childTnLst>
                          </p:cTn>
                        </p:par>
                        <p:par>
                          <p:cTn id="157" fill="hold">
                            <p:stCondLst>
                              <p:cond delay="1000"/>
                            </p:stCondLst>
                            <p:childTnLst>
                              <p:par>
                                <p:cTn id="158" presetID="53" presetClass="entr" presetSubtype="16" fill="hold" grpId="0" nodeType="afterEffect">
                                  <p:stCondLst>
                                    <p:cond delay="0"/>
                                  </p:stCondLst>
                                  <p:childTnLst>
                                    <p:set>
                                      <p:cBhvr>
                                        <p:cTn id="159" dur="1" fill="hold">
                                          <p:stCondLst>
                                            <p:cond delay="0"/>
                                          </p:stCondLst>
                                        </p:cTn>
                                        <p:tgtEl>
                                          <p:spTgt spid="202773"/>
                                        </p:tgtEl>
                                        <p:attrNameLst>
                                          <p:attrName>style.visibility</p:attrName>
                                        </p:attrNameLst>
                                      </p:cBhvr>
                                      <p:to>
                                        <p:strVal val="visible"/>
                                      </p:to>
                                    </p:set>
                                    <p:anim calcmode="lin" valueType="num">
                                      <p:cBhvr>
                                        <p:cTn id="160" dur="500" fill="hold"/>
                                        <p:tgtEl>
                                          <p:spTgt spid="202773"/>
                                        </p:tgtEl>
                                        <p:attrNameLst>
                                          <p:attrName>ppt_w</p:attrName>
                                        </p:attrNameLst>
                                      </p:cBhvr>
                                      <p:tavLst>
                                        <p:tav tm="0">
                                          <p:val>
                                            <p:fltVal val="0"/>
                                          </p:val>
                                        </p:tav>
                                        <p:tav tm="100000">
                                          <p:val>
                                            <p:strVal val="#ppt_w"/>
                                          </p:val>
                                        </p:tav>
                                      </p:tavLst>
                                    </p:anim>
                                    <p:anim calcmode="lin" valueType="num">
                                      <p:cBhvr>
                                        <p:cTn id="161" dur="500" fill="hold"/>
                                        <p:tgtEl>
                                          <p:spTgt spid="202773"/>
                                        </p:tgtEl>
                                        <p:attrNameLst>
                                          <p:attrName>ppt_h</p:attrName>
                                        </p:attrNameLst>
                                      </p:cBhvr>
                                      <p:tavLst>
                                        <p:tav tm="0">
                                          <p:val>
                                            <p:fltVal val="0"/>
                                          </p:val>
                                        </p:tav>
                                        <p:tav tm="100000">
                                          <p:val>
                                            <p:strVal val="#ppt_h"/>
                                          </p:val>
                                        </p:tav>
                                      </p:tavLst>
                                    </p:anim>
                                    <p:animEffect transition="in" filter="fade">
                                      <p:cBhvr>
                                        <p:cTn id="162" dur="500"/>
                                        <p:tgtEl>
                                          <p:spTgt spid="202773"/>
                                        </p:tgtEl>
                                      </p:cBhvr>
                                    </p:animEffect>
                                  </p:childTnLst>
                                </p:cTn>
                              </p:par>
                            </p:childTnLst>
                          </p:cTn>
                        </p:par>
                      </p:childTnLst>
                    </p:cTn>
                  </p:par>
                  <p:par>
                    <p:cTn id="163" fill="hold">
                      <p:stCondLst>
                        <p:cond delay="indefinite"/>
                      </p:stCondLst>
                      <p:childTnLst>
                        <p:par>
                          <p:cTn id="164" fill="hold">
                            <p:stCondLst>
                              <p:cond delay="0"/>
                            </p:stCondLst>
                            <p:childTnLst>
                              <p:par>
                                <p:cTn id="165" presetID="25" presetClass="entr" presetSubtype="0" fill="hold" grpId="0" nodeType="clickEffect">
                                  <p:stCondLst>
                                    <p:cond delay="0"/>
                                  </p:stCondLst>
                                  <p:childTnLst>
                                    <p:set>
                                      <p:cBhvr>
                                        <p:cTn id="166" dur="1" fill="hold">
                                          <p:stCondLst>
                                            <p:cond delay="0"/>
                                          </p:stCondLst>
                                        </p:cTn>
                                        <p:tgtEl>
                                          <p:spTgt spid="202776"/>
                                        </p:tgtEl>
                                        <p:attrNameLst>
                                          <p:attrName>style.visibility</p:attrName>
                                        </p:attrNameLst>
                                      </p:cBhvr>
                                      <p:to>
                                        <p:strVal val="visible"/>
                                      </p:to>
                                    </p:set>
                                    <p:anim calcmode="lin" valueType="num">
                                      <p:cBhvr>
                                        <p:cTn id="167" dur="500" decel="50000" fill="hold">
                                          <p:stCondLst>
                                            <p:cond delay="0"/>
                                          </p:stCondLst>
                                        </p:cTn>
                                        <p:tgtEl>
                                          <p:spTgt spid="202776"/>
                                        </p:tgtEl>
                                        <p:attrNameLst>
                                          <p:attrName>style.rotation</p:attrName>
                                        </p:attrNameLst>
                                      </p:cBhvr>
                                      <p:tavLst>
                                        <p:tav tm="0">
                                          <p:val>
                                            <p:fltVal val="-90"/>
                                          </p:val>
                                        </p:tav>
                                        <p:tav tm="100000">
                                          <p:val>
                                            <p:fltVal val="0"/>
                                          </p:val>
                                        </p:tav>
                                      </p:tavLst>
                                    </p:anim>
                                    <p:anim calcmode="lin" valueType="num">
                                      <p:cBhvr>
                                        <p:cTn id="168" dur="500" decel="50000" fill="hold">
                                          <p:stCondLst>
                                            <p:cond delay="0"/>
                                          </p:stCondLst>
                                        </p:cTn>
                                        <p:tgtEl>
                                          <p:spTgt spid="202776"/>
                                        </p:tgtEl>
                                        <p:attrNameLst>
                                          <p:attrName>ppt_w</p:attrName>
                                        </p:attrNameLst>
                                      </p:cBhvr>
                                      <p:tavLst>
                                        <p:tav tm="0">
                                          <p:val>
                                            <p:strVal val="#ppt_w"/>
                                          </p:val>
                                        </p:tav>
                                        <p:tav tm="100000">
                                          <p:val>
                                            <p:strVal val="#ppt_w*.05"/>
                                          </p:val>
                                        </p:tav>
                                      </p:tavLst>
                                    </p:anim>
                                    <p:anim calcmode="lin" valueType="num">
                                      <p:cBhvr>
                                        <p:cTn id="169" dur="500" accel="50000" fill="hold">
                                          <p:stCondLst>
                                            <p:cond delay="500"/>
                                          </p:stCondLst>
                                        </p:cTn>
                                        <p:tgtEl>
                                          <p:spTgt spid="202776"/>
                                        </p:tgtEl>
                                        <p:attrNameLst>
                                          <p:attrName>ppt_w</p:attrName>
                                        </p:attrNameLst>
                                      </p:cBhvr>
                                      <p:tavLst>
                                        <p:tav tm="0">
                                          <p:val>
                                            <p:strVal val="#ppt_w*.05"/>
                                          </p:val>
                                        </p:tav>
                                        <p:tav tm="100000">
                                          <p:val>
                                            <p:strVal val="#ppt_w"/>
                                          </p:val>
                                        </p:tav>
                                      </p:tavLst>
                                    </p:anim>
                                    <p:anim calcmode="lin" valueType="num">
                                      <p:cBhvr>
                                        <p:cTn id="170" dur="1000" fill="hold"/>
                                        <p:tgtEl>
                                          <p:spTgt spid="202776"/>
                                        </p:tgtEl>
                                        <p:attrNameLst>
                                          <p:attrName>ppt_h</p:attrName>
                                        </p:attrNameLst>
                                      </p:cBhvr>
                                      <p:tavLst>
                                        <p:tav tm="0">
                                          <p:val>
                                            <p:strVal val="#ppt_h"/>
                                          </p:val>
                                        </p:tav>
                                        <p:tav tm="100000">
                                          <p:val>
                                            <p:strVal val="#ppt_h"/>
                                          </p:val>
                                        </p:tav>
                                      </p:tavLst>
                                    </p:anim>
                                    <p:anim calcmode="lin" valueType="num">
                                      <p:cBhvr>
                                        <p:cTn id="171" dur="500" decel="50000" fill="hold">
                                          <p:stCondLst>
                                            <p:cond delay="0"/>
                                          </p:stCondLst>
                                        </p:cTn>
                                        <p:tgtEl>
                                          <p:spTgt spid="202776"/>
                                        </p:tgtEl>
                                        <p:attrNameLst>
                                          <p:attrName>ppt_x</p:attrName>
                                        </p:attrNameLst>
                                      </p:cBhvr>
                                      <p:tavLst>
                                        <p:tav tm="0">
                                          <p:val>
                                            <p:strVal val="#ppt_x+.4"/>
                                          </p:val>
                                        </p:tav>
                                        <p:tav tm="100000">
                                          <p:val>
                                            <p:strVal val="#ppt_x"/>
                                          </p:val>
                                        </p:tav>
                                      </p:tavLst>
                                    </p:anim>
                                    <p:anim calcmode="lin" valueType="num">
                                      <p:cBhvr>
                                        <p:cTn id="172" dur="500" decel="50000" fill="hold">
                                          <p:stCondLst>
                                            <p:cond delay="0"/>
                                          </p:stCondLst>
                                        </p:cTn>
                                        <p:tgtEl>
                                          <p:spTgt spid="202776"/>
                                        </p:tgtEl>
                                        <p:attrNameLst>
                                          <p:attrName>ppt_y</p:attrName>
                                        </p:attrNameLst>
                                      </p:cBhvr>
                                      <p:tavLst>
                                        <p:tav tm="0">
                                          <p:val>
                                            <p:strVal val="#ppt_y-.2"/>
                                          </p:val>
                                        </p:tav>
                                        <p:tav tm="100000">
                                          <p:val>
                                            <p:strVal val="#ppt_y+.1"/>
                                          </p:val>
                                        </p:tav>
                                      </p:tavLst>
                                    </p:anim>
                                    <p:anim calcmode="lin" valueType="num">
                                      <p:cBhvr>
                                        <p:cTn id="173" dur="500" accel="50000" fill="hold">
                                          <p:stCondLst>
                                            <p:cond delay="500"/>
                                          </p:stCondLst>
                                        </p:cTn>
                                        <p:tgtEl>
                                          <p:spTgt spid="202776"/>
                                        </p:tgtEl>
                                        <p:attrNameLst>
                                          <p:attrName>ppt_y</p:attrName>
                                        </p:attrNameLst>
                                      </p:cBhvr>
                                      <p:tavLst>
                                        <p:tav tm="0">
                                          <p:val>
                                            <p:strVal val="#ppt_y+.1"/>
                                          </p:val>
                                        </p:tav>
                                        <p:tav tm="100000">
                                          <p:val>
                                            <p:strVal val="#ppt_y"/>
                                          </p:val>
                                        </p:tav>
                                      </p:tavLst>
                                    </p:anim>
                                    <p:animEffect transition="in" filter="fade">
                                      <p:cBhvr>
                                        <p:cTn id="174" dur="1000" decel="50000">
                                          <p:stCondLst>
                                            <p:cond delay="0"/>
                                          </p:stCondLst>
                                        </p:cTn>
                                        <p:tgtEl>
                                          <p:spTgt spid="202776"/>
                                        </p:tgtEl>
                                      </p:cBhvr>
                                    </p:animEffect>
                                  </p:childTnLst>
                                </p:cTn>
                              </p:par>
                            </p:childTnLst>
                          </p:cTn>
                        </p:par>
                        <p:par>
                          <p:cTn id="175" fill="hold">
                            <p:stCondLst>
                              <p:cond delay="1000"/>
                            </p:stCondLst>
                            <p:childTnLst>
                              <p:par>
                                <p:cTn id="176" presetID="53" presetClass="entr" presetSubtype="16" fill="hold" grpId="0" nodeType="afterEffect">
                                  <p:stCondLst>
                                    <p:cond delay="0"/>
                                  </p:stCondLst>
                                  <p:childTnLst>
                                    <p:set>
                                      <p:cBhvr>
                                        <p:cTn id="177" dur="1" fill="hold">
                                          <p:stCondLst>
                                            <p:cond delay="0"/>
                                          </p:stCondLst>
                                        </p:cTn>
                                        <p:tgtEl>
                                          <p:spTgt spid="202775"/>
                                        </p:tgtEl>
                                        <p:attrNameLst>
                                          <p:attrName>style.visibility</p:attrName>
                                        </p:attrNameLst>
                                      </p:cBhvr>
                                      <p:to>
                                        <p:strVal val="visible"/>
                                      </p:to>
                                    </p:set>
                                    <p:anim calcmode="lin" valueType="num">
                                      <p:cBhvr>
                                        <p:cTn id="178" dur="500" fill="hold"/>
                                        <p:tgtEl>
                                          <p:spTgt spid="202775"/>
                                        </p:tgtEl>
                                        <p:attrNameLst>
                                          <p:attrName>ppt_w</p:attrName>
                                        </p:attrNameLst>
                                      </p:cBhvr>
                                      <p:tavLst>
                                        <p:tav tm="0">
                                          <p:val>
                                            <p:fltVal val="0"/>
                                          </p:val>
                                        </p:tav>
                                        <p:tav tm="100000">
                                          <p:val>
                                            <p:strVal val="#ppt_w"/>
                                          </p:val>
                                        </p:tav>
                                      </p:tavLst>
                                    </p:anim>
                                    <p:anim calcmode="lin" valueType="num">
                                      <p:cBhvr>
                                        <p:cTn id="179" dur="500" fill="hold"/>
                                        <p:tgtEl>
                                          <p:spTgt spid="202775"/>
                                        </p:tgtEl>
                                        <p:attrNameLst>
                                          <p:attrName>ppt_h</p:attrName>
                                        </p:attrNameLst>
                                      </p:cBhvr>
                                      <p:tavLst>
                                        <p:tav tm="0">
                                          <p:val>
                                            <p:fltVal val="0"/>
                                          </p:val>
                                        </p:tav>
                                        <p:tav tm="100000">
                                          <p:val>
                                            <p:strVal val="#ppt_h"/>
                                          </p:val>
                                        </p:tav>
                                      </p:tavLst>
                                    </p:anim>
                                    <p:animEffect transition="in" filter="fade">
                                      <p:cBhvr>
                                        <p:cTn id="180" dur="500"/>
                                        <p:tgtEl>
                                          <p:spTgt spid="202775"/>
                                        </p:tgtEl>
                                      </p:cBhvr>
                                    </p:animEffect>
                                  </p:childTnLst>
                                </p:cTn>
                              </p:par>
                            </p:childTnLst>
                          </p:cTn>
                        </p:par>
                      </p:childTnLst>
                    </p:cTn>
                  </p:par>
                  <p:par>
                    <p:cTn id="181" fill="hold">
                      <p:stCondLst>
                        <p:cond delay="indefinite"/>
                      </p:stCondLst>
                      <p:childTnLst>
                        <p:par>
                          <p:cTn id="182" fill="hold">
                            <p:stCondLst>
                              <p:cond delay="0"/>
                            </p:stCondLst>
                            <p:childTnLst>
                              <p:par>
                                <p:cTn id="183" presetID="25" presetClass="entr" presetSubtype="0" fill="hold" grpId="0" nodeType="clickEffect">
                                  <p:stCondLst>
                                    <p:cond delay="0"/>
                                  </p:stCondLst>
                                  <p:childTnLst>
                                    <p:set>
                                      <p:cBhvr>
                                        <p:cTn id="184" dur="1" fill="hold">
                                          <p:stCondLst>
                                            <p:cond delay="0"/>
                                          </p:stCondLst>
                                        </p:cTn>
                                        <p:tgtEl>
                                          <p:spTgt spid="202778"/>
                                        </p:tgtEl>
                                        <p:attrNameLst>
                                          <p:attrName>style.visibility</p:attrName>
                                        </p:attrNameLst>
                                      </p:cBhvr>
                                      <p:to>
                                        <p:strVal val="visible"/>
                                      </p:to>
                                    </p:set>
                                    <p:anim calcmode="lin" valueType="num">
                                      <p:cBhvr>
                                        <p:cTn id="185" dur="500" decel="50000" fill="hold">
                                          <p:stCondLst>
                                            <p:cond delay="0"/>
                                          </p:stCondLst>
                                        </p:cTn>
                                        <p:tgtEl>
                                          <p:spTgt spid="202778"/>
                                        </p:tgtEl>
                                        <p:attrNameLst>
                                          <p:attrName>style.rotation</p:attrName>
                                        </p:attrNameLst>
                                      </p:cBhvr>
                                      <p:tavLst>
                                        <p:tav tm="0">
                                          <p:val>
                                            <p:fltVal val="-90"/>
                                          </p:val>
                                        </p:tav>
                                        <p:tav tm="100000">
                                          <p:val>
                                            <p:fltVal val="0"/>
                                          </p:val>
                                        </p:tav>
                                      </p:tavLst>
                                    </p:anim>
                                    <p:anim calcmode="lin" valueType="num">
                                      <p:cBhvr>
                                        <p:cTn id="186" dur="500" decel="50000" fill="hold">
                                          <p:stCondLst>
                                            <p:cond delay="0"/>
                                          </p:stCondLst>
                                        </p:cTn>
                                        <p:tgtEl>
                                          <p:spTgt spid="202778"/>
                                        </p:tgtEl>
                                        <p:attrNameLst>
                                          <p:attrName>ppt_w</p:attrName>
                                        </p:attrNameLst>
                                      </p:cBhvr>
                                      <p:tavLst>
                                        <p:tav tm="0">
                                          <p:val>
                                            <p:strVal val="#ppt_w"/>
                                          </p:val>
                                        </p:tav>
                                        <p:tav tm="100000">
                                          <p:val>
                                            <p:strVal val="#ppt_w*.05"/>
                                          </p:val>
                                        </p:tav>
                                      </p:tavLst>
                                    </p:anim>
                                    <p:anim calcmode="lin" valueType="num">
                                      <p:cBhvr>
                                        <p:cTn id="187" dur="500" accel="50000" fill="hold">
                                          <p:stCondLst>
                                            <p:cond delay="500"/>
                                          </p:stCondLst>
                                        </p:cTn>
                                        <p:tgtEl>
                                          <p:spTgt spid="202778"/>
                                        </p:tgtEl>
                                        <p:attrNameLst>
                                          <p:attrName>ppt_w</p:attrName>
                                        </p:attrNameLst>
                                      </p:cBhvr>
                                      <p:tavLst>
                                        <p:tav tm="0">
                                          <p:val>
                                            <p:strVal val="#ppt_w*.05"/>
                                          </p:val>
                                        </p:tav>
                                        <p:tav tm="100000">
                                          <p:val>
                                            <p:strVal val="#ppt_w"/>
                                          </p:val>
                                        </p:tav>
                                      </p:tavLst>
                                    </p:anim>
                                    <p:anim calcmode="lin" valueType="num">
                                      <p:cBhvr>
                                        <p:cTn id="188" dur="1000" fill="hold"/>
                                        <p:tgtEl>
                                          <p:spTgt spid="202778"/>
                                        </p:tgtEl>
                                        <p:attrNameLst>
                                          <p:attrName>ppt_h</p:attrName>
                                        </p:attrNameLst>
                                      </p:cBhvr>
                                      <p:tavLst>
                                        <p:tav tm="0">
                                          <p:val>
                                            <p:strVal val="#ppt_h"/>
                                          </p:val>
                                        </p:tav>
                                        <p:tav tm="100000">
                                          <p:val>
                                            <p:strVal val="#ppt_h"/>
                                          </p:val>
                                        </p:tav>
                                      </p:tavLst>
                                    </p:anim>
                                    <p:anim calcmode="lin" valueType="num">
                                      <p:cBhvr>
                                        <p:cTn id="189" dur="500" decel="50000" fill="hold">
                                          <p:stCondLst>
                                            <p:cond delay="0"/>
                                          </p:stCondLst>
                                        </p:cTn>
                                        <p:tgtEl>
                                          <p:spTgt spid="202778"/>
                                        </p:tgtEl>
                                        <p:attrNameLst>
                                          <p:attrName>ppt_x</p:attrName>
                                        </p:attrNameLst>
                                      </p:cBhvr>
                                      <p:tavLst>
                                        <p:tav tm="0">
                                          <p:val>
                                            <p:strVal val="#ppt_x+.4"/>
                                          </p:val>
                                        </p:tav>
                                        <p:tav tm="100000">
                                          <p:val>
                                            <p:strVal val="#ppt_x"/>
                                          </p:val>
                                        </p:tav>
                                      </p:tavLst>
                                    </p:anim>
                                    <p:anim calcmode="lin" valueType="num">
                                      <p:cBhvr>
                                        <p:cTn id="190" dur="500" decel="50000" fill="hold">
                                          <p:stCondLst>
                                            <p:cond delay="0"/>
                                          </p:stCondLst>
                                        </p:cTn>
                                        <p:tgtEl>
                                          <p:spTgt spid="202778"/>
                                        </p:tgtEl>
                                        <p:attrNameLst>
                                          <p:attrName>ppt_y</p:attrName>
                                        </p:attrNameLst>
                                      </p:cBhvr>
                                      <p:tavLst>
                                        <p:tav tm="0">
                                          <p:val>
                                            <p:strVal val="#ppt_y-.2"/>
                                          </p:val>
                                        </p:tav>
                                        <p:tav tm="100000">
                                          <p:val>
                                            <p:strVal val="#ppt_y+.1"/>
                                          </p:val>
                                        </p:tav>
                                      </p:tavLst>
                                    </p:anim>
                                    <p:anim calcmode="lin" valueType="num">
                                      <p:cBhvr>
                                        <p:cTn id="191" dur="500" accel="50000" fill="hold">
                                          <p:stCondLst>
                                            <p:cond delay="500"/>
                                          </p:stCondLst>
                                        </p:cTn>
                                        <p:tgtEl>
                                          <p:spTgt spid="202778"/>
                                        </p:tgtEl>
                                        <p:attrNameLst>
                                          <p:attrName>ppt_y</p:attrName>
                                        </p:attrNameLst>
                                      </p:cBhvr>
                                      <p:tavLst>
                                        <p:tav tm="0">
                                          <p:val>
                                            <p:strVal val="#ppt_y+.1"/>
                                          </p:val>
                                        </p:tav>
                                        <p:tav tm="100000">
                                          <p:val>
                                            <p:strVal val="#ppt_y"/>
                                          </p:val>
                                        </p:tav>
                                      </p:tavLst>
                                    </p:anim>
                                    <p:animEffect transition="in" filter="fade">
                                      <p:cBhvr>
                                        <p:cTn id="192" dur="1000" decel="50000">
                                          <p:stCondLst>
                                            <p:cond delay="0"/>
                                          </p:stCondLst>
                                        </p:cTn>
                                        <p:tgtEl>
                                          <p:spTgt spid="202778"/>
                                        </p:tgtEl>
                                      </p:cBhvr>
                                    </p:animEffect>
                                  </p:childTnLst>
                                </p:cTn>
                              </p:par>
                            </p:childTnLst>
                          </p:cTn>
                        </p:par>
                        <p:par>
                          <p:cTn id="193" fill="hold">
                            <p:stCondLst>
                              <p:cond delay="1000"/>
                            </p:stCondLst>
                            <p:childTnLst>
                              <p:par>
                                <p:cTn id="194" presetID="53" presetClass="entr" presetSubtype="16" fill="hold" grpId="0" nodeType="afterEffect">
                                  <p:stCondLst>
                                    <p:cond delay="0"/>
                                  </p:stCondLst>
                                  <p:childTnLst>
                                    <p:set>
                                      <p:cBhvr>
                                        <p:cTn id="195" dur="1" fill="hold">
                                          <p:stCondLst>
                                            <p:cond delay="0"/>
                                          </p:stCondLst>
                                        </p:cTn>
                                        <p:tgtEl>
                                          <p:spTgt spid="202777"/>
                                        </p:tgtEl>
                                        <p:attrNameLst>
                                          <p:attrName>style.visibility</p:attrName>
                                        </p:attrNameLst>
                                      </p:cBhvr>
                                      <p:to>
                                        <p:strVal val="visible"/>
                                      </p:to>
                                    </p:set>
                                    <p:anim calcmode="lin" valueType="num">
                                      <p:cBhvr>
                                        <p:cTn id="196" dur="500" fill="hold"/>
                                        <p:tgtEl>
                                          <p:spTgt spid="202777"/>
                                        </p:tgtEl>
                                        <p:attrNameLst>
                                          <p:attrName>ppt_w</p:attrName>
                                        </p:attrNameLst>
                                      </p:cBhvr>
                                      <p:tavLst>
                                        <p:tav tm="0">
                                          <p:val>
                                            <p:fltVal val="0"/>
                                          </p:val>
                                        </p:tav>
                                        <p:tav tm="100000">
                                          <p:val>
                                            <p:strVal val="#ppt_w"/>
                                          </p:val>
                                        </p:tav>
                                      </p:tavLst>
                                    </p:anim>
                                    <p:anim calcmode="lin" valueType="num">
                                      <p:cBhvr>
                                        <p:cTn id="197" dur="500" fill="hold"/>
                                        <p:tgtEl>
                                          <p:spTgt spid="202777"/>
                                        </p:tgtEl>
                                        <p:attrNameLst>
                                          <p:attrName>ppt_h</p:attrName>
                                        </p:attrNameLst>
                                      </p:cBhvr>
                                      <p:tavLst>
                                        <p:tav tm="0">
                                          <p:val>
                                            <p:fltVal val="0"/>
                                          </p:val>
                                        </p:tav>
                                        <p:tav tm="100000">
                                          <p:val>
                                            <p:strVal val="#ppt_h"/>
                                          </p:val>
                                        </p:tav>
                                      </p:tavLst>
                                    </p:anim>
                                    <p:animEffect transition="in" filter="fade">
                                      <p:cBhvr>
                                        <p:cTn id="198" dur="500"/>
                                        <p:tgtEl>
                                          <p:spTgt spid="202777"/>
                                        </p:tgtEl>
                                      </p:cBhvr>
                                    </p:animEffect>
                                  </p:childTnLst>
                                </p:cTn>
                              </p:par>
                            </p:childTnLst>
                          </p:cTn>
                        </p:par>
                      </p:childTnLst>
                    </p:cTn>
                  </p:par>
                  <p:par>
                    <p:cTn id="199" fill="hold">
                      <p:stCondLst>
                        <p:cond delay="indefinite"/>
                      </p:stCondLst>
                      <p:childTnLst>
                        <p:par>
                          <p:cTn id="200" fill="hold">
                            <p:stCondLst>
                              <p:cond delay="0"/>
                            </p:stCondLst>
                            <p:childTnLst>
                              <p:par>
                                <p:cTn id="201" presetID="25" presetClass="entr" presetSubtype="0" fill="hold" grpId="0" nodeType="clickEffect">
                                  <p:stCondLst>
                                    <p:cond delay="0"/>
                                  </p:stCondLst>
                                  <p:childTnLst>
                                    <p:set>
                                      <p:cBhvr>
                                        <p:cTn id="202" dur="1" fill="hold">
                                          <p:stCondLst>
                                            <p:cond delay="0"/>
                                          </p:stCondLst>
                                        </p:cTn>
                                        <p:tgtEl>
                                          <p:spTgt spid="202770"/>
                                        </p:tgtEl>
                                        <p:attrNameLst>
                                          <p:attrName>style.visibility</p:attrName>
                                        </p:attrNameLst>
                                      </p:cBhvr>
                                      <p:to>
                                        <p:strVal val="visible"/>
                                      </p:to>
                                    </p:set>
                                    <p:anim calcmode="lin" valueType="num">
                                      <p:cBhvr>
                                        <p:cTn id="203" dur="500" decel="50000" fill="hold">
                                          <p:stCondLst>
                                            <p:cond delay="0"/>
                                          </p:stCondLst>
                                        </p:cTn>
                                        <p:tgtEl>
                                          <p:spTgt spid="202770"/>
                                        </p:tgtEl>
                                        <p:attrNameLst>
                                          <p:attrName>style.rotation</p:attrName>
                                        </p:attrNameLst>
                                      </p:cBhvr>
                                      <p:tavLst>
                                        <p:tav tm="0">
                                          <p:val>
                                            <p:fltVal val="-90"/>
                                          </p:val>
                                        </p:tav>
                                        <p:tav tm="100000">
                                          <p:val>
                                            <p:fltVal val="0"/>
                                          </p:val>
                                        </p:tav>
                                      </p:tavLst>
                                    </p:anim>
                                    <p:anim calcmode="lin" valueType="num">
                                      <p:cBhvr>
                                        <p:cTn id="204" dur="500" decel="50000" fill="hold">
                                          <p:stCondLst>
                                            <p:cond delay="0"/>
                                          </p:stCondLst>
                                        </p:cTn>
                                        <p:tgtEl>
                                          <p:spTgt spid="202770"/>
                                        </p:tgtEl>
                                        <p:attrNameLst>
                                          <p:attrName>ppt_w</p:attrName>
                                        </p:attrNameLst>
                                      </p:cBhvr>
                                      <p:tavLst>
                                        <p:tav tm="0">
                                          <p:val>
                                            <p:strVal val="#ppt_w"/>
                                          </p:val>
                                        </p:tav>
                                        <p:tav tm="100000">
                                          <p:val>
                                            <p:strVal val="#ppt_w*.05"/>
                                          </p:val>
                                        </p:tav>
                                      </p:tavLst>
                                    </p:anim>
                                    <p:anim calcmode="lin" valueType="num">
                                      <p:cBhvr>
                                        <p:cTn id="205" dur="500" accel="50000" fill="hold">
                                          <p:stCondLst>
                                            <p:cond delay="500"/>
                                          </p:stCondLst>
                                        </p:cTn>
                                        <p:tgtEl>
                                          <p:spTgt spid="202770"/>
                                        </p:tgtEl>
                                        <p:attrNameLst>
                                          <p:attrName>ppt_w</p:attrName>
                                        </p:attrNameLst>
                                      </p:cBhvr>
                                      <p:tavLst>
                                        <p:tav tm="0">
                                          <p:val>
                                            <p:strVal val="#ppt_w*.05"/>
                                          </p:val>
                                        </p:tav>
                                        <p:tav tm="100000">
                                          <p:val>
                                            <p:strVal val="#ppt_w"/>
                                          </p:val>
                                        </p:tav>
                                      </p:tavLst>
                                    </p:anim>
                                    <p:anim calcmode="lin" valueType="num">
                                      <p:cBhvr>
                                        <p:cTn id="206" dur="1000" fill="hold"/>
                                        <p:tgtEl>
                                          <p:spTgt spid="202770"/>
                                        </p:tgtEl>
                                        <p:attrNameLst>
                                          <p:attrName>ppt_h</p:attrName>
                                        </p:attrNameLst>
                                      </p:cBhvr>
                                      <p:tavLst>
                                        <p:tav tm="0">
                                          <p:val>
                                            <p:strVal val="#ppt_h"/>
                                          </p:val>
                                        </p:tav>
                                        <p:tav tm="100000">
                                          <p:val>
                                            <p:strVal val="#ppt_h"/>
                                          </p:val>
                                        </p:tav>
                                      </p:tavLst>
                                    </p:anim>
                                    <p:anim calcmode="lin" valueType="num">
                                      <p:cBhvr>
                                        <p:cTn id="207" dur="500" decel="50000" fill="hold">
                                          <p:stCondLst>
                                            <p:cond delay="0"/>
                                          </p:stCondLst>
                                        </p:cTn>
                                        <p:tgtEl>
                                          <p:spTgt spid="202770"/>
                                        </p:tgtEl>
                                        <p:attrNameLst>
                                          <p:attrName>ppt_x</p:attrName>
                                        </p:attrNameLst>
                                      </p:cBhvr>
                                      <p:tavLst>
                                        <p:tav tm="0">
                                          <p:val>
                                            <p:strVal val="#ppt_x+.4"/>
                                          </p:val>
                                        </p:tav>
                                        <p:tav tm="100000">
                                          <p:val>
                                            <p:strVal val="#ppt_x"/>
                                          </p:val>
                                        </p:tav>
                                      </p:tavLst>
                                    </p:anim>
                                    <p:anim calcmode="lin" valueType="num">
                                      <p:cBhvr>
                                        <p:cTn id="208" dur="500" decel="50000" fill="hold">
                                          <p:stCondLst>
                                            <p:cond delay="0"/>
                                          </p:stCondLst>
                                        </p:cTn>
                                        <p:tgtEl>
                                          <p:spTgt spid="202770"/>
                                        </p:tgtEl>
                                        <p:attrNameLst>
                                          <p:attrName>ppt_y</p:attrName>
                                        </p:attrNameLst>
                                      </p:cBhvr>
                                      <p:tavLst>
                                        <p:tav tm="0">
                                          <p:val>
                                            <p:strVal val="#ppt_y-.2"/>
                                          </p:val>
                                        </p:tav>
                                        <p:tav tm="100000">
                                          <p:val>
                                            <p:strVal val="#ppt_y+.1"/>
                                          </p:val>
                                        </p:tav>
                                      </p:tavLst>
                                    </p:anim>
                                    <p:anim calcmode="lin" valueType="num">
                                      <p:cBhvr>
                                        <p:cTn id="209" dur="500" accel="50000" fill="hold">
                                          <p:stCondLst>
                                            <p:cond delay="500"/>
                                          </p:stCondLst>
                                        </p:cTn>
                                        <p:tgtEl>
                                          <p:spTgt spid="202770"/>
                                        </p:tgtEl>
                                        <p:attrNameLst>
                                          <p:attrName>ppt_y</p:attrName>
                                        </p:attrNameLst>
                                      </p:cBhvr>
                                      <p:tavLst>
                                        <p:tav tm="0">
                                          <p:val>
                                            <p:strVal val="#ppt_y+.1"/>
                                          </p:val>
                                        </p:tav>
                                        <p:tav tm="100000">
                                          <p:val>
                                            <p:strVal val="#ppt_y"/>
                                          </p:val>
                                        </p:tav>
                                      </p:tavLst>
                                    </p:anim>
                                    <p:animEffect transition="in" filter="fade">
                                      <p:cBhvr>
                                        <p:cTn id="210" dur="1000" decel="50000">
                                          <p:stCondLst>
                                            <p:cond delay="0"/>
                                          </p:stCondLst>
                                        </p:cTn>
                                        <p:tgtEl>
                                          <p:spTgt spid="202770"/>
                                        </p:tgtEl>
                                      </p:cBhvr>
                                    </p:animEffect>
                                  </p:childTnLst>
                                </p:cTn>
                              </p:par>
                            </p:childTnLst>
                          </p:cTn>
                        </p:par>
                        <p:par>
                          <p:cTn id="211" fill="hold">
                            <p:stCondLst>
                              <p:cond delay="1000"/>
                            </p:stCondLst>
                            <p:childTnLst>
                              <p:par>
                                <p:cTn id="212" presetID="53" presetClass="entr" presetSubtype="16" fill="hold" grpId="0" nodeType="afterEffect">
                                  <p:stCondLst>
                                    <p:cond delay="0"/>
                                  </p:stCondLst>
                                  <p:childTnLst>
                                    <p:set>
                                      <p:cBhvr>
                                        <p:cTn id="213" dur="1" fill="hold">
                                          <p:stCondLst>
                                            <p:cond delay="0"/>
                                          </p:stCondLst>
                                        </p:cTn>
                                        <p:tgtEl>
                                          <p:spTgt spid="202769"/>
                                        </p:tgtEl>
                                        <p:attrNameLst>
                                          <p:attrName>style.visibility</p:attrName>
                                        </p:attrNameLst>
                                      </p:cBhvr>
                                      <p:to>
                                        <p:strVal val="visible"/>
                                      </p:to>
                                    </p:set>
                                    <p:anim calcmode="lin" valueType="num">
                                      <p:cBhvr>
                                        <p:cTn id="214" dur="500" fill="hold"/>
                                        <p:tgtEl>
                                          <p:spTgt spid="202769"/>
                                        </p:tgtEl>
                                        <p:attrNameLst>
                                          <p:attrName>ppt_w</p:attrName>
                                        </p:attrNameLst>
                                      </p:cBhvr>
                                      <p:tavLst>
                                        <p:tav tm="0">
                                          <p:val>
                                            <p:fltVal val="0"/>
                                          </p:val>
                                        </p:tav>
                                        <p:tav tm="100000">
                                          <p:val>
                                            <p:strVal val="#ppt_w"/>
                                          </p:val>
                                        </p:tav>
                                      </p:tavLst>
                                    </p:anim>
                                    <p:anim calcmode="lin" valueType="num">
                                      <p:cBhvr>
                                        <p:cTn id="215" dur="500" fill="hold"/>
                                        <p:tgtEl>
                                          <p:spTgt spid="202769"/>
                                        </p:tgtEl>
                                        <p:attrNameLst>
                                          <p:attrName>ppt_h</p:attrName>
                                        </p:attrNameLst>
                                      </p:cBhvr>
                                      <p:tavLst>
                                        <p:tav tm="0">
                                          <p:val>
                                            <p:fltVal val="0"/>
                                          </p:val>
                                        </p:tav>
                                        <p:tav tm="100000">
                                          <p:val>
                                            <p:strVal val="#ppt_h"/>
                                          </p:val>
                                        </p:tav>
                                      </p:tavLst>
                                    </p:anim>
                                    <p:animEffect transition="in" filter="fade">
                                      <p:cBhvr>
                                        <p:cTn id="216" dur="500"/>
                                        <p:tgtEl>
                                          <p:spTgt spid="202769"/>
                                        </p:tgtEl>
                                      </p:cBhvr>
                                    </p:animEffect>
                                  </p:childTnLst>
                                </p:cTn>
                              </p:par>
                            </p:childTnLst>
                          </p:cTn>
                        </p:par>
                      </p:childTnLst>
                    </p:cTn>
                  </p:par>
                  <p:par>
                    <p:cTn id="217" fill="hold">
                      <p:stCondLst>
                        <p:cond delay="indefinite"/>
                      </p:stCondLst>
                      <p:childTnLst>
                        <p:par>
                          <p:cTn id="218" fill="hold">
                            <p:stCondLst>
                              <p:cond delay="0"/>
                            </p:stCondLst>
                            <p:childTnLst>
                              <p:par>
                                <p:cTn id="219" presetID="25" presetClass="entr" presetSubtype="0" fill="hold" grpId="0" nodeType="clickEffect">
                                  <p:stCondLst>
                                    <p:cond delay="0"/>
                                  </p:stCondLst>
                                  <p:childTnLst>
                                    <p:set>
                                      <p:cBhvr>
                                        <p:cTn id="220" dur="1" fill="hold">
                                          <p:stCondLst>
                                            <p:cond delay="0"/>
                                          </p:stCondLst>
                                        </p:cTn>
                                        <p:tgtEl>
                                          <p:spTgt spid="202772"/>
                                        </p:tgtEl>
                                        <p:attrNameLst>
                                          <p:attrName>style.visibility</p:attrName>
                                        </p:attrNameLst>
                                      </p:cBhvr>
                                      <p:to>
                                        <p:strVal val="visible"/>
                                      </p:to>
                                    </p:set>
                                    <p:anim calcmode="lin" valueType="num">
                                      <p:cBhvr>
                                        <p:cTn id="221" dur="500" decel="50000" fill="hold">
                                          <p:stCondLst>
                                            <p:cond delay="0"/>
                                          </p:stCondLst>
                                        </p:cTn>
                                        <p:tgtEl>
                                          <p:spTgt spid="202772"/>
                                        </p:tgtEl>
                                        <p:attrNameLst>
                                          <p:attrName>style.rotation</p:attrName>
                                        </p:attrNameLst>
                                      </p:cBhvr>
                                      <p:tavLst>
                                        <p:tav tm="0">
                                          <p:val>
                                            <p:fltVal val="-90"/>
                                          </p:val>
                                        </p:tav>
                                        <p:tav tm="100000">
                                          <p:val>
                                            <p:fltVal val="0"/>
                                          </p:val>
                                        </p:tav>
                                      </p:tavLst>
                                    </p:anim>
                                    <p:anim calcmode="lin" valueType="num">
                                      <p:cBhvr>
                                        <p:cTn id="222" dur="500" decel="50000" fill="hold">
                                          <p:stCondLst>
                                            <p:cond delay="0"/>
                                          </p:stCondLst>
                                        </p:cTn>
                                        <p:tgtEl>
                                          <p:spTgt spid="202772"/>
                                        </p:tgtEl>
                                        <p:attrNameLst>
                                          <p:attrName>ppt_w</p:attrName>
                                        </p:attrNameLst>
                                      </p:cBhvr>
                                      <p:tavLst>
                                        <p:tav tm="0">
                                          <p:val>
                                            <p:strVal val="#ppt_w"/>
                                          </p:val>
                                        </p:tav>
                                        <p:tav tm="100000">
                                          <p:val>
                                            <p:strVal val="#ppt_w*.05"/>
                                          </p:val>
                                        </p:tav>
                                      </p:tavLst>
                                    </p:anim>
                                    <p:anim calcmode="lin" valueType="num">
                                      <p:cBhvr>
                                        <p:cTn id="223" dur="500" accel="50000" fill="hold">
                                          <p:stCondLst>
                                            <p:cond delay="500"/>
                                          </p:stCondLst>
                                        </p:cTn>
                                        <p:tgtEl>
                                          <p:spTgt spid="202772"/>
                                        </p:tgtEl>
                                        <p:attrNameLst>
                                          <p:attrName>ppt_w</p:attrName>
                                        </p:attrNameLst>
                                      </p:cBhvr>
                                      <p:tavLst>
                                        <p:tav tm="0">
                                          <p:val>
                                            <p:strVal val="#ppt_w*.05"/>
                                          </p:val>
                                        </p:tav>
                                        <p:tav tm="100000">
                                          <p:val>
                                            <p:strVal val="#ppt_w"/>
                                          </p:val>
                                        </p:tav>
                                      </p:tavLst>
                                    </p:anim>
                                    <p:anim calcmode="lin" valueType="num">
                                      <p:cBhvr>
                                        <p:cTn id="224" dur="1000" fill="hold"/>
                                        <p:tgtEl>
                                          <p:spTgt spid="202772"/>
                                        </p:tgtEl>
                                        <p:attrNameLst>
                                          <p:attrName>ppt_h</p:attrName>
                                        </p:attrNameLst>
                                      </p:cBhvr>
                                      <p:tavLst>
                                        <p:tav tm="0">
                                          <p:val>
                                            <p:strVal val="#ppt_h"/>
                                          </p:val>
                                        </p:tav>
                                        <p:tav tm="100000">
                                          <p:val>
                                            <p:strVal val="#ppt_h"/>
                                          </p:val>
                                        </p:tav>
                                      </p:tavLst>
                                    </p:anim>
                                    <p:anim calcmode="lin" valueType="num">
                                      <p:cBhvr>
                                        <p:cTn id="225" dur="500" decel="50000" fill="hold">
                                          <p:stCondLst>
                                            <p:cond delay="0"/>
                                          </p:stCondLst>
                                        </p:cTn>
                                        <p:tgtEl>
                                          <p:spTgt spid="202772"/>
                                        </p:tgtEl>
                                        <p:attrNameLst>
                                          <p:attrName>ppt_x</p:attrName>
                                        </p:attrNameLst>
                                      </p:cBhvr>
                                      <p:tavLst>
                                        <p:tav tm="0">
                                          <p:val>
                                            <p:strVal val="#ppt_x+.4"/>
                                          </p:val>
                                        </p:tav>
                                        <p:tav tm="100000">
                                          <p:val>
                                            <p:strVal val="#ppt_x"/>
                                          </p:val>
                                        </p:tav>
                                      </p:tavLst>
                                    </p:anim>
                                    <p:anim calcmode="lin" valueType="num">
                                      <p:cBhvr>
                                        <p:cTn id="226" dur="500" decel="50000" fill="hold">
                                          <p:stCondLst>
                                            <p:cond delay="0"/>
                                          </p:stCondLst>
                                        </p:cTn>
                                        <p:tgtEl>
                                          <p:spTgt spid="202772"/>
                                        </p:tgtEl>
                                        <p:attrNameLst>
                                          <p:attrName>ppt_y</p:attrName>
                                        </p:attrNameLst>
                                      </p:cBhvr>
                                      <p:tavLst>
                                        <p:tav tm="0">
                                          <p:val>
                                            <p:strVal val="#ppt_y-.2"/>
                                          </p:val>
                                        </p:tav>
                                        <p:tav tm="100000">
                                          <p:val>
                                            <p:strVal val="#ppt_y+.1"/>
                                          </p:val>
                                        </p:tav>
                                      </p:tavLst>
                                    </p:anim>
                                    <p:anim calcmode="lin" valueType="num">
                                      <p:cBhvr>
                                        <p:cTn id="227" dur="500" accel="50000" fill="hold">
                                          <p:stCondLst>
                                            <p:cond delay="500"/>
                                          </p:stCondLst>
                                        </p:cTn>
                                        <p:tgtEl>
                                          <p:spTgt spid="202772"/>
                                        </p:tgtEl>
                                        <p:attrNameLst>
                                          <p:attrName>ppt_y</p:attrName>
                                        </p:attrNameLst>
                                      </p:cBhvr>
                                      <p:tavLst>
                                        <p:tav tm="0">
                                          <p:val>
                                            <p:strVal val="#ppt_y+.1"/>
                                          </p:val>
                                        </p:tav>
                                        <p:tav tm="100000">
                                          <p:val>
                                            <p:strVal val="#ppt_y"/>
                                          </p:val>
                                        </p:tav>
                                      </p:tavLst>
                                    </p:anim>
                                    <p:animEffect transition="in" filter="fade">
                                      <p:cBhvr>
                                        <p:cTn id="228" dur="1000" decel="50000">
                                          <p:stCondLst>
                                            <p:cond delay="0"/>
                                          </p:stCondLst>
                                        </p:cTn>
                                        <p:tgtEl>
                                          <p:spTgt spid="202772"/>
                                        </p:tgtEl>
                                      </p:cBhvr>
                                    </p:animEffect>
                                  </p:childTnLst>
                                </p:cTn>
                              </p:par>
                            </p:childTnLst>
                          </p:cTn>
                        </p:par>
                        <p:par>
                          <p:cTn id="229" fill="hold">
                            <p:stCondLst>
                              <p:cond delay="1000"/>
                            </p:stCondLst>
                            <p:childTnLst>
                              <p:par>
                                <p:cTn id="230" presetID="53" presetClass="entr" presetSubtype="16" fill="hold" grpId="0" nodeType="afterEffect">
                                  <p:stCondLst>
                                    <p:cond delay="0"/>
                                  </p:stCondLst>
                                  <p:childTnLst>
                                    <p:set>
                                      <p:cBhvr>
                                        <p:cTn id="231" dur="1" fill="hold">
                                          <p:stCondLst>
                                            <p:cond delay="0"/>
                                          </p:stCondLst>
                                        </p:cTn>
                                        <p:tgtEl>
                                          <p:spTgt spid="202771"/>
                                        </p:tgtEl>
                                        <p:attrNameLst>
                                          <p:attrName>style.visibility</p:attrName>
                                        </p:attrNameLst>
                                      </p:cBhvr>
                                      <p:to>
                                        <p:strVal val="visible"/>
                                      </p:to>
                                    </p:set>
                                    <p:anim calcmode="lin" valueType="num">
                                      <p:cBhvr>
                                        <p:cTn id="232" dur="500" fill="hold"/>
                                        <p:tgtEl>
                                          <p:spTgt spid="202771"/>
                                        </p:tgtEl>
                                        <p:attrNameLst>
                                          <p:attrName>ppt_w</p:attrName>
                                        </p:attrNameLst>
                                      </p:cBhvr>
                                      <p:tavLst>
                                        <p:tav tm="0">
                                          <p:val>
                                            <p:fltVal val="0"/>
                                          </p:val>
                                        </p:tav>
                                        <p:tav tm="100000">
                                          <p:val>
                                            <p:strVal val="#ppt_w"/>
                                          </p:val>
                                        </p:tav>
                                      </p:tavLst>
                                    </p:anim>
                                    <p:anim calcmode="lin" valueType="num">
                                      <p:cBhvr>
                                        <p:cTn id="233" dur="500" fill="hold"/>
                                        <p:tgtEl>
                                          <p:spTgt spid="202771"/>
                                        </p:tgtEl>
                                        <p:attrNameLst>
                                          <p:attrName>ppt_h</p:attrName>
                                        </p:attrNameLst>
                                      </p:cBhvr>
                                      <p:tavLst>
                                        <p:tav tm="0">
                                          <p:val>
                                            <p:fltVal val="0"/>
                                          </p:val>
                                        </p:tav>
                                        <p:tav tm="100000">
                                          <p:val>
                                            <p:strVal val="#ppt_h"/>
                                          </p:val>
                                        </p:tav>
                                      </p:tavLst>
                                    </p:anim>
                                    <p:animEffect transition="in" filter="fade">
                                      <p:cBhvr>
                                        <p:cTn id="234" dur="500"/>
                                        <p:tgtEl>
                                          <p:spTgt spid="202771"/>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grpId="0" nodeType="clickEffect">
                                  <p:stCondLst>
                                    <p:cond delay="0"/>
                                  </p:stCondLst>
                                  <p:childTnLst>
                                    <p:set>
                                      <p:cBhvr>
                                        <p:cTn id="238" dur="1" fill="hold">
                                          <p:stCondLst>
                                            <p:cond delay="0"/>
                                          </p:stCondLst>
                                        </p:cTn>
                                        <p:tgtEl>
                                          <p:spTgt spid="2200583"/>
                                        </p:tgtEl>
                                        <p:attrNameLst>
                                          <p:attrName>style.visibility</p:attrName>
                                        </p:attrNameLst>
                                      </p:cBhvr>
                                      <p:to>
                                        <p:strVal val="visible"/>
                                      </p:to>
                                    </p:set>
                                    <p:animEffect transition="in" filter="dissolve">
                                      <p:cBhvr>
                                        <p:cTn id="23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animBg="1"/>
      <p:bldP spid="202757" grpId="0" animBg="1"/>
      <p:bldP spid="202758" grpId="0" animBg="1"/>
      <p:bldP spid="202759" grpId="0" animBg="1"/>
      <p:bldP spid="202760" grpId="0" animBg="1"/>
      <p:bldP spid="202761" grpId="0" animBg="1"/>
      <p:bldP spid="202762" grpId="0"/>
      <p:bldP spid="202763" grpId="0" animBg="1"/>
      <p:bldP spid="202764" grpId="0"/>
      <p:bldP spid="202765" grpId="0" animBg="1"/>
      <p:bldP spid="202766" grpId="0"/>
      <p:bldP spid="202767" grpId="0" animBg="1"/>
      <p:bldP spid="202768" grpId="0"/>
      <p:bldP spid="202769" grpId="0" animBg="1"/>
      <p:bldP spid="202770" grpId="0"/>
      <p:bldP spid="202771" grpId="0" animBg="1"/>
      <p:bldP spid="202772" grpId="0"/>
      <p:bldP spid="202773" grpId="0" animBg="1"/>
      <p:bldP spid="202774" grpId="0"/>
      <p:bldP spid="202775" grpId="0" animBg="1"/>
      <p:bldP spid="202776" grpId="0"/>
      <p:bldP spid="202777" grpId="0" animBg="1"/>
      <p:bldP spid="202778" grpId="0"/>
      <p:bldP spid="202779" grpId="0" animBg="1"/>
      <p:bldP spid="202780" grpId="0"/>
      <p:bldP spid="2200583" grpId="0" animBg="1" autoUpdateAnimBg="0"/>
      <p:bldP spid="4" grpId="0"/>
      <p:bldP spid="37" grpId="0"/>
      <p:bldP spid="38" grpId="0"/>
      <p:bldP spid="39"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Moore</a:t>
            </a:r>
            <a:r>
              <a:rPr lang="zh-CN" altLang="en-US" sz="1600" dirty="0">
                <a:solidFill>
                  <a:srgbClr val="DDDDDD"/>
                </a:solidFill>
                <a:latin typeface="+mj-ea"/>
              </a:rPr>
              <a:t>型有限状态机</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bwMode="auto">
          <a:xfrm>
            <a:off x="1860551" y="1322389"/>
            <a:ext cx="5953125" cy="1925637"/>
            <a:chOff x="212" y="833"/>
            <a:chExt cx="3750" cy="1213"/>
          </a:xfrm>
        </p:grpSpPr>
        <p:sp>
          <p:nvSpPr>
            <p:cNvPr id="76813" name="Text Box 5"/>
            <p:cNvSpPr txBox="1">
              <a:spLocks noChangeArrowheads="1"/>
            </p:cNvSpPr>
            <p:nvPr/>
          </p:nvSpPr>
          <p:spPr bwMode="auto">
            <a:xfrm>
              <a:off x="3459" y="1032"/>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输出</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4" name="Text Box 6"/>
            <p:cNvSpPr txBox="1">
              <a:spLocks noChangeArrowheads="1"/>
            </p:cNvSpPr>
            <p:nvPr/>
          </p:nvSpPr>
          <p:spPr bwMode="auto">
            <a:xfrm>
              <a:off x="2454" y="1145"/>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现态</a:t>
              </a:r>
              <a:endParaRPr lang="zh-CN" altLang="en-US" sz="1600">
                <a:solidFill>
                  <a:srgbClr val="FF0066"/>
                </a:solidFill>
                <a:latin typeface="Times New Roman" panose="02020603050405020304" pitchFamily="18" charset="0"/>
                <a:cs typeface="Times New Roman" panose="02020603050405020304" pitchFamily="18" charset="0"/>
              </a:endParaRPr>
            </a:p>
          </p:txBody>
        </p:sp>
        <p:sp>
          <p:nvSpPr>
            <p:cNvPr id="76815" name="Text Box 7"/>
            <p:cNvSpPr txBox="1">
              <a:spLocks noChangeArrowheads="1"/>
            </p:cNvSpPr>
            <p:nvPr/>
          </p:nvSpPr>
          <p:spPr bwMode="auto">
            <a:xfrm>
              <a:off x="1346" y="1053"/>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次态</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6" name="Text Box 8"/>
            <p:cNvSpPr txBox="1">
              <a:spLocks noChangeArrowheads="1"/>
            </p:cNvSpPr>
            <p:nvPr/>
          </p:nvSpPr>
          <p:spPr bwMode="auto">
            <a:xfrm>
              <a:off x="353" y="1158"/>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现态</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7" name="Text Box 9"/>
            <p:cNvSpPr txBox="1">
              <a:spLocks noChangeArrowheads="1"/>
            </p:cNvSpPr>
            <p:nvPr/>
          </p:nvSpPr>
          <p:spPr bwMode="auto">
            <a:xfrm>
              <a:off x="212" y="874"/>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输入</a:t>
              </a:r>
              <a:endParaRPr lang="zh-CN" altLang="en-US" sz="1600">
                <a:solidFill>
                  <a:srgbClr val="FF0066"/>
                </a:solidFill>
                <a:latin typeface="Times New Roman" panose="02020603050405020304" pitchFamily="18" charset="0"/>
                <a:cs typeface="Times New Roman" panose="02020603050405020304" pitchFamily="18" charset="0"/>
              </a:endParaRPr>
            </a:p>
          </p:txBody>
        </p:sp>
        <p:sp>
          <p:nvSpPr>
            <p:cNvPr id="76818" name="Text Box 10"/>
            <p:cNvSpPr txBox="1">
              <a:spLocks noChangeArrowheads="1"/>
            </p:cNvSpPr>
            <p:nvPr/>
          </p:nvSpPr>
          <p:spPr bwMode="auto">
            <a:xfrm>
              <a:off x="830" y="1011"/>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latin typeface="Times New Roman" panose="02020603050405020304" pitchFamily="18" charset="0"/>
                  <a:cs typeface="Times New Roman" panose="02020603050405020304" pitchFamily="18" charset="0"/>
                </a:rPr>
                <a:t>次态逻辑</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9" name="Text Box 11"/>
            <p:cNvSpPr txBox="1">
              <a:spLocks noChangeArrowheads="1"/>
            </p:cNvSpPr>
            <p:nvPr/>
          </p:nvSpPr>
          <p:spPr bwMode="auto">
            <a:xfrm>
              <a:off x="1836" y="1011"/>
              <a:ext cx="618" cy="514"/>
            </a:xfrm>
            <a:prstGeom prst="rect">
              <a:avLst/>
            </a:prstGeom>
            <a:solidFill>
              <a:srgbClr val="FFFFFF"/>
            </a:solidFill>
            <a:ln w="15875">
              <a:solidFill>
                <a:srgbClr val="000000"/>
              </a:solid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状态</a:t>
              </a:r>
              <a:endParaRPr lang="zh-CN" altLang="en-US" sz="1600">
                <a:solidFill>
                  <a:srgbClr val="2C2C86"/>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寄存器</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20" name="Text Box 12"/>
            <p:cNvSpPr txBox="1">
              <a:spLocks noChangeArrowheads="1"/>
            </p:cNvSpPr>
            <p:nvPr/>
          </p:nvSpPr>
          <p:spPr bwMode="auto">
            <a:xfrm>
              <a:off x="2944" y="1000"/>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latin typeface="Times New Roman" panose="02020603050405020304" pitchFamily="18" charset="0"/>
                  <a:cs typeface="Times New Roman" panose="02020603050405020304" pitchFamily="18" charset="0"/>
                </a:rPr>
                <a:t>输出逻辑</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21" name="Line 13"/>
            <p:cNvSpPr>
              <a:spLocks noChangeShapeType="1"/>
            </p:cNvSpPr>
            <p:nvPr/>
          </p:nvSpPr>
          <p:spPr bwMode="auto">
            <a:xfrm>
              <a:off x="276" y="1084"/>
              <a:ext cx="554"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2" name="Line 14"/>
            <p:cNvSpPr>
              <a:spLocks noChangeShapeType="1"/>
            </p:cNvSpPr>
            <p:nvPr/>
          </p:nvSpPr>
          <p:spPr bwMode="auto">
            <a:xfrm>
              <a:off x="599" y="1378"/>
              <a:ext cx="23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3" name="Line 15"/>
            <p:cNvSpPr>
              <a:spLocks noChangeShapeType="1"/>
            </p:cNvSpPr>
            <p:nvPr/>
          </p:nvSpPr>
          <p:spPr bwMode="auto">
            <a:xfrm>
              <a:off x="1359" y="1263"/>
              <a:ext cx="47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4" name="Line 16"/>
            <p:cNvSpPr>
              <a:spLocks noChangeShapeType="1"/>
            </p:cNvSpPr>
            <p:nvPr/>
          </p:nvSpPr>
          <p:spPr bwMode="auto">
            <a:xfrm>
              <a:off x="2467" y="1342"/>
              <a:ext cx="477"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5" name="Line 17"/>
            <p:cNvSpPr>
              <a:spLocks noChangeShapeType="1"/>
            </p:cNvSpPr>
            <p:nvPr/>
          </p:nvSpPr>
          <p:spPr bwMode="auto">
            <a:xfrm>
              <a:off x="3473" y="1252"/>
              <a:ext cx="47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6" name="Line 18"/>
            <p:cNvSpPr>
              <a:spLocks noChangeShapeType="1"/>
            </p:cNvSpPr>
            <p:nvPr/>
          </p:nvSpPr>
          <p:spPr bwMode="auto">
            <a:xfrm>
              <a:off x="586" y="1378"/>
              <a:ext cx="0" cy="28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7" name="Line 19"/>
            <p:cNvSpPr>
              <a:spLocks noChangeShapeType="1"/>
            </p:cNvSpPr>
            <p:nvPr/>
          </p:nvSpPr>
          <p:spPr bwMode="auto">
            <a:xfrm>
              <a:off x="599" y="1662"/>
              <a:ext cx="2074"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8" name="Line 20"/>
            <p:cNvSpPr>
              <a:spLocks noChangeShapeType="1"/>
            </p:cNvSpPr>
            <p:nvPr/>
          </p:nvSpPr>
          <p:spPr bwMode="auto">
            <a:xfrm flipV="1">
              <a:off x="2673" y="1368"/>
              <a:ext cx="0" cy="29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9" name="Line 21"/>
            <p:cNvSpPr>
              <a:spLocks noChangeShapeType="1"/>
            </p:cNvSpPr>
            <p:nvPr/>
          </p:nvSpPr>
          <p:spPr bwMode="auto">
            <a:xfrm flipV="1">
              <a:off x="586" y="833"/>
              <a:ext cx="0" cy="251"/>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0" name="Line 22"/>
            <p:cNvSpPr>
              <a:spLocks noChangeShapeType="1"/>
            </p:cNvSpPr>
            <p:nvPr/>
          </p:nvSpPr>
          <p:spPr bwMode="auto">
            <a:xfrm>
              <a:off x="586" y="843"/>
              <a:ext cx="2113"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1" name="Line 23"/>
            <p:cNvSpPr>
              <a:spLocks noChangeShapeType="1"/>
            </p:cNvSpPr>
            <p:nvPr/>
          </p:nvSpPr>
          <p:spPr bwMode="auto">
            <a:xfrm>
              <a:off x="2699" y="843"/>
              <a:ext cx="0" cy="252"/>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2" name="Line 24"/>
            <p:cNvSpPr>
              <a:spLocks noChangeShapeType="1"/>
            </p:cNvSpPr>
            <p:nvPr/>
          </p:nvSpPr>
          <p:spPr bwMode="auto">
            <a:xfrm>
              <a:off x="2699" y="1095"/>
              <a:ext cx="245"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3" name="Text Box 25"/>
            <p:cNvSpPr txBox="1">
              <a:spLocks noChangeArrowheads="1"/>
            </p:cNvSpPr>
            <p:nvPr/>
          </p:nvSpPr>
          <p:spPr bwMode="auto">
            <a:xfrm>
              <a:off x="1140" y="1816"/>
              <a:ext cx="2103" cy="230"/>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型状态机的典型结构</a:t>
              </a:r>
              <a:endParaRPr lang="zh-CN" altLang="en-US" dirty="0">
                <a:solidFill>
                  <a:srgbClr val="990000"/>
                </a:solidFill>
                <a:latin typeface="Times New Roman" panose="02020603050405020304" pitchFamily="18" charset="0"/>
                <a:cs typeface="Times New Roman" panose="02020603050405020304" pitchFamily="18" charset="0"/>
              </a:endParaRPr>
            </a:p>
          </p:txBody>
        </p:sp>
        <p:sp>
          <p:nvSpPr>
            <p:cNvPr id="76834" name="Text Box 26"/>
            <p:cNvSpPr txBox="1">
              <a:spLocks noChangeArrowheads="1"/>
            </p:cNvSpPr>
            <p:nvPr/>
          </p:nvSpPr>
          <p:spPr bwMode="auto">
            <a:xfrm>
              <a:off x="512" y="959"/>
              <a:ext cx="372" cy="248"/>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endParaRPr lang="en-US" altLang="zh-CN">
                <a:solidFill>
                  <a:srgbClr val="000000"/>
                </a:solidFill>
                <a:latin typeface="Times New Roman" panose="02020603050405020304" pitchFamily="18" charset="0"/>
                <a:cs typeface="Times New Roman" panose="02020603050405020304" pitchFamily="18" charset="0"/>
              </a:endParaRPr>
            </a:p>
          </p:txBody>
        </p:sp>
        <p:sp>
          <p:nvSpPr>
            <p:cNvPr id="76835" name="Text Box 27"/>
            <p:cNvSpPr txBox="1">
              <a:spLocks noChangeArrowheads="1"/>
            </p:cNvSpPr>
            <p:nvPr/>
          </p:nvSpPr>
          <p:spPr bwMode="auto">
            <a:xfrm>
              <a:off x="2585" y="1232"/>
              <a:ext cx="372" cy="248"/>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endParaRPr lang="en-US" altLang="zh-CN">
                <a:solidFill>
                  <a:srgbClr val="000000"/>
                </a:solidFill>
                <a:latin typeface="Times New Roman" panose="02020603050405020304" pitchFamily="18" charset="0"/>
                <a:cs typeface="Times New Roman" panose="02020603050405020304" pitchFamily="18" charset="0"/>
              </a:endParaRPr>
            </a:p>
          </p:txBody>
        </p:sp>
      </p:grpSp>
      <p:grpSp>
        <p:nvGrpSpPr>
          <p:cNvPr id="3" name="Group 28"/>
          <p:cNvGrpSpPr/>
          <p:nvPr/>
        </p:nvGrpSpPr>
        <p:grpSpPr bwMode="auto">
          <a:xfrm>
            <a:off x="8024813" y="1225551"/>
            <a:ext cx="2400300" cy="993775"/>
            <a:chOff x="1187" y="2112"/>
            <a:chExt cx="1512" cy="626"/>
          </a:xfrm>
        </p:grpSpPr>
        <p:sp>
          <p:nvSpPr>
            <p:cNvPr id="76809" name="Text Box 29"/>
            <p:cNvSpPr txBox="1">
              <a:spLocks noChangeArrowheads="1"/>
            </p:cNvSpPr>
            <p:nvPr/>
          </p:nvSpPr>
          <p:spPr bwMode="auto">
            <a:xfrm>
              <a:off x="1632" y="2112"/>
              <a:ext cx="603" cy="224"/>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输入</a:t>
              </a:r>
              <a:r>
                <a:rPr lang="en-US" altLang="zh-CN" sz="1400">
                  <a:solidFill>
                    <a:srgbClr val="2C2C86"/>
                  </a:solidFill>
                  <a:latin typeface="Times New Roman" panose="02020603050405020304" pitchFamily="18" charset="0"/>
                  <a:cs typeface="Times New Roman" panose="02020603050405020304" pitchFamily="18" charset="0"/>
                </a:rPr>
                <a:t>/</a:t>
              </a:r>
              <a:r>
                <a:rPr lang="zh-CN" altLang="en-US" sz="1400">
                  <a:solidFill>
                    <a:srgbClr val="2C2C86"/>
                  </a:solidFill>
                  <a:latin typeface="Times New Roman" panose="02020603050405020304" pitchFamily="18" charset="0"/>
                  <a:cs typeface="Times New Roman" panose="02020603050405020304" pitchFamily="18" charset="0"/>
                </a:rPr>
                <a:t>输出</a:t>
              </a:r>
              <a:endParaRPr lang="zh-CN" altLang="en-US" sz="1400">
                <a:solidFill>
                  <a:srgbClr val="2C2C86"/>
                </a:solidFill>
                <a:latin typeface="Times New Roman" panose="02020603050405020304" pitchFamily="18" charset="0"/>
                <a:cs typeface="Times New Roman" panose="02020603050405020304" pitchFamily="18" charset="0"/>
              </a:endParaRPr>
            </a:p>
          </p:txBody>
        </p:sp>
        <p:sp>
          <p:nvSpPr>
            <p:cNvPr id="76810" name="Oval 30"/>
            <p:cNvSpPr>
              <a:spLocks noChangeArrowheads="1"/>
            </p:cNvSpPr>
            <p:nvPr/>
          </p:nvSpPr>
          <p:spPr bwMode="auto">
            <a:xfrm>
              <a:off x="1187" y="2466"/>
              <a:ext cx="496" cy="270"/>
            </a:xfrm>
            <a:prstGeom prst="ellipse">
              <a:avLst/>
            </a:prstGeom>
            <a:solidFill>
              <a:srgbClr val="FFFFFF"/>
            </a:solidFill>
            <a:ln w="19050">
              <a:solidFill>
                <a:srgbClr val="000000"/>
              </a:solidFill>
              <a:round/>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2C2C86"/>
                  </a:solidFill>
                  <a:latin typeface="Times New Roman" panose="02020603050405020304" pitchFamily="18" charset="0"/>
                  <a:cs typeface="Times New Roman" panose="02020603050405020304" pitchFamily="18" charset="0"/>
                </a:rPr>
                <a:t>现态</a:t>
              </a:r>
              <a:endParaRPr lang="zh-CN" altLang="en-US" sz="1400" dirty="0">
                <a:solidFill>
                  <a:srgbClr val="2C2C86"/>
                </a:solidFill>
                <a:latin typeface="Times New Roman" panose="02020603050405020304" pitchFamily="18" charset="0"/>
                <a:cs typeface="Times New Roman" panose="02020603050405020304" pitchFamily="18" charset="0"/>
              </a:endParaRPr>
            </a:p>
          </p:txBody>
        </p:sp>
        <p:sp>
          <p:nvSpPr>
            <p:cNvPr id="76811" name="Oval 31"/>
            <p:cNvSpPr>
              <a:spLocks noChangeArrowheads="1"/>
            </p:cNvSpPr>
            <p:nvPr/>
          </p:nvSpPr>
          <p:spPr bwMode="auto">
            <a:xfrm>
              <a:off x="2203" y="2482"/>
              <a:ext cx="496" cy="254"/>
            </a:xfrm>
            <a:prstGeom prst="ellipse">
              <a:avLst/>
            </a:prstGeom>
            <a:solidFill>
              <a:srgbClr val="FFFFFF"/>
            </a:solidFill>
            <a:ln w="19050">
              <a:solidFill>
                <a:srgbClr val="000000"/>
              </a:solidFill>
              <a:round/>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次态</a:t>
              </a:r>
              <a:endParaRPr lang="zh-CN" altLang="en-US" sz="1400">
                <a:solidFill>
                  <a:srgbClr val="2C2C86"/>
                </a:solidFill>
                <a:latin typeface="Times New Roman" panose="02020603050405020304" pitchFamily="18" charset="0"/>
                <a:cs typeface="Times New Roman" panose="02020603050405020304" pitchFamily="18" charset="0"/>
              </a:endParaRPr>
            </a:p>
          </p:txBody>
        </p:sp>
        <p:sp>
          <p:nvSpPr>
            <p:cNvPr id="76812" name="Arc 32"/>
            <p:cNvSpPr/>
            <p:nvPr/>
          </p:nvSpPr>
          <p:spPr bwMode="auto">
            <a:xfrm rot="14026503" flipV="1">
              <a:off x="1711" y="2142"/>
              <a:ext cx="504" cy="688"/>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2267139" name="Rectangle 3"/>
          <p:cNvSpPr>
            <a:spLocks noChangeArrowheads="1"/>
          </p:cNvSpPr>
          <p:nvPr/>
        </p:nvSpPr>
        <p:spPr bwMode="auto">
          <a:xfrm>
            <a:off x="2111375" y="3422650"/>
            <a:ext cx="7958138" cy="2154238"/>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型状态机，其输出不仅与状态机</a:t>
            </a:r>
            <a:r>
              <a:rPr lang="zh-CN" altLang="en-US" sz="2200" dirty="0">
                <a:solidFill>
                  <a:srgbClr val="C00000"/>
                </a:solidFill>
                <a:latin typeface="Times New Roman" panose="02020603050405020304" pitchFamily="18" charset="0"/>
                <a:cs typeface="Times New Roman" panose="02020603050405020304" pitchFamily="18" charset="0"/>
              </a:rPr>
              <a:t>当前状态</a:t>
            </a:r>
            <a:r>
              <a:rPr lang="zh-CN" altLang="en-US" sz="2200" dirty="0">
                <a:solidFill>
                  <a:srgbClr val="000000"/>
                </a:solidFill>
                <a:latin typeface="Times New Roman" panose="02020603050405020304" pitchFamily="18" charset="0"/>
                <a:cs typeface="Times New Roman" panose="02020603050405020304" pitchFamily="18" charset="0"/>
              </a:rPr>
              <a:t>有关，而且与</a:t>
            </a:r>
            <a:r>
              <a:rPr lang="zh-CN" altLang="en-US" sz="2200" dirty="0">
                <a:solidFill>
                  <a:srgbClr val="C00000"/>
                </a:solidFill>
                <a:latin typeface="Times New Roman" panose="02020603050405020304" pitchFamily="18" charset="0"/>
                <a:cs typeface="Times New Roman" panose="02020603050405020304" pitchFamily="18" charset="0"/>
              </a:rPr>
              <a:t>输入</a:t>
            </a:r>
            <a:r>
              <a:rPr lang="zh-CN" altLang="en-US" sz="2200" dirty="0">
                <a:solidFill>
                  <a:srgbClr val="000000"/>
                </a:solidFill>
                <a:latin typeface="Times New Roman" panose="02020603050405020304" pitchFamily="18" charset="0"/>
                <a:cs typeface="Times New Roman" panose="02020603050405020304" pitchFamily="18" charset="0"/>
              </a:rPr>
              <a:t>有关</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C00000"/>
                </a:solidFill>
                <a:latin typeface="Times New Roman" panose="02020603050405020304" pitchFamily="18" charset="0"/>
                <a:cs typeface="Times New Roman" panose="02020603050405020304" pitchFamily="18" charset="0"/>
              </a:rPr>
              <a:t>外部输出是内部状态和外部输入的函数</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在“</a:t>
            </a: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型状态图的表示”中，每个圆圈表示状态机的一个状态，每个箭头表示状态之间的一次转移；引起状态转换的输入信号及产生的输出信号标注在箭头上。  </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
        <p:nvSpPr>
          <p:cNvPr id="76806" name="Text Box 33"/>
          <p:cNvSpPr txBox="1">
            <a:spLocks noChangeArrowheads="1"/>
          </p:cNvSpPr>
          <p:nvPr/>
        </p:nvSpPr>
        <p:spPr bwMode="auto">
          <a:xfrm>
            <a:off x="7896226" y="2852937"/>
            <a:ext cx="2808287" cy="43088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型状态图的表示</a:t>
            </a:r>
            <a:r>
              <a:rPr lang="zh-CN" altLang="en-US" sz="2000" dirty="0">
                <a:solidFill>
                  <a:srgbClr val="2C2C86"/>
                </a:solidFill>
                <a:latin typeface="Times New Roman" panose="02020603050405020304" pitchFamily="18" charset="0"/>
                <a:cs typeface="Times New Roman" panose="02020603050405020304" pitchFamily="18" charset="0"/>
              </a:rPr>
              <a:t> </a:t>
            </a:r>
            <a:endParaRPr lang="zh-CN" altLang="en-US" sz="2000" dirty="0">
              <a:solidFill>
                <a:srgbClr val="2C2C86"/>
              </a:solidFill>
              <a:latin typeface="Times New Roman" panose="02020603050405020304" pitchFamily="18" charset="0"/>
              <a:cs typeface="Times New Roman" panose="02020603050405020304" pitchFamily="18" charset="0"/>
            </a:endParaRPr>
          </a:p>
        </p:txBody>
      </p:sp>
      <p:sp>
        <p:nvSpPr>
          <p:cNvPr id="76807" name="Rectangle 64"/>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5" name="Rectangle 9"/>
          <p:cNvSpPr txBox="1">
            <a:spLocks noChangeArrowheads="1"/>
          </p:cNvSpPr>
          <p:nvPr/>
        </p:nvSpPr>
        <p:spPr bwMode="auto">
          <a:xfrm>
            <a:off x="2003425" y="5762626"/>
            <a:ext cx="8161338" cy="606425"/>
          </a:xfrm>
          <a:prstGeom prst="rect">
            <a:avLst/>
          </a:prstGeom>
          <a:noFill/>
          <a:ln w="9525">
            <a:noFill/>
            <a:miter lim="800000"/>
          </a:ln>
        </p:spPr>
        <p:txBody>
          <a:bodyPr/>
          <a:lstStyle/>
          <a:p>
            <a:pPr marL="342900" indent="-342900" eaLnBrk="1" hangingPunct="1">
              <a:lnSpc>
                <a:spcPct val="110000"/>
              </a:lnSpc>
              <a:spcBef>
                <a:spcPct val="0"/>
              </a:spcBef>
              <a:buClrTx/>
              <a:buSzTx/>
              <a:buFontTx/>
              <a:buNone/>
              <a:defRPr/>
            </a:pPr>
            <a:r>
              <a:rPr lang="en-US" altLang="zh-CN" sz="2400" kern="0" dirty="0">
                <a:solidFill>
                  <a:srgbClr val="FF3399"/>
                </a:solidFill>
                <a:latin typeface="Times New Roman" panose="02020603050405020304" pitchFamily="18" charset="0"/>
                <a:cs typeface="Times New Roman" panose="02020603050405020304" pitchFamily="18" charset="0"/>
              </a:rPr>
              <a:t>【</a:t>
            </a:r>
            <a:r>
              <a:rPr lang="zh-CN" altLang="en-US" sz="2400" kern="0" dirty="0">
                <a:solidFill>
                  <a:srgbClr val="FF3399"/>
                </a:solidFill>
                <a:latin typeface="Times New Roman" panose="02020603050405020304" pitchFamily="18" charset="0"/>
                <a:cs typeface="Times New Roman" panose="02020603050405020304" pitchFamily="18" charset="0"/>
              </a:rPr>
              <a:t>例</a:t>
            </a:r>
            <a:r>
              <a:rPr lang="en-US" altLang="zh-CN" sz="2400" kern="0" dirty="0">
                <a:solidFill>
                  <a:srgbClr val="FF3399"/>
                </a:solidFill>
                <a:latin typeface="Times New Roman" panose="02020603050405020304" pitchFamily="18" charset="0"/>
                <a:cs typeface="Times New Roman" panose="02020603050405020304" pitchFamily="18" charset="0"/>
              </a:rPr>
              <a:t>3】</a:t>
            </a:r>
            <a:r>
              <a:rPr kumimoji="1" lang="zh-CN" altLang="en-US" sz="2400" kern="0" dirty="0">
                <a:solidFill>
                  <a:srgbClr val="000000"/>
                </a:solidFill>
                <a:latin typeface="Times New Roman" panose="02020603050405020304" pitchFamily="18" charset="0"/>
                <a:cs typeface="Times New Roman" panose="02020603050405020304" pitchFamily="18" charset="0"/>
              </a:rPr>
              <a:t>将</a:t>
            </a:r>
            <a:r>
              <a:rPr kumimoji="1" lang="en-US" altLang="zh-CN" sz="2400" kern="0" dirty="0">
                <a:solidFill>
                  <a:srgbClr val="000000"/>
                </a:solidFill>
                <a:latin typeface="Times New Roman" panose="02020603050405020304" pitchFamily="18" charset="0"/>
                <a:cs typeface="Times New Roman" panose="02020603050405020304" pitchFamily="18" charset="0"/>
              </a:rPr>
              <a:t>【</a:t>
            </a:r>
            <a:r>
              <a:rPr kumimoji="1" lang="zh-CN" altLang="en-US" sz="2400" kern="0" dirty="0">
                <a:solidFill>
                  <a:srgbClr val="000000"/>
                </a:solidFill>
                <a:latin typeface="Times New Roman" panose="02020603050405020304" pitchFamily="18" charset="0"/>
                <a:cs typeface="Times New Roman" panose="02020603050405020304" pitchFamily="18" charset="0"/>
              </a:rPr>
              <a:t>例</a:t>
            </a:r>
            <a:r>
              <a:rPr kumimoji="1" lang="en-US" altLang="zh-CN" sz="2400" kern="0" dirty="0">
                <a:solidFill>
                  <a:srgbClr val="000000"/>
                </a:solidFill>
                <a:latin typeface="Times New Roman" panose="02020603050405020304" pitchFamily="18" charset="0"/>
                <a:cs typeface="Times New Roman" panose="02020603050405020304" pitchFamily="18" charset="0"/>
              </a:rPr>
              <a:t>2】</a:t>
            </a:r>
            <a:r>
              <a:rPr kumimoji="1" lang="zh-CN" altLang="en-US" sz="2400" kern="0" dirty="0">
                <a:solidFill>
                  <a:srgbClr val="000000"/>
                </a:solidFill>
                <a:latin typeface="Times New Roman" panose="02020603050405020304" pitchFamily="18" charset="0"/>
                <a:cs typeface="Times New Roman" panose="02020603050405020304" pitchFamily="18" charset="0"/>
              </a:rPr>
              <a:t>采用</a:t>
            </a:r>
            <a:r>
              <a:rPr kumimoji="1" lang="en-US" altLang="zh-CN" sz="2400" kern="0" dirty="0">
                <a:solidFill>
                  <a:srgbClr val="000000"/>
                </a:solidFill>
                <a:latin typeface="Times New Roman" panose="02020603050405020304" pitchFamily="18" charset="0"/>
                <a:cs typeface="Times New Roman" panose="02020603050405020304" pitchFamily="18" charset="0"/>
              </a:rPr>
              <a:t>Mealy</a:t>
            </a:r>
            <a:r>
              <a:rPr kumimoji="1" lang="zh-CN" altLang="en-US" sz="2400" kern="0" dirty="0">
                <a:solidFill>
                  <a:srgbClr val="000000"/>
                </a:solidFill>
                <a:latin typeface="Times New Roman" panose="02020603050405020304" pitchFamily="18" charset="0"/>
                <a:cs typeface="Times New Roman" panose="02020603050405020304" pitchFamily="18" charset="0"/>
              </a:rPr>
              <a:t>型状态机实现。</a:t>
            </a:r>
            <a:endParaRPr kumimoji="1" lang="zh-CN" altLang="en-US" sz="2400" kern="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67139"/>
                                        </p:tgtEl>
                                        <p:attrNameLst>
                                          <p:attrName>style.visibility</p:attrName>
                                        </p:attrNameLst>
                                      </p:cBhvr>
                                      <p:to>
                                        <p:strVal val="visible"/>
                                      </p:to>
                                    </p:set>
                                    <p:anim calcmode="lin" valueType="num">
                                      <p:cBhvr>
                                        <p:cTn id="7" dur="1000" fill="hold"/>
                                        <p:tgtEl>
                                          <p:spTgt spid="2267139"/>
                                        </p:tgtEl>
                                        <p:attrNameLst>
                                          <p:attrName>ppt_w</p:attrName>
                                        </p:attrNameLst>
                                      </p:cBhvr>
                                      <p:tavLst>
                                        <p:tav tm="0">
                                          <p:val>
                                            <p:strVal val="#ppt_w*0.70"/>
                                          </p:val>
                                        </p:tav>
                                        <p:tav tm="100000">
                                          <p:val>
                                            <p:strVal val="#ppt_w"/>
                                          </p:val>
                                        </p:tav>
                                      </p:tavLst>
                                    </p:anim>
                                    <p:anim calcmode="lin" valueType="num">
                                      <p:cBhvr>
                                        <p:cTn id="8" dur="1000" fill="hold"/>
                                        <p:tgtEl>
                                          <p:spTgt spid="2267139"/>
                                        </p:tgtEl>
                                        <p:attrNameLst>
                                          <p:attrName>ppt_h</p:attrName>
                                        </p:attrNameLst>
                                      </p:cBhvr>
                                      <p:tavLst>
                                        <p:tav tm="0">
                                          <p:val>
                                            <p:strVal val="#ppt_h"/>
                                          </p:val>
                                        </p:tav>
                                        <p:tav tm="100000">
                                          <p:val>
                                            <p:strVal val="#ppt_h"/>
                                          </p:val>
                                        </p:tav>
                                      </p:tavLst>
                                    </p:anim>
                                    <p:animEffect transition="in" filter="fade">
                                      <p:cBhvr>
                                        <p:cTn id="9" dur="1000"/>
                                        <p:tgtEl>
                                          <p:spTgt spid="226713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139" grpId="0" animBg="1"/>
      <p:bldP spid="35"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903" name="Text Box 7"/>
          <p:cNvSpPr txBox="1">
            <a:spLocks noChangeArrowheads="1"/>
          </p:cNvSpPr>
          <p:nvPr/>
        </p:nvSpPr>
        <p:spPr bwMode="auto">
          <a:xfrm>
            <a:off x="8934450" y="1470025"/>
            <a:ext cx="1204176" cy="523220"/>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1101</a:t>
            </a:r>
            <a:endParaRPr lang="en-US" altLang="zh-CN" sz="2800" dirty="0">
              <a:solidFill>
                <a:srgbClr val="FF3399"/>
              </a:solidFill>
              <a:latin typeface="Verdana" panose="020B0604030504040204" pitchFamily="34" charset="0"/>
            </a:endParaRPr>
          </a:p>
        </p:txBody>
      </p:sp>
      <p:grpSp>
        <p:nvGrpSpPr>
          <p:cNvPr id="2" name="Group 47"/>
          <p:cNvGrpSpPr/>
          <p:nvPr/>
        </p:nvGrpSpPr>
        <p:grpSpPr bwMode="auto">
          <a:xfrm>
            <a:off x="3827464" y="1125539"/>
            <a:ext cx="5653087" cy="5210175"/>
            <a:chOff x="1451" y="709"/>
            <a:chExt cx="3561" cy="3282"/>
          </a:xfrm>
        </p:grpSpPr>
        <p:sp>
          <p:nvSpPr>
            <p:cNvPr id="77835" name="Oval 9"/>
            <p:cNvSpPr>
              <a:spLocks noChangeArrowheads="1"/>
            </p:cNvSpPr>
            <p:nvPr/>
          </p:nvSpPr>
          <p:spPr bwMode="auto">
            <a:xfrm>
              <a:off x="1541" y="2024"/>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4</a:t>
              </a:r>
              <a:endParaRPr lang="en-US" altLang="zh-CN" sz="2400">
                <a:solidFill>
                  <a:srgbClr val="FF3399"/>
                </a:solidFill>
                <a:latin typeface="Verdana" panose="020B0604030504040204" pitchFamily="34" charset="0"/>
              </a:endParaRPr>
            </a:p>
          </p:txBody>
        </p:sp>
        <p:sp>
          <p:nvSpPr>
            <p:cNvPr id="77836" name="Text Box 10"/>
            <p:cNvSpPr txBox="1">
              <a:spLocks noChangeArrowheads="1"/>
            </p:cNvSpPr>
            <p:nvPr/>
          </p:nvSpPr>
          <p:spPr bwMode="auto">
            <a:xfrm>
              <a:off x="1451" y="2977"/>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a:t>
              </a:r>
              <a:r>
                <a:rPr lang="en-US" altLang="zh-CN" sz="2400">
                  <a:solidFill>
                    <a:srgbClr val="006600"/>
                  </a:solidFill>
                  <a:latin typeface="Verdana" panose="020B0604030504040204" pitchFamily="34" charset="0"/>
                </a:rPr>
                <a:t>1</a:t>
              </a:r>
              <a:endParaRPr lang="en-US" altLang="zh-CN" sz="2400">
                <a:solidFill>
                  <a:srgbClr val="006600"/>
                </a:solidFill>
                <a:latin typeface="Verdana" panose="020B0604030504040204" pitchFamily="34" charset="0"/>
              </a:endParaRPr>
            </a:p>
          </p:txBody>
        </p:sp>
        <p:sp>
          <p:nvSpPr>
            <p:cNvPr id="77837" name="Oval 12"/>
            <p:cNvSpPr>
              <a:spLocks noChangeArrowheads="1"/>
            </p:cNvSpPr>
            <p:nvPr/>
          </p:nvSpPr>
          <p:spPr bwMode="auto">
            <a:xfrm>
              <a:off x="2811" y="1117"/>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S</a:t>
              </a:r>
              <a:r>
                <a:rPr lang="en-US" altLang="zh-CN" sz="2400" dirty="0">
                  <a:solidFill>
                    <a:srgbClr val="FF3399"/>
                  </a:solidFill>
                  <a:latin typeface="Verdana" panose="020B0604030504040204" pitchFamily="34" charset="0"/>
                </a:rPr>
                <a:t>0</a:t>
              </a:r>
              <a:endParaRPr lang="en-US" altLang="zh-CN" sz="2400" dirty="0">
                <a:solidFill>
                  <a:srgbClr val="FF3399"/>
                </a:solidFill>
                <a:latin typeface="Verdana" panose="020B0604030504040204" pitchFamily="34" charset="0"/>
              </a:endParaRPr>
            </a:p>
          </p:txBody>
        </p:sp>
        <p:sp>
          <p:nvSpPr>
            <p:cNvPr id="77838" name="Oval 13"/>
            <p:cNvSpPr>
              <a:spLocks noChangeArrowheads="1"/>
            </p:cNvSpPr>
            <p:nvPr/>
          </p:nvSpPr>
          <p:spPr bwMode="auto">
            <a:xfrm>
              <a:off x="4127" y="1979"/>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1</a:t>
              </a:r>
              <a:endParaRPr lang="en-US" altLang="zh-CN" sz="2400">
                <a:solidFill>
                  <a:srgbClr val="FF3399"/>
                </a:solidFill>
                <a:latin typeface="Verdana" panose="020B0604030504040204" pitchFamily="34" charset="0"/>
              </a:endParaRPr>
            </a:p>
          </p:txBody>
        </p:sp>
        <p:sp>
          <p:nvSpPr>
            <p:cNvPr id="77839" name="Oval 14"/>
            <p:cNvSpPr>
              <a:spLocks noChangeArrowheads="1"/>
            </p:cNvSpPr>
            <p:nvPr/>
          </p:nvSpPr>
          <p:spPr bwMode="auto">
            <a:xfrm>
              <a:off x="3764" y="3158"/>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2</a:t>
              </a:r>
              <a:endParaRPr lang="en-US" altLang="zh-CN" sz="2400">
                <a:solidFill>
                  <a:srgbClr val="FF3399"/>
                </a:solidFill>
                <a:latin typeface="Verdana" panose="020B0604030504040204" pitchFamily="34" charset="0"/>
              </a:endParaRPr>
            </a:p>
          </p:txBody>
        </p:sp>
        <p:sp>
          <p:nvSpPr>
            <p:cNvPr id="77840" name="Oval 15"/>
            <p:cNvSpPr>
              <a:spLocks noChangeArrowheads="1"/>
            </p:cNvSpPr>
            <p:nvPr/>
          </p:nvSpPr>
          <p:spPr bwMode="auto">
            <a:xfrm>
              <a:off x="2176" y="3158"/>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3</a:t>
              </a:r>
              <a:endParaRPr lang="en-US" altLang="zh-CN" sz="2400">
                <a:solidFill>
                  <a:srgbClr val="FF3399"/>
                </a:solidFill>
                <a:latin typeface="Verdana" panose="020B0604030504040204" pitchFamily="34" charset="0"/>
              </a:endParaRPr>
            </a:p>
          </p:txBody>
        </p:sp>
        <p:sp>
          <p:nvSpPr>
            <p:cNvPr id="77841" name="Line 16"/>
            <p:cNvSpPr>
              <a:spLocks noChangeShapeType="1"/>
            </p:cNvSpPr>
            <p:nvPr/>
          </p:nvSpPr>
          <p:spPr bwMode="auto">
            <a:xfrm>
              <a:off x="3532" y="1520"/>
              <a:ext cx="835" cy="489"/>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2" name="Text Box 17"/>
            <p:cNvSpPr txBox="1">
              <a:spLocks noChangeArrowheads="1"/>
            </p:cNvSpPr>
            <p:nvPr/>
          </p:nvSpPr>
          <p:spPr bwMode="auto">
            <a:xfrm>
              <a:off x="3764" y="1435"/>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3" name="Line 18"/>
            <p:cNvSpPr>
              <a:spLocks noChangeShapeType="1"/>
            </p:cNvSpPr>
            <p:nvPr/>
          </p:nvSpPr>
          <p:spPr bwMode="auto">
            <a:xfrm flipH="1">
              <a:off x="4308" y="2659"/>
              <a:ext cx="182" cy="54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4" name="Text Box 19"/>
            <p:cNvSpPr txBox="1">
              <a:spLocks noChangeArrowheads="1"/>
            </p:cNvSpPr>
            <p:nvPr/>
          </p:nvSpPr>
          <p:spPr bwMode="auto">
            <a:xfrm>
              <a:off x="4490" y="2841"/>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5" name="Line 20"/>
            <p:cNvSpPr>
              <a:spLocks noChangeShapeType="1"/>
            </p:cNvSpPr>
            <p:nvPr/>
          </p:nvSpPr>
          <p:spPr bwMode="auto">
            <a:xfrm flipH="1">
              <a:off x="2902" y="3567"/>
              <a:ext cx="862"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6" name="Text Box 21"/>
            <p:cNvSpPr txBox="1">
              <a:spLocks noChangeArrowheads="1"/>
            </p:cNvSpPr>
            <p:nvPr/>
          </p:nvSpPr>
          <p:spPr bwMode="auto">
            <a:xfrm>
              <a:off x="3129" y="3703"/>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0</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7" name="Line 22"/>
            <p:cNvSpPr>
              <a:spLocks noChangeShapeType="1"/>
            </p:cNvSpPr>
            <p:nvPr/>
          </p:nvSpPr>
          <p:spPr bwMode="auto">
            <a:xfrm flipH="1" flipV="1">
              <a:off x="1904" y="2705"/>
              <a:ext cx="363" cy="63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8" name="Line 23"/>
            <p:cNvSpPr>
              <a:spLocks noChangeShapeType="1"/>
            </p:cNvSpPr>
            <p:nvPr/>
          </p:nvSpPr>
          <p:spPr bwMode="auto">
            <a:xfrm flipV="1">
              <a:off x="2176" y="1571"/>
              <a:ext cx="681" cy="544"/>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9" name="Text Box 24"/>
            <p:cNvSpPr txBox="1">
              <a:spLocks noChangeArrowheads="1"/>
            </p:cNvSpPr>
            <p:nvPr/>
          </p:nvSpPr>
          <p:spPr bwMode="auto">
            <a:xfrm>
              <a:off x="1904" y="1480"/>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0" name="Line 25"/>
            <p:cNvSpPr>
              <a:spLocks noChangeShapeType="1"/>
            </p:cNvSpPr>
            <p:nvPr/>
          </p:nvSpPr>
          <p:spPr bwMode="auto">
            <a:xfrm flipV="1">
              <a:off x="2265" y="2342"/>
              <a:ext cx="1862"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1" name="Text Box 26"/>
            <p:cNvSpPr txBox="1">
              <a:spLocks noChangeArrowheads="1"/>
            </p:cNvSpPr>
            <p:nvPr/>
          </p:nvSpPr>
          <p:spPr bwMode="auto">
            <a:xfrm>
              <a:off x="2857" y="2070"/>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1/0</a:t>
              </a:r>
              <a:endParaRPr lang="en-US" altLang="zh-CN" sz="2400">
                <a:solidFill>
                  <a:srgbClr val="FF6600"/>
                </a:solidFill>
                <a:latin typeface="Verdana" panose="020B0604030504040204" pitchFamily="34" charset="0"/>
              </a:endParaRPr>
            </a:p>
          </p:txBody>
        </p:sp>
        <p:sp>
          <p:nvSpPr>
            <p:cNvPr id="77852" name="Line 27"/>
            <p:cNvSpPr>
              <a:spLocks noChangeShapeType="1"/>
            </p:cNvSpPr>
            <p:nvPr/>
          </p:nvSpPr>
          <p:spPr bwMode="auto">
            <a:xfrm flipH="1" flipV="1">
              <a:off x="3425" y="1664"/>
              <a:ext cx="782" cy="411"/>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3" name="Text Box 28"/>
            <p:cNvSpPr txBox="1">
              <a:spLocks noChangeArrowheads="1"/>
            </p:cNvSpPr>
            <p:nvPr/>
          </p:nvSpPr>
          <p:spPr bwMode="auto">
            <a:xfrm>
              <a:off x="3401" y="1798"/>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4" name="Freeform 29"/>
            <p:cNvSpPr/>
            <p:nvPr/>
          </p:nvSpPr>
          <p:spPr bwMode="auto">
            <a:xfrm rot="-277449">
              <a:off x="3576" y="2814"/>
              <a:ext cx="522" cy="544"/>
            </a:xfrm>
            <a:custGeom>
              <a:avLst/>
              <a:gdLst>
                <a:gd name="T0" fmla="*/ 522 w 522"/>
                <a:gd name="T1" fmla="*/ 363 h 544"/>
                <a:gd name="T2" fmla="*/ 340 w 522"/>
                <a:gd name="T3" fmla="*/ 91 h 544"/>
                <a:gd name="T4" fmla="*/ 68 w 522"/>
                <a:gd name="T5" fmla="*/ 45 h 544"/>
                <a:gd name="T6" fmla="*/ 23 w 522"/>
                <a:gd name="T7" fmla="*/ 363 h 544"/>
                <a:gd name="T8" fmla="*/ 204 w 522"/>
                <a:gd name="T9" fmla="*/ 544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5" name="Text Box 30"/>
            <p:cNvSpPr txBox="1">
              <a:spLocks noChangeArrowheads="1"/>
            </p:cNvSpPr>
            <p:nvPr/>
          </p:nvSpPr>
          <p:spPr bwMode="auto">
            <a:xfrm>
              <a:off x="3129" y="2659"/>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1/0</a:t>
              </a:r>
              <a:endParaRPr lang="en-US" altLang="zh-CN" sz="2400">
                <a:solidFill>
                  <a:srgbClr val="FF6600"/>
                </a:solidFill>
                <a:latin typeface="Verdana" panose="020B0604030504040204" pitchFamily="34" charset="0"/>
              </a:endParaRPr>
            </a:p>
          </p:txBody>
        </p:sp>
        <p:sp>
          <p:nvSpPr>
            <p:cNvPr id="77856" name="Line 31"/>
            <p:cNvSpPr>
              <a:spLocks noChangeShapeType="1"/>
            </p:cNvSpPr>
            <p:nvPr/>
          </p:nvSpPr>
          <p:spPr bwMode="auto">
            <a:xfrm flipV="1">
              <a:off x="2494" y="1752"/>
              <a:ext cx="499" cy="1406"/>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7" name="Text Box 32"/>
            <p:cNvSpPr txBox="1">
              <a:spLocks noChangeArrowheads="1"/>
            </p:cNvSpPr>
            <p:nvPr/>
          </p:nvSpPr>
          <p:spPr bwMode="auto">
            <a:xfrm>
              <a:off x="2176" y="2614"/>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8" name="Freeform 33"/>
            <p:cNvSpPr/>
            <p:nvPr/>
          </p:nvSpPr>
          <p:spPr bwMode="auto">
            <a:xfrm>
              <a:off x="2985" y="839"/>
              <a:ext cx="378" cy="302"/>
            </a:xfrm>
            <a:custGeom>
              <a:avLst/>
              <a:gdLst>
                <a:gd name="T0" fmla="*/ 325 w 378"/>
                <a:gd name="T1" fmla="*/ 302 h 302"/>
                <a:gd name="T2" fmla="*/ 371 w 378"/>
                <a:gd name="T3" fmla="*/ 211 h 302"/>
                <a:gd name="T4" fmla="*/ 280 w 378"/>
                <a:gd name="T5" fmla="*/ 30 h 302"/>
                <a:gd name="T6" fmla="*/ 99 w 378"/>
                <a:gd name="T7" fmla="*/ 30 h 302"/>
                <a:gd name="T8" fmla="*/ 8 w 378"/>
                <a:gd name="T9" fmla="*/ 121 h 302"/>
                <a:gd name="T10" fmla="*/ 53 w 378"/>
                <a:gd name="T11" fmla="*/ 302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9" name="Text Box 34"/>
            <p:cNvSpPr txBox="1">
              <a:spLocks noChangeArrowheads="1"/>
            </p:cNvSpPr>
            <p:nvPr/>
          </p:nvSpPr>
          <p:spPr bwMode="auto">
            <a:xfrm>
              <a:off x="3447" y="709"/>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grpSp>
      <p:sp>
        <p:nvSpPr>
          <p:cNvPr id="77829" name="Rectangle 37"/>
          <p:cNvSpPr>
            <a:spLocks noGrp="1" noChangeArrowheads="1"/>
          </p:cNvSpPr>
          <p:nvPr>
            <p:ph type="title" idx="4294967295"/>
          </p:nvPr>
        </p:nvSpPr>
        <p:spPr>
          <a:xfrm>
            <a:off x="612000" y="252000"/>
            <a:ext cx="59769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序列检测器的</a:t>
            </a:r>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型有限状态机状态图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3" name="Group 44"/>
          <p:cNvGrpSpPr/>
          <p:nvPr/>
        </p:nvGrpSpPr>
        <p:grpSpPr bwMode="auto">
          <a:xfrm>
            <a:off x="2081214" y="1557338"/>
            <a:ext cx="3208337" cy="996950"/>
            <a:chOff x="351" y="981"/>
            <a:chExt cx="2021" cy="628"/>
          </a:xfrm>
        </p:grpSpPr>
        <p:sp>
          <p:nvSpPr>
            <p:cNvPr id="77832" name="Oval 31"/>
            <p:cNvSpPr>
              <a:spLocks noChangeArrowheads="1"/>
            </p:cNvSpPr>
            <p:nvPr/>
          </p:nvSpPr>
          <p:spPr bwMode="auto">
            <a:xfrm>
              <a:off x="351" y="981"/>
              <a:ext cx="776" cy="628"/>
            </a:xfrm>
            <a:prstGeom prst="ellipse">
              <a:avLst/>
            </a:prstGeom>
            <a:solidFill>
              <a:srgbClr val="97ECF2">
                <a:alpha val="52940"/>
              </a:srgbClr>
            </a:solidFill>
            <a:ln w="28575">
              <a:solidFill>
                <a:schemeClr val="tx2"/>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S</a:t>
              </a:r>
              <a:r>
                <a:rPr lang="en-US" altLang="zh-CN" sz="2800" baseline="-25000" dirty="0">
                  <a:solidFill>
                    <a:srgbClr val="FF3399"/>
                  </a:solidFill>
                  <a:latin typeface="Verdana" panose="020B0604030504040204" pitchFamily="34" charset="0"/>
                </a:rPr>
                <a:t>i</a:t>
              </a:r>
              <a:endParaRPr lang="en-US" altLang="zh-CN" sz="2800" baseline="-25000" dirty="0">
                <a:solidFill>
                  <a:srgbClr val="FF3399"/>
                </a:solidFill>
                <a:latin typeface="Verdana" panose="020B0604030504040204" pitchFamily="34" charset="0"/>
              </a:endParaRPr>
            </a:p>
          </p:txBody>
        </p:sp>
        <p:sp>
          <p:nvSpPr>
            <p:cNvPr id="77833" name="Line 32"/>
            <p:cNvSpPr>
              <a:spLocks noChangeShapeType="1"/>
            </p:cNvSpPr>
            <p:nvPr/>
          </p:nvSpPr>
          <p:spPr bwMode="auto">
            <a:xfrm>
              <a:off x="1127" y="1345"/>
              <a:ext cx="982" cy="4"/>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77834" name="Text Box 33"/>
            <p:cNvSpPr txBox="1">
              <a:spLocks noChangeArrowheads="1"/>
            </p:cNvSpPr>
            <p:nvPr/>
          </p:nvSpPr>
          <p:spPr bwMode="auto">
            <a:xfrm>
              <a:off x="1156" y="1027"/>
              <a:ext cx="1216" cy="23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en-US" altLang="zh-CN">
                  <a:solidFill>
                    <a:srgbClr val="CC6600"/>
                  </a:solidFill>
                  <a:latin typeface="Verdana" panose="020B0604030504040204" pitchFamily="34" charset="0"/>
                </a:rPr>
                <a:t>Data_IN</a:t>
              </a:r>
              <a:r>
                <a:rPr lang="en-US" altLang="zh-CN" baseline="-25000">
                  <a:solidFill>
                    <a:srgbClr val="CC6600"/>
                  </a:solidFill>
                  <a:latin typeface="Verdana" panose="020B0604030504040204" pitchFamily="34" charset="0"/>
                </a:rPr>
                <a:t>i</a:t>
              </a:r>
              <a:r>
                <a:rPr lang="en-US" altLang="zh-CN">
                  <a:solidFill>
                    <a:srgbClr val="CC6600"/>
                  </a:solidFill>
                  <a:latin typeface="Verdana" panose="020B0604030504040204" pitchFamily="34" charset="0"/>
                </a:rPr>
                <a:t>/ZO</a:t>
              </a:r>
              <a:r>
                <a:rPr lang="en-US" altLang="zh-CN" baseline="-25000">
                  <a:solidFill>
                    <a:srgbClr val="CC6600"/>
                  </a:solidFill>
                  <a:latin typeface="Verdana" panose="020B0604030504040204" pitchFamily="34" charset="0"/>
                </a:rPr>
                <a:t>i</a:t>
              </a:r>
              <a:endParaRPr lang="en-US" altLang="zh-CN" baseline="-25000">
                <a:solidFill>
                  <a:srgbClr val="CC6600"/>
                </a:solidFill>
                <a:latin typeface="Verdana" panose="020B0604030504040204" pitchFamily="34" charset="0"/>
              </a:endParaRPr>
            </a:p>
          </p:txBody>
        </p:sp>
      </p:grpSp>
      <p:sp>
        <p:nvSpPr>
          <p:cNvPr id="2200583" name="AutoShape 7"/>
          <p:cNvSpPr>
            <a:spLocks noChangeArrowheads="1"/>
          </p:cNvSpPr>
          <p:nvPr/>
        </p:nvSpPr>
        <p:spPr bwMode="auto">
          <a:xfrm>
            <a:off x="1947864" y="5445225"/>
            <a:ext cx="2795587" cy="1011237"/>
          </a:xfrm>
          <a:prstGeom prst="wedgeRoundRectCallout">
            <a:avLst>
              <a:gd name="adj1" fmla="val 30235"/>
              <a:gd name="adj2" fmla="val -79035"/>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ea typeface="楷体_GB2312" pitchFamily="49" charset="-122"/>
              </a:rPr>
              <a:t>在</a:t>
            </a:r>
            <a:r>
              <a:rPr lang="en-US" altLang="zh-CN" sz="2000" dirty="0">
                <a:solidFill>
                  <a:srgbClr val="000000"/>
                </a:solidFill>
                <a:latin typeface="Arial" panose="020B0604020202020204" pitchFamily="34" charset="0"/>
                <a:ea typeface="楷体_GB2312" pitchFamily="49" charset="-122"/>
              </a:rPr>
              <a:t>S3</a:t>
            </a:r>
            <a:r>
              <a:rPr lang="zh-CN" altLang="en-US" sz="2000" dirty="0">
                <a:solidFill>
                  <a:srgbClr val="000000"/>
                </a:solidFill>
                <a:latin typeface="Arial" panose="020B0604020202020204" pitchFamily="34" charset="0"/>
                <a:ea typeface="楷体_GB2312" pitchFamily="49" charset="-122"/>
              </a:rPr>
              <a:t>时若</a:t>
            </a:r>
            <a:r>
              <a:rPr lang="en-US" altLang="zh-CN" sz="2000" dirty="0">
                <a:solidFill>
                  <a:srgbClr val="000000"/>
                </a:solidFill>
                <a:latin typeface="Arial" panose="020B0604020202020204" pitchFamily="34" charset="0"/>
                <a:ea typeface="楷体_GB2312" pitchFamily="49" charset="-122"/>
              </a:rPr>
              <a:t>data=1</a:t>
            </a:r>
            <a:r>
              <a:rPr lang="zh-CN" altLang="en-US" sz="2000" dirty="0">
                <a:solidFill>
                  <a:srgbClr val="000000"/>
                </a:solidFill>
                <a:latin typeface="Arial" panose="020B0604020202020204" pitchFamily="34" charset="0"/>
                <a:ea typeface="楷体_GB2312" pitchFamily="49" charset="-122"/>
              </a:rPr>
              <a:t>，则</a:t>
            </a:r>
            <a:r>
              <a:rPr lang="en-US" altLang="zh-CN" sz="2000" dirty="0">
                <a:solidFill>
                  <a:srgbClr val="FF3399"/>
                </a:solidFill>
                <a:latin typeface="Arial" panose="020B0604020202020204" pitchFamily="34" charset="0"/>
                <a:ea typeface="楷体_GB2312" pitchFamily="49" charset="-122"/>
              </a:rPr>
              <a:t>Z</a:t>
            </a:r>
            <a:r>
              <a:rPr lang="en-US" altLang="zh-CN" sz="2000" dirty="0" err="1">
                <a:solidFill>
                  <a:srgbClr val="FF3399"/>
                </a:solidFill>
                <a:latin typeface="Arial" panose="020B0604020202020204" pitchFamily="34" charset="0"/>
                <a:ea typeface="楷体_GB2312" pitchFamily="49" charset="-122"/>
              </a:rPr>
              <a:t>o</a:t>
            </a:r>
            <a:r>
              <a:rPr lang="zh-CN" altLang="en-US" sz="2000" dirty="0">
                <a:solidFill>
                  <a:srgbClr val="FF3399"/>
                </a:solidFill>
                <a:latin typeface="Arial" panose="020B0604020202020204" pitchFamily="34" charset="0"/>
                <a:ea typeface="楷体_GB2312" pitchFamily="49" charset="-122"/>
              </a:rPr>
              <a:t>置</a:t>
            </a:r>
            <a:r>
              <a:rPr lang="en-US" altLang="zh-CN" sz="2000" dirty="0">
                <a:solidFill>
                  <a:srgbClr val="FF3399"/>
                </a:solidFill>
                <a:latin typeface="Arial" panose="020B0604020202020204" pitchFamily="34" charset="0"/>
                <a:ea typeface="楷体_GB2312" pitchFamily="49" charset="-122"/>
              </a:rPr>
              <a:t>1</a:t>
            </a:r>
            <a:r>
              <a:rPr lang="zh-CN" altLang="en-US" sz="2000" dirty="0">
                <a:solidFill>
                  <a:srgbClr val="000000"/>
                </a:solidFill>
                <a:latin typeface="Arial" panose="020B0604020202020204" pitchFamily="34" charset="0"/>
                <a:ea typeface="楷体_GB2312" pitchFamily="49" charset="-122"/>
              </a:rPr>
              <a:t>：输出是内部状态和外部输入的函数</a:t>
            </a:r>
            <a:endParaRPr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8903"/>
                                        </p:tgtEl>
                                        <p:attrNameLst>
                                          <p:attrName>style.visibility</p:attrName>
                                        </p:attrNameLst>
                                      </p:cBhvr>
                                      <p:to>
                                        <p:strVal val="visible"/>
                                      </p:to>
                                    </p:set>
                                    <p:anim calcmode="lin" valueType="num">
                                      <p:cBhvr>
                                        <p:cTn id="12" dur="500" fill="hold"/>
                                        <p:tgtEl>
                                          <p:spTgt spid="208903"/>
                                        </p:tgtEl>
                                        <p:attrNameLst>
                                          <p:attrName>ppt_w</p:attrName>
                                        </p:attrNameLst>
                                      </p:cBhvr>
                                      <p:tavLst>
                                        <p:tav tm="0">
                                          <p:val>
                                            <p:fltVal val="0"/>
                                          </p:val>
                                        </p:tav>
                                        <p:tav tm="100000">
                                          <p:val>
                                            <p:strVal val="#ppt_w"/>
                                          </p:val>
                                        </p:tav>
                                      </p:tavLst>
                                    </p:anim>
                                    <p:anim calcmode="lin" valueType="num">
                                      <p:cBhvr>
                                        <p:cTn id="13" dur="500" fill="hold"/>
                                        <p:tgtEl>
                                          <p:spTgt spid="208903"/>
                                        </p:tgtEl>
                                        <p:attrNameLst>
                                          <p:attrName>ppt_h</p:attrName>
                                        </p:attrNameLst>
                                      </p:cBhvr>
                                      <p:tavLst>
                                        <p:tav tm="0">
                                          <p:val>
                                            <p:fltVal val="0"/>
                                          </p:val>
                                        </p:tav>
                                        <p:tav tm="100000">
                                          <p:val>
                                            <p:strVal val="#ppt_h"/>
                                          </p:val>
                                        </p:tav>
                                      </p:tavLst>
                                    </p:anim>
                                    <p:animEffect transition="in" filter="fade">
                                      <p:cBhvr>
                                        <p:cTn id="14" dur="500"/>
                                        <p:tgtEl>
                                          <p:spTgt spid="20890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200583"/>
                                        </p:tgtEl>
                                        <p:attrNameLst>
                                          <p:attrName>style.visibility</p:attrName>
                                        </p:attrNameLst>
                                      </p:cBhvr>
                                      <p:to>
                                        <p:strVal val="visible"/>
                                      </p:to>
                                    </p:set>
                                    <p:animEffect transition="in" filter="dissolve">
                                      <p:cBhvr>
                                        <p:cTn id="1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3" grpId="0"/>
      <p:bldP spid="2200583"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0659" name="内容占位符 5"/>
          <p:cNvSpPr txBox="1"/>
          <p:nvPr/>
        </p:nvSpPr>
        <p:spPr bwMode="auto">
          <a:xfrm>
            <a:off x="612000" y="900000"/>
            <a:ext cx="8297862" cy="450444"/>
          </a:xfrm>
          <a:prstGeom prst="rect">
            <a:avLst/>
          </a:prstGeom>
          <a:noFill/>
          <a:ln w="12700">
            <a:noFill/>
            <a:miter lim="800000"/>
          </a:ln>
        </p:spPr>
        <p:txBody>
          <a:bodyPr lIns="63500" tIns="25400" rIns="63500" bIns="25400">
            <a:spAutoFit/>
          </a:bodyPr>
          <a:lstStyle/>
          <a:p>
            <a:pPr marL="513080" indent="-513080">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anose="05000000000000000000" pitchFamily="2" charset="2"/>
              </a:rPr>
              <a:t>（</a:t>
            </a:r>
            <a:r>
              <a:rPr kumimoji="1" lang="en-US" altLang="zh-CN" sz="2400" dirty="0">
                <a:solidFill>
                  <a:srgbClr val="000000"/>
                </a:solidFill>
                <a:ea typeface="宋体-18030" pitchFamily="49" charset="-122"/>
                <a:cs typeface="宋体-18030" pitchFamily="49" charset="-122"/>
                <a:sym typeface="Wingdings" panose="05000000000000000000" pitchFamily="2" charset="2"/>
              </a:rPr>
              <a:t>3</a:t>
            </a:r>
            <a:r>
              <a:rPr kumimoji="1" lang="zh-CN" altLang="en-US" sz="2400" dirty="0">
                <a:solidFill>
                  <a:srgbClr val="000000"/>
                </a:solidFill>
                <a:ea typeface="宋体-18030" pitchFamily="49" charset="-122"/>
                <a:cs typeface="宋体-18030" pitchFamily="49" charset="-122"/>
                <a:sym typeface="Wingdings" panose="05000000000000000000" pitchFamily="2" charset="2"/>
              </a:rPr>
              <a:t>）根据状态转换图得到</a:t>
            </a:r>
            <a:r>
              <a:rPr kumimoji="1" lang="zh-CN" altLang="en-US" sz="2400" dirty="0">
                <a:solidFill>
                  <a:srgbClr val="000000"/>
                </a:solidFill>
                <a:ea typeface="黑体" panose="02010609060101010101" pitchFamily="49" charset="-122"/>
                <a:cs typeface="宋体-18030" pitchFamily="49" charset="-122"/>
                <a:sym typeface="Wingdings" panose="05000000000000000000" pitchFamily="2" charset="2"/>
              </a:rPr>
              <a:t>状态转换表</a:t>
            </a:r>
            <a:endParaRPr lang="zh-CN" altLang="en-US" sz="2800" dirty="0">
              <a:solidFill>
                <a:srgbClr val="000000"/>
              </a:solidFill>
              <a:ea typeface="黑体" panose="02010609060101010101" pitchFamily="49" charset="-122"/>
            </a:endParaRPr>
          </a:p>
        </p:txBody>
      </p:sp>
      <p:graphicFrame>
        <p:nvGraphicFramePr>
          <p:cNvPr id="340035" name="Group 67"/>
          <p:cNvGraphicFramePr>
            <a:graphicFrameLocks noGrp="1"/>
          </p:cNvGraphicFramePr>
          <p:nvPr/>
        </p:nvGraphicFramePr>
        <p:xfrm>
          <a:off x="2058988" y="1773239"/>
          <a:ext cx="4900612" cy="4435475"/>
        </p:xfrm>
        <a:graphic>
          <a:graphicData uri="http://schemas.openxmlformats.org/drawingml/2006/table">
            <a:tbl>
              <a:tblPr/>
              <a:tblGrid>
                <a:gridCol w="1444625"/>
                <a:gridCol w="936625"/>
                <a:gridCol w="1655762"/>
                <a:gridCol w="863600"/>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当前状态</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0</a:t>
                      </a: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输入</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A</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下一状态</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0</a:t>
                      </a: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输出</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Y</a:t>
                      </a: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0722" name="图片 3"/>
          <p:cNvPicPr>
            <a:picLocks noChangeAspect="1"/>
          </p:cNvPicPr>
          <p:nvPr/>
        </p:nvPicPr>
        <p:blipFill>
          <a:blip r:embed="rId1" cstate="print"/>
          <a:srcRect/>
          <a:stretch>
            <a:fillRect/>
          </a:stretch>
        </p:blipFill>
        <p:spPr bwMode="auto">
          <a:xfrm>
            <a:off x="7470000" y="1644593"/>
            <a:ext cx="3486150" cy="3019425"/>
          </a:xfrm>
          <a:prstGeom prst="rect">
            <a:avLst/>
          </a:prstGeom>
          <a:noFill/>
          <a:ln w="9525">
            <a:noFill/>
            <a:miter lim="800000"/>
            <a:headEnd/>
            <a:tailEnd/>
          </a:ln>
        </p:spPr>
      </p:pic>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1683" name="内容占位符 5"/>
          <p:cNvSpPr txBox="1"/>
          <p:nvPr/>
        </p:nvSpPr>
        <p:spPr bwMode="auto">
          <a:xfrm>
            <a:off x="612000" y="900000"/>
            <a:ext cx="8652352" cy="450444"/>
          </a:xfrm>
          <a:prstGeom prst="rect">
            <a:avLst/>
          </a:prstGeom>
          <a:noFill/>
          <a:ln w="12700">
            <a:noFill/>
            <a:miter lim="800000"/>
          </a:ln>
        </p:spPr>
        <p:txBody>
          <a:bodyPr wrap="square" lIns="63500" tIns="25400" rIns="63500" bIns="25400">
            <a:spAutoFit/>
          </a:bodyPr>
          <a:lstStyle/>
          <a:p>
            <a:pPr marL="513080" indent="-513080">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anose="05000000000000000000" pitchFamily="2" charset="2"/>
              </a:rPr>
              <a:t>（</a:t>
            </a:r>
            <a:r>
              <a:rPr kumimoji="1" lang="en-US" altLang="zh-CN" sz="2400" dirty="0">
                <a:solidFill>
                  <a:srgbClr val="000000"/>
                </a:solidFill>
                <a:ea typeface="宋体-18030" pitchFamily="49" charset="-122"/>
                <a:cs typeface="宋体-18030" pitchFamily="49" charset="-122"/>
                <a:sym typeface="Wingdings" panose="05000000000000000000" pitchFamily="2" charset="2"/>
              </a:rPr>
              <a:t>4</a:t>
            </a:r>
            <a:r>
              <a:rPr kumimoji="1" lang="zh-CN" altLang="en-US" sz="2400" dirty="0">
                <a:solidFill>
                  <a:srgbClr val="000000"/>
                </a:solidFill>
                <a:ea typeface="宋体-18030" pitchFamily="49" charset="-122"/>
                <a:cs typeface="宋体-18030" pitchFamily="49" charset="-122"/>
                <a:sym typeface="Wingdings" panose="05000000000000000000" pitchFamily="2" charset="2"/>
              </a:rPr>
              <a:t>）根据状态转换表写出 </a:t>
            </a:r>
            <a:r>
              <a:rPr kumimoji="1" lang="zh-CN" altLang="en-US" sz="2400" dirty="0">
                <a:solidFill>
                  <a:srgbClr val="000000"/>
                </a:solidFill>
                <a:ea typeface="黑体" panose="02010609060101010101" pitchFamily="49" charset="-122"/>
                <a:cs typeface="宋体-18030" pitchFamily="49" charset="-122"/>
                <a:sym typeface="Wingdings" panose="05000000000000000000" pitchFamily="2" charset="2"/>
              </a:rPr>
              <a:t>次态逻辑表达式 </a:t>
            </a:r>
            <a:r>
              <a:rPr kumimoji="1" lang="zh-CN" altLang="en-US" sz="2400" dirty="0">
                <a:solidFill>
                  <a:srgbClr val="000000"/>
                </a:solidFill>
                <a:ea typeface="宋体-18030" pitchFamily="49" charset="-122"/>
                <a:cs typeface="宋体-18030" pitchFamily="49" charset="-122"/>
                <a:sym typeface="Wingdings" panose="05000000000000000000" pitchFamily="2" charset="2"/>
              </a:rPr>
              <a:t>和 </a:t>
            </a:r>
            <a:r>
              <a:rPr kumimoji="1" lang="zh-CN" altLang="en-US" sz="2400" dirty="0">
                <a:solidFill>
                  <a:srgbClr val="000000"/>
                </a:solidFill>
                <a:ea typeface="黑体" panose="02010609060101010101" pitchFamily="49" charset="-122"/>
                <a:sym typeface="Wingdings" panose="05000000000000000000" pitchFamily="2" charset="2"/>
              </a:rPr>
              <a:t>输出逻辑表达式</a:t>
            </a:r>
            <a:endParaRPr kumimoji="1" lang="zh-CN" altLang="en-US" sz="2400" dirty="0">
              <a:solidFill>
                <a:srgbClr val="000000"/>
              </a:solidFill>
              <a:ea typeface="黑体" panose="02010609060101010101" pitchFamily="49" charset="-122"/>
              <a:sym typeface="Wingdings" panose="05000000000000000000" pitchFamily="2" charset="2"/>
            </a:endParaRPr>
          </a:p>
        </p:txBody>
      </p:sp>
      <p:graphicFrame>
        <p:nvGraphicFramePr>
          <p:cNvPr id="342086" name="Group 70"/>
          <p:cNvGraphicFramePr>
            <a:graphicFrameLocks noGrp="1"/>
          </p:cNvGraphicFramePr>
          <p:nvPr/>
        </p:nvGraphicFramePr>
        <p:xfrm>
          <a:off x="6227763" y="1806576"/>
          <a:ext cx="4189412" cy="4623435"/>
        </p:xfrm>
        <a:graphic>
          <a:graphicData uri="http://schemas.openxmlformats.org/drawingml/2006/table">
            <a:tbl>
              <a:tblPr/>
              <a:tblGrid>
                <a:gridCol w="1439862"/>
                <a:gridCol w="647700"/>
                <a:gridCol w="1439863"/>
                <a:gridCol w="661987"/>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当前状态</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输入</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A</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下一状态</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输出</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Y</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31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010</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746" name="Object 66"/>
          <p:cNvGraphicFramePr>
            <a:graphicFrameLocks noChangeAspect="1"/>
          </p:cNvGraphicFramePr>
          <p:nvPr/>
        </p:nvGraphicFramePr>
        <p:xfrm>
          <a:off x="6032500" y="3321050"/>
          <a:ext cx="127000" cy="215900"/>
        </p:xfrm>
        <a:graphic>
          <a:graphicData uri="http://schemas.openxmlformats.org/presentationml/2006/ole">
            <mc:AlternateContent xmlns:mc="http://schemas.openxmlformats.org/markup-compatibility/2006">
              <mc:Choice xmlns:v="urn:schemas-microsoft-com:vml" Requires="v">
                <p:oleObj spid="_x0000_s2" name="公式" r:id="rId1" imgW="127000" imgH="215265" progId="Equation.3">
                  <p:embed/>
                </p:oleObj>
              </mc:Choice>
              <mc:Fallback>
                <p:oleObj name="公式" r:id="rId1" imgW="127000" imgH="215265"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0"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62" y="2017424"/>
            <a:ext cx="5177010" cy="3661219"/>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2707" name="内容占位符 5"/>
          <p:cNvSpPr txBox="1"/>
          <p:nvPr/>
        </p:nvSpPr>
        <p:spPr bwMode="auto">
          <a:xfrm>
            <a:off x="1992313" y="925513"/>
            <a:ext cx="8297862" cy="420628"/>
          </a:xfrm>
          <a:prstGeom prst="rect">
            <a:avLst/>
          </a:prstGeom>
          <a:noFill/>
          <a:ln w="12700">
            <a:noFill/>
            <a:miter lim="800000"/>
          </a:ln>
        </p:spPr>
        <p:txBody>
          <a:bodyPr lIns="63500" tIns="25400" rIns="63500" bIns="25400">
            <a:spAutoFit/>
          </a:bodyPr>
          <a:lstStyle/>
          <a:p>
            <a:pPr marL="513080" indent="-513080">
              <a:lnSpc>
                <a:spcPct val="120000"/>
              </a:lnSpc>
              <a:spcBef>
                <a:spcPct val="0"/>
              </a:spcBef>
              <a:buClr>
                <a:srgbClr val="FF0000"/>
              </a:buClr>
              <a:buFontTx/>
              <a:buNone/>
            </a:pPr>
            <a:r>
              <a:rPr kumimoji="1" lang="zh-CN" altLang="en-US" sz="2000">
                <a:solidFill>
                  <a:srgbClr val="000000"/>
                </a:solidFill>
                <a:ea typeface="宋体-18030" pitchFamily="49" charset="-122"/>
                <a:cs typeface="宋体-18030" pitchFamily="49" charset="-122"/>
                <a:sym typeface="Wingdings" panose="05000000000000000000" pitchFamily="2" charset="2"/>
              </a:rPr>
              <a:t>（</a:t>
            </a:r>
            <a:r>
              <a:rPr kumimoji="1" lang="en-US" altLang="zh-CN" sz="2000">
                <a:solidFill>
                  <a:srgbClr val="000000"/>
                </a:solidFill>
                <a:ea typeface="宋体-18030" pitchFamily="49" charset="-122"/>
                <a:cs typeface="宋体-18030" pitchFamily="49" charset="-122"/>
                <a:sym typeface="Wingdings" panose="05000000000000000000" pitchFamily="2" charset="2"/>
              </a:rPr>
              <a:t>4</a:t>
            </a:r>
            <a:r>
              <a:rPr kumimoji="1" lang="zh-CN" altLang="en-US" sz="2000">
                <a:solidFill>
                  <a:srgbClr val="000000"/>
                </a:solidFill>
                <a:ea typeface="宋体-18030" pitchFamily="49" charset="-122"/>
                <a:cs typeface="宋体-18030" pitchFamily="49" charset="-122"/>
                <a:sym typeface="Wingdings" panose="05000000000000000000" pitchFamily="2" charset="2"/>
              </a:rPr>
              <a:t>）根据逻辑表达式画出 </a:t>
            </a:r>
            <a:r>
              <a:rPr kumimoji="1" lang="zh-CN" altLang="en-US" sz="2000">
                <a:solidFill>
                  <a:srgbClr val="000000"/>
                </a:solidFill>
                <a:ea typeface="黑体" panose="02010609060101010101" pitchFamily="49" charset="-122"/>
                <a:cs typeface="宋体-18030" pitchFamily="49" charset="-122"/>
                <a:sym typeface="Wingdings" panose="05000000000000000000" pitchFamily="2" charset="2"/>
              </a:rPr>
              <a:t>逻辑图</a:t>
            </a:r>
            <a:endParaRPr lang="zh-CN" altLang="en-US" sz="2400">
              <a:solidFill>
                <a:srgbClr val="000000"/>
              </a:solidFill>
            </a:endParaRPr>
          </a:p>
        </p:txBody>
      </p:sp>
      <p:sp>
        <p:nvSpPr>
          <p:cNvPr id="344073" name="Text Box 9"/>
          <p:cNvSpPr txBox="1">
            <a:spLocks noChangeArrowheads="1"/>
          </p:cNvSpPr>
          <p:nvPr/>
        </p:nvSpPr>
        <p:spPr bwMode="auto">
          <a:xfrm>
            <a:off x="335915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次态逻辑</a:t>
            </a:r>
            <a:endParaRPr lang="zh-CN" altLang="en-US" sz="1600">
              <a:solidFill>
                <a:srgbClr val="FC0128"/>
              </a:solidFill>
            </a:endParaRPr>
          </a:p>
        </p:txBody>
      </p:sp>
      <p:sp>
        <p:nvSpPr>
          <p:cNvPr id="344074" name="Text Box 10"/>
          <p:cNvSpPr txBox="1">
            <a:spLocks noChangeArrowheads="1"/>
          </p:cNvSpPr>
          <p:nvPr/>
        </p:nvSpPr>
        <p:spPr bwMode="auto">
          <a:xfrm>
            <a:off x="717550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输出逻辑</a:t>
            </a:r>
            <a:endParaRPr lang="zh-CN" altLang="en-US" sz="1600">
              <a:solidFill>
                <a:srgbClr val="FC0128"/>
              </a:solidFill>
            </a:endParaRPr>
          </a:p>
        </p:txBody>
      </p:sp>
      <p:grpSp>
        <p:nvGrpSpPr>
          <p:cNvPr id="4" name="Group 3"/>
          <p:cNvGrpSpPr/>
          <p:nvPr/>
        </p:nvGrpSpPr>
        <p:grpSpPr>
          <a:xfrm>
            <a:off x="1919289" y="1484313"/>
            <a:ext cx="8353425" cy="4864100"/>
            <a:chOff x="1919289" y="1484313"/>
            <a:chExt cx="8353425" cy="4864100"/>
          </a:xfrm>
        </p:grpSpPr>
        <p:grpSp>
          <p:nvGrpSpPr>
            <p:cNvPr id="72708" name="组合 12"/>
            <p:cNvGrpSpPr/>
            <p:nvPr/>
          </p:nvGrpSpPr>
          <p:grpSpPr bwMode="auto">
            <a:xfrm>
              <a:off x="1919289" y="1484313"/>
              <a:ext cx="8353425" cy="4864100"/>
              <a:chOff x="395536" y="1660738"/>
              <a:chExt cx="8352928" cy="4864606"/>
            </a:xfrm>
          </p:grpSpPr>
          <p:sp>
            <p:nvSpPr>
              <p:cNvPr id="72711" name="矩形 9"/>
              <p:cNvSpPr>
                <a:spLocks noChangeArrowheads="1"/>
              </p:cNvSpPr>
              <p:nvPr/>
            </p:nvSpPr>
            <p:spPr bwMode="auto">
              <a:xfrm>
                <a:off x="395536" y="1660738"/>
                <a:ext cx="8352928" cy="4864606"/>
              </a:xfrm>
              <a:prstGeom prst="rect">
                <a:avLst/>
              </a:prstGeom>
              <a:solidFill>
                <a:srgbClr val="FFFFCC"/>
              </a:solidFill>
              <a:ln w="12700" algn="ctr">
                <a:solidFill>
                  <a:schemeClr val="tx1"/>
                </a:solidFill>
                <a:round/>
              </a:ln>
            </p:spPr>
            <p:txBody>
              <a:bodyPr/>
              <a:lstStyle/>
              <a:p>
                <a:pPr algn="ctr">
                  <a:lnSpc>
                    <a:spcPct val="100000"/>
                  </a:lnSpc>
                  <a:spcBef>
                    <a:spcPct val="0"/>
                  </a:spcBef>
                  <a:buClrTx/>
                  <a:buSzTx/>
                  <a:buFontTx/>
                  <a:buNone/>
                </a:pPr>
                <a:endParaRPr lang="zh-CN" altLang="en-US" sz="2400" b="0">
                  <a:solidFill>
                    <a:srgbClr val="FC0128"/>
                  </a:solidFill>
                </a:endParaRPr>
              </a:p>
            </p:txBody>
          </p:sp>
          <p:graphicFrame>
            <p:nvGraphicFramePr>
              <p:cNvPr id="72712" name="Object 6"/>
              <p:cNvGraphicFramePr>
                <a:graphicFrameLocks noChangeAspect="1"/>
              </p:cNvGraphicFramePr>
              <p:nvPr/>
            </p:nvGraphicFramePr>
            <p:xfrm>
              <a:off x="4652516" y="3321050"/>
              <a:ext cx="127000" cy="215900"/>
            </p:xfrm>
            <a:graphic>
              <a:graphicData uri="http://schemas.openxmlformats.org/presentationml/2006/ole">
                <mc:AlternateContent xmlns:mc="http://schemas.openxmlformats.org/markup-compatibility/2006">
                  <mc:Choice xmlns:v="urn:schemas-microsoft-com:vml" Requires="v">
                    <p:oleObj spid="_x0000_s2" name="公式" r:id="rId1" imgW="127000" imgH="215265" progId="Equation.3">
                      <p:embed/>
                    </p:oleObj>
                  </mc:Choice>
                  <mc:Fallback>
                    <p:oleObj name="公式" r:id="rId1" imgW="127000" imgH="215265"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516"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3" name="Object 7"/>
              <p:cNvGraphicFramePr>
                <a:graphicFrameLocks noChangeAspect="1"/>
              </p:cNvGraphicFramePr>
              <p:nvPr/>
            </p:nvGraphicFramePr>
            <p:xfrm>
              <a:off x="5707136" y="4077072"/>
              <a:ext cx="2681288" cy="1892300"/>
            </p:xfrm>
            <a:graphic>
              <a:graphicData uri="http://schemas.openxmlformats.org/presentationml/2006/ole">
                <mc:AlternateContent xmlns:mc="http://schemas.openxmlformats.org/markup-compatibility/2006">
                  <mc:Choice xmlns:v="urn:schemas-microsoft-com:vml" Requires="v">
                    <p:oleObj spid="_x0000_s3" name="公式" r:id="rId3" imgW="1511300" imgH="1066800" progId="Equation.3">
                      <p:embed/>
                    </p:oleObj>
                  </mc:Choice>
                  <mc:Fallback>
                    <p:oleObj name="公式" r:id="rId3" imgW="1511300" imgH="1066800" progId="Equation.3">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136" y="4077072"/>
                            <a:ext cx="2681288"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714" name="图片 11"/>
              <p:cNvPicPr>
                <a:picLocks noChangeAspect="1"/>
              </p:cNvPicPr>
              <p:nvPr/>
            </p:nvPicPr>
            <p:blipFill>
              <a:blip r:embed="rId5" cstate="print"/>
              <a:srcRect/>
              <a:stretch>
                <a:fillRect/>
              </a:stretch>
            </p:blipFill>
            <p:spPr bwMode="auto">
              <a:xfrm>
                <a:off x="623490" y="1671207"/>
                <a:ext cx="6468790" cy="4785153"/>
              </a:xfrm>
              <a:prstGeom prst="rect">
                <a:avLst/>
              </a:prstGeom>
              <a:noFill/>
              <a:ln w="9525">
                <a:noFill/>
                <a:miter lim="800000"/>
                <a:headEnd/>
                <a:tailEnd/>
              </a:ln>
            </p:spPr>
          </p:pic>
        </p:grpSp>
        <p:pic>
          <p:nvPicPr>
            <p:cNvPr id="5"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1988" y="3831419"/>
              <a:ext cx="2878628" cy="2101068"/>
            </a:xfrm>
            <a:prstGeom prst="rect">
              <a:avLst/>
            </a:prstGeom>
          </p:spPr>
        </p:pic>
      </p:grpSp>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latin typeface="+mj-ea"/>
              </a:rPr>
              <a:t>数据寄存器</a:t>
            </a:r>
            <a:endParaRPr lang="en-US" altLang="zh-CN" sz="1600" dirty="0">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灯片编号占位符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581765" name="Group 133"/>
          <p:cNvGraphicFramePr>
            <a:graphicFrameLocks noGrp="1"/>
          </p:cNvGraphicFramePr>
          <p:nvPr>
            <p:ph sz="half" idx="1"/>
          </p:nvPr>
        </p:nvGraphicFramePr>
        <p:xfrm>
          <a:off x="525612" y="1002471"/>
          <a:ext cx="3600450" cy="4114800"/>
        </p:xfrm>
        <a:graphic>
          <a:graphicData uri="http://schemas.openxmlformats.org/drawingml/2006/table">
            <a:tbl>
              <a:tblPr/>
              <a:tblGrid>
                <a:gridCol w="750887"/>
                <a:gridCol w="665163"/>
                <a:gridCol w="677862"/>
                <a:gridCol w="752475"/>
                <a:gridCol w="754063"/>
              </a:tblGrid>
              <a:tr h="4508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1729" name="Group 97"/>
          <p:cNvGraphicFramePr>
            <a:graphicFrameLocks noGrp="1"/>
          </p:cNvGraphicFramePr>
          <p:nvPr>
            <p:ph sz="half" idx="2"/>
          </p:nvPr>
        </p:nvGraphicFramePr>
        <p:xfrm>
          <a:off x="6128543" y="1452119"/>
          <a:ext cx="2514600" cy="1320800"/>
        </p:xfrm>
        <a:graphic>
          <a:graphicData uri="http://schemas.openxmlformats.org/drawingml/2006/table">
            <a:tbl>
              <a:tblPr/>
              <a:tblGrid>
                <a:gridCol w="628650"/>
                <a:gridCol w="628650"/>
                <a:gridCol w="628650"/>
                <a:gridCol w="628650"/>
              </a:tblGrid>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1733" name="Group 101"/>
          <p:cNvGraphicFramePr>
            <a:graphicFrameLocks noGrp="1"/>
          </p:cNvGraphicFramePr>
          <p:nvPr/>
        </p:nvGraphicFramePr>
        <p:xfrm>
          <a:off x="6096000" y="4262468"/>
          <a:ext cx="2514600" cy="1320800"/>
        </p:xfrm>
        <a:graphic>
          <a:graphicData uri="http://schemas.openxmlformats.org/drawingml/2006/table">
            <a:tbl>
              <a:tblPr/>
              <a:tblGrid>
                <a:gridCol w="628650"/>
                <a:gridCol w="628650"/>
                <a:gridCol w="628650"/>
                <a:gridCol w="628650"/>
              </a:tblGrid>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1750" name="Text Box 118"/>
          <p:cNvSpPr txBox="1">
            <a:spLocks noChangeArrowheads="1"/>
          </p:cNvSpPr>
          <p:nvPr/>
        </p:nvSpPr>
        <p:spPr bwMode="auto">
          <a:xfrm>
            <a:off x="7136607" y="875856"/>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rPr>
              <a:t>C</a:t>
            </a:r>
            <a:endPar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endParaRPr>
          </a:p>
        </p:txBody>
      </p:sp>
      <p:sp>
        <p:nvSpPr>
          <p:cNvPr id="581751" name="Text Box 119"/>
          <p:cNvSpPr txBox="1">
            <a:spLocks noChangeArrowheads="1"/>
          </p:cNvSpPr>
          <p:nvPr/>
        </p:nvSpPr>
        <p:spPr bwMode="auto">
          <a:xfrm>
            <a:off x="7899325" y="2820544"/>
            <a:ext cx="43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rPr>
              <a:t>B</a:t>
            </a:r>
            <a:endPar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endParaRPr>
          </a:p>
        </p:txBody>
      </p:sp>
      <p:sp>
        <p:nvSpPr>
          <p:cNvPr id="581752" name="Text Box 120"/>
          <p:cNvSpPr txBox="1">
            <a:spLocks noChangeArrowheads="1"/>
          </p:cNvSpPr>
          <p:nvPr/>
        </p:nvSpPr>
        <p:spPr bwMode="auto">
          <a:xfrm>
            <a:off x="5552282" y="2244281"/>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rPr>
              <a:t>A</a:t>
            </a:r>
            <a:endPar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endParaRPr>
          </a:p>
        </p:txBody>
      </p:sp>
      <p:sp>
        <p:nvSpPr>
          <p:cNvPr id="581753" name="Text Box 121"/>
          <p:cNvSpPr txBox="1">
            <a:spLocks noChangeArrowheads="1"/>
          </p:cNvSpPr>
          <p:nvPr/>
        </p:nvSpPr>
        <p:spPr bwMode="auto">
          <a:xfrm>
            <a:off x="7104062" y="3759230"/>
            <a:ext cx="43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rPr>
              <a:t>C</a:t>
            </a:r>
            <a:endPar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endParaRPr>
          </a:p>
        </p:txBody>
      </p:sp>
      <p:sp>
        <p:nvSpPr>
          <p:cNvPr id="581754" name="Text Box 122"/>
          <p:cNvSpPr txBox="1">
            <a:spLocks noChangeArrowheads="1"/>
          </p:cNvSpPr>
          <p:nvPr/>
        </p:nvSpPr>
        <p:spPr bwMode="auto">
          <a:xfrm>
            <a:off x="7823201" y="5630893"/>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rPr>
              <a:t>B</a:t>
            </a:r>
            <a:endPar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endParaRPr>
          </a:p>
        </p:txBody>
      </p:sp>
      <p:sp>
        <p:nvSpPr>
          <p:cNvPr id="581755" name="Text Box 123"/>
          <p:cNvSpPr txBox="1">
            <a:spLocks noChangeArrowheads="1"/>
          </p:cNvSpPr>
          <p:nvPr/>
        </p:nvSpPr>
        <p:spPr bwMode="auto">
          <a:xfrm>
            <a:off x="5591176" y="5054630"/>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rPr>
              <a:t>A</a:t>
            </a:r>
            <a:endPar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endParaRPr>
          </a:p>
        </p:txBody>
      </p:sp>
      <p:sp>
        <p:nvSpPr>
          <p:cNvPr id="581756" name="Oval 124"/>
          <p:cNvSpPr>
            <a:spLocks noChangeArrowheads="1"/>
          </p:cNvSpPr>
          <p:nvPr/>
        </p:nvSpPr>
        <p:spPr bwMode="auto">
          <a:xfrm>
            <a:off x="6776244" y="1452119"/>
            <a:ext cx="1223963" cy="1223962"/>
          </a:xfrm>
          <a:prstGeom prst="ellipse">
            <a:avLst/>
          </a:prstGeom>
          <a:noFill/>
          <a:ln w="28575" algn="ctr">
            <a:solidFill>
              <a:srgbClr val="CC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1757" name="Oval 125"/>
          <p:cNvSpPr>
            <a:spLocks noChangeArrowheads="1"/>
          </p:cNvSpPr>
          <p:nvPr/>
        </p:nvSpPr>
        <p:spPr bwMode="auto">
          <a:xfrm>
            <a:off x="6199981" y="2171257"/>
            <a:ext cx="1079500" cy="504825"/>
          </a:xfrm>
          <a:prstGeom prst="ellipse">
            <a:avLst/>
          </a:prstGeom>
          <a:noFill/>
          <a:ln w="28575" algn="ctr">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1758" name="Rectangle 126"/>
          <p:cNvSpPr>
            <a:spLocks noChangeArrowheads="1"/>
          </p:cNvSpPr>
          <p:nvPr/>
        </p:nvSpPr>
        <p:spPr bwMode="auto">
          <a:xfrm>
            <a:off x="5552282" y="947294"/>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581759" name="Rectangle 127"/>
          <p:cNvSpPr>
            <a:spLocks noChangeArrowheads="1"/>
          </p:cNvSpPr>
          <p:nvPr/>
        </p:nvSpPr>
        <p:spPr bwMode="auto">
          <a:xfrm>
            <a:off x="5446712" y="3830668"/>
            <a:ext cx="5741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581760" name="Oval 128"/>
          <p:cNvSpPr>
            <a:spLocks noChangeArrowheads="1"/>
          </p:cNvSpPr>
          <p:nvPr/>
        </p:nvSpPr>
        <p:spPr bwMode="auto">
          <a:xfrm>
            <a:off x="7319963" y="4262468"/>
            <a:ext cx="1223963" cy="1223962"/>
          </a:xfrm>
          <a:prstGeom prst="ellipse">
            <a:avLst/>
          </a:prstGeom>
          <a:noFill/>
          <a:ln w="38100" algn="ctr">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mc:AlternateContent xmlns:mc="http://schemas.openxmlformats.org/markup-compatibility/2006">
        <mc:Choice xmlns:a14="http://schemas.microsoft.com/office/drawing/2010/main" Requires="a14">
          <p:sp>
            <p:nvSpPr>
              <p:cNvPr id="581761" name="Rectangle 129"/>
              <p:cNvSpPr>
                <a:spLocks noChangeArrowheads="1"/>
              </p:cNvSpPr>
              <p:nvPr/>
            </p:nvSpPr>
            <p:spPr bwMode="auto">
              <a:xfrm>
                <a:off x="6480896" y="3171648"/>
                <a:ext cx="1610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ctrlPr>
                      </m:sSubPr>
                      <m:e>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𝑴</m:t>
                        </m:r>
                      </m:e>
                      <m:sub>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𝑺</m:t>
                        </m:r>
                      </m:sub>
                    </m:sSub>
                  </m:oMath>
                </a14:m>
                <a:r>
                  <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rPr>
                  <a:t>=C+AB</a:t>
                </a:r>
                <a:endPar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581761" name="Rectangle 129"/>
              <p:cNvSpPr>
                <a:spLocks noRot="1" noChangeAspect="1" noMove="1" noResize="1" noEditPoints="1" noAdjustHandles="1" noChangeArrowheads="1" noChangeShapeType="1" noTextEdit="1"/>
              </p:cNvSpPr>
              <p:nvPr/>
            </p:nvSpPr>
            <p:spPr bwMode="auto">
              <a:xfrm>
                <a:off x="6480896" y="3171648"/>
                <a:ext cx="1610072" cy="461665"/>
              </a:xfrm>
              <a:prstGeom prst="rect">
                <a:avLst/>
              </a:prstGeom>
              <a:blipFill rotWithShape="1">
                <a:blip r:embed="rId1"/>
                <a:stretch>
                  <a:fillRect l="-5" t="-99" r="27" b="1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1762" name="Rectangle 130"/>
              <p:cNvSpPr>
                <a:spLocks noChangeArrowheads="1"/>
              </p:cNvSpPr>
              <p:nvPr/>
            </p:nvSpPr>
            <p:spPr bwMode="auto">
              <a:xfrm>
                <a:off x="6450012" y="5751311"/>
                <a:ext cx="18716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ctrlPr>
                      </m:sSubPr>
                      <m:e>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𝑴</m:t>
                        </m:r>
                      </m:e>
                      <m:sub>
                        <m:r>
                          <m:rPr>
                            <m:sty m:val="p"/>
                          </m:rPr>
                          <a:rPr lang="en-US" altLang="zh-CN" sz="2400" i="1">
                            <a:solidFill>
                              <a:srgbClr val="CC3300"/>
                            </a:solidFill>
                            <a:latin typeface="Cambria Math" panose="02040503050406030204" pitchFamily="18" charset="0"/>
                            <a:ea typeface="+mn-ea"/>
                          </a:rPr>
                          <m:t>L</m:t>
                        </m:r>
                      </m:sub>
                    </m:sSub>
                  </m:oMath>
                </a14:m>
                <a:r>
                  <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rPr>
                  <a:t>=B</a:t>
                </a:r>
                <a:endPar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581762" name="Rectangle 130"/>
              <p:cNvSpPr>
                <a:spLocks noRot="1" noChangeAspect="1" noMove="1" noResize="1" noEditPoints="1" noAdjustHandles="1" noChangeArrowheads="1" noChangeShapeType="1" noTextEdit="1"/>
              </p:cNvSpPr>
              <p:nvPr/>
            </p:nvSpPr>
            <p:spPr bwMode="auto">
              <a:xfrm>
                <a:off x="6450012" y="5751311"/>
                <a:ext cx="1871662" cy="461665"/>
              </a:xfrm>
              <a:prstGeom prst="rect">
                <a:avLst/>
              </a:prstGeom>
              <a:blipFill rotWithShape="1">
                <a:blip r:embed="rId2"/>
                <a:stretch>
                  <a:fillRect l="-17" t="-25" r="34" b="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81763" name="Line 131"/>
          <p:cNvSpPr>
            <a:spLocks noChangeShapeType="1"/>
          </p:cNvSpPr>
          <p:nvPr/>
        </p:nvSpPr>
        <p:spPr bwMode="auto">
          <a:xfrm>
            <a:off x="7763967" y="3244557"/>
            <a:ext cx="172417"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 name="图片 1"/>
          <p:cNvPicPr>
            <a:picLocks noChangeAspect="1"/>
          </p:cNvPicPr>
          <p:nvPr/>
        </p:nvPicPr>
        <p:blipFill>
          <a:blip r:embed="rId3"/>
          <a:stretch>
            <a:fillRect/>
          </a:stretch>
        </p:blipFill>
        <p:spPr>
          <a:xfrm>
            <a:off x="9226993" y="725186"/>
            <a:ext cx="2663569" cy="2892142"/>
          </a:xfrm>
          <a:prstGeom prst="rect">
            <a:avLst/>
          </a:prstGeom>
        </p:spPr>
      </p:pic>
      <p:pic>
        <p:nvPicPr>
          <p:cNvPr id="3" name="图片 2"/>
          <p:cNvPicPr>
            <a:picLocks noChangeAspect="1"/>
          </p:cNvPicPr>
          <p:nvPr/>
        </p:nvPicPr>
        <p:blipFill>
          <a:blip r:embed="rId4"/>
          <a:stretch>
            <a:fillRect/>
          </a:stretch>
        </p:blipFill>
        <p:spPr>
          <a:xfrm>
            <a:off x="9992977" y="3759230"/>
            <a:ext cx="1887491" cy="2667474"/>
          </a:xfrm>
          <a:prstGeom prst="rect">
            <a:avLst/>
          </a:prstGeom>
        </p:spPr>
      </p:pic>
      <p:pic>
        <p:nvPicPr>
          <p:cNvPr id="4" name="图片 3"/>
          <p:cNvPicPr>
            <a:picLocks noChangeAspect="1"/>
          </p:cNvPicPr>
          <p:nvPr/>
        </p:nvPicPr>
        <p:blipFill>
          <a:blip r:embed="rId5"/>
          <a:stretch>
            <a:fillRect/>
          </a:stretch>
        </p:blipFill>
        <p:spPr>
          <a:xfrm>
            <a:off x="550188" y="5386845"/>
            <a:ext cx="3939787" cy="1190595"/>
          </a:xfrm>
          <a:prstGeom prst="rect">
            <a:avLst/>
          </a:prstGeom>
        </p:spPr>
      </p:pic>
      <p:sp>
        <p:nvSpPr>
          <p:cNvPr id="7"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7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17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17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17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1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56" grpId="0" animBg="1"/>
      <p:bldP spid="581757" grpId="0" animBg="1"/>
      <p:bldP spid="581760" grpId="0" animBg="1"/>
      <p:bldP spid="581761" grpId="0"/>
      <p:bldP spid="581762"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数据寄存器</a:t>
            </a:r>
            <a:endParaRPr lang="zh-CN" altLang="en-US" i="0" dirty="0">
              <a:solidFill>
                <a:schemeClr val="accent1"/>
              </a:solidFill>
              <a:latin typeface="+mj-ea"/>
              <a:cs typeface="Times New Roman" panose="02020603050405020304" pitchFamily="18" charset="0"/>
            </a:endParaRPr>
          </a:p>
        </p:txBody>
      </p:sp>
      <p:sp>
        <p:nvSpPr>
          <p:cNvPr id="63491" name="Rectangle 3"/>
          <p:cNvSpPr>
            <a:spLocks noGrp="1" noChangeArrowheads="1"/>
          </p:cNvSpPr>
          <p:nvPr>
            <p:ph type="body" sz="half" idx="4294967295"/>
          </p:nvPr>
        </p:nvSpPr>
        <p:spPr>
          <a:xfrm>
            <a:off x="191344" y="2180289"/>
            <a:ext cx="5457825" cy="1336675"/>
          </a:xfrm>
        </p:spPr>
        <p:txBody>
          <a:bodyPr/>
          <a:lstStyle/>
          <a:p>
            <a:pPr marL="457200" indent="-179705">
              <a:lnSpc>
                <a:spcPct val="110000"/>
              </a:lnSpc>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型寄存器电路结构（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N=4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algn="just">
              <a:spcBef>
                <a:spcPct val="50000"/>
              </a:spcBef>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并行数据输入</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lvl="1" algn="just">
              <a:spcBef>
                <a:spcPct val="50000"/>
              </a:spcBef>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并行数据输出</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79"/>
          <p:cNvGrpSpPr/>
          <p:nvPr/>
        </p:nvGrpSpPr>
        <p:grpSpPr bwMode="auto">
          <a:xfrm>
            <a:off x="6412160" y="2636912"/>
            <a:ext cx="4724400" cy="2441574"/>
            <a:chOff x="2352" y="1200"/>
            <a:chExt cx="2976" cy="1538"/>
          </a:xfrm>
        </p:grpSpPr>
        <p:grpSp>
          <p:nvGrpSpPr>
            <p:cNvPr id="4" name="Group 90"/>
            <p:cNvGrpSpPr/>
            <p:nvPr/>
          </p:nvGrpSpPr>
          <p:grpSpPr bwMode="auto">
            <a:xfrm>
              <a:off x="2352" y="1200"/>
              <a:ext cx="2976" cy="1538"/>
              <a:chOff x="1776" y="1776"/>
              <a:chExt cx="2976" cy="1538"/>
            </a:xfrm>
          </p:grpSpPr>
          <p:grpSp>
            <p:nvGrpSpPr>
              <p:cNvPr id="5" name="Group 91"/>
              <p:cNvGrpSpPr/>
              <p:nvPr/>
            </p:nvGrpSpPr>
            <p:grpSpPr bwMode="auto">
              <a:xfrm>
                <a:off x="2844" y="2092"/>
                <a:ext cx="612" cy="452"/>
                <a:chOff x="2844" y="2092"/>
                <a:chExt cx="612" cy="452"/>
              </a:xfrm>
            </p:grpSpPr>
            <p:graphicFrame>
              <p:nvGraphicFramePr>
                <p:cNvPr id="3079"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 name="Equation" r:id="rId1" imgW="114300" imgH="215900" progId="Equation.3">
                        <p:embed/>
                      </p:oleObj>
                    </mc:Choice>
                    <mc:Fallback>
                      <p:oleObj name="Equation" r:id="rId1" imgW="114300" imgH="215900" progId="Equation.3">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0" name="Rectangle 93"/>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3171" name="Text Box 94"/>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72"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73" name="Text Box 96"/>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74" name="Text Box 97"/>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75" name="Line 98"/>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76" name="Oval 99"/>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6" name="Group 100"/>
              <p:cNvGrpSpPr/>
              <p:nvPr/>
            </p:nvGrpSpPr>
            <p:grpSpPr bwMode="auto">
              <a:xfrm>
                <a:off x="3468" y="2092"/>
                <a:ext cx="612" cy="452"/>
                <a:chOff x="2844" y="2092"/>
                <a:chExt cx="612" cy="452"/>
              </a:xfrm>
            </p:grpSpPr>
            <p:graphicFrame>
              <p:nvGraphicFramePr>
                <p:cNvPr id="3078"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7" name="Equation" r:id="rId3" imgW="114300" imgH="215900" progId="Equation.3">
                        <p:embed/>
                      </p:oleObj>
                    </mc:Choice>
                    <mc:Fallback>
                      <p:oleObj name="Equation" r:id="rId3" imgW="114300" imgH="215900" progId="Equation.3">
                        <p:embed/>
                        <p:pic>
                          <p:nvPicPr>
                            <p:cNvPr id="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63" name="Rectangle 102"/>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4" name="Text Box 103"/>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5"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6" name="Text Box 105"/>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7" name="Text Box 106"/>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8" name="Line 107"/>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69" name="Oval 108"/>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8" name="Group 109"/>
              <p:cNvGrpSpPr/>
              <p:nvPr/>
            </p:nvGrpSpPr>
            <p:grpSpPr bwMode="auto">
              <a:xfrm>
                <a:off x="2208" y="2092"/>
                <a:ext cx="612" cy="452"/>
                <a:chOff x="2844" y="2092"/>
                <a:chExt cx="612" cy="452"/>
              </a:xfrm>
            </p:grpSpPr>
            <p:graphicFrame>
              <p:nvGraphicFramePr>
                <p:cNvPr id="3077"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9" name="Equation" r:id="rId4" imgW="114300" imgH="215900" progId="Equation.3">
                        <p:embed/>
                      </p:oleObj>
                    </mc:Choice>
                    <mc:Fallback>
                      <p:oleObj name="Equation" r:id="rId4" imgW="114300" imgH="215900" progId="Equation.3">
                        <p:embed/>
                        <p:pic>
                          <p:nvPicPr>
                            <p:cNvPr id="0"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56" name="Rectangle 111"/>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7" name="Text Box 112"/>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58"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9" name="Text Box 114"/>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60" name="Text Box 115"/>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61" name="Line 116"/>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62" name="Oval 117"/>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10" name="Group 118"/>
              <p:cNvGrpSpPr/>
              <p:nvPr/>
            </p:nvGrpSpPr>
            <p:grpSpPr bwMode="auto">
              <a:xfrm>
                <a:off x="4092" y="2092"/>
                <a:ext cx="612" cy="452"/>
                <a:chOff x="2844" y="2092"/>
                <a:chExt cx="612" cy="452"/>
              </a:xfrm>
            </p:grpSpPr>
            <p:graphicFrame>
              <p:nvGraphicFramePr>
                <p:cNvPr id="3076"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1" name="Equation" r:id="rId5" imgW="114300" imgH="215900" progId="Equation.3">
                        <p:embed/>
                      </p:oleObj>
                    </mc:Choice>
                    <mc:Fallback>
                      <p:oleObj name="Equation" r:id="rId5" imgW="114300" imgH="215900" progId="Equation.3">
                        <p:embed/>
                        <p:pic>
                          <p:nvPicPr>
                            <p:cNvPr id="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49" name="Rectangle 120"/>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0" name="Text Box 121"/>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51"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2" name="Text Box 123"/>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53" name="Text Box 124"/>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54" name="Line 125"/>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55" name="Oval 126"/>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3103" name="Line 127"/>
              <p:cNvSpPr>
                <a:spLocks noChangeShapeType="1"/>
              </p:cNvSpPr>
              <p:nvPr/>
            </p:nvSpPr>
            <p:spPr bwMode="auto">
              <a:xfrm>
                <a:off x="4176" y="232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4" name="Line 128"/>
              <p:cNvSpPr>
                <a:spLocks noChangeShapeType="1"/>
              </p:cNvSpPr>
              <p:nvPr/>
            </p:nvSpPr>
            <p:spPr bwMode="auto">
              <a:xfrm>
                <a:off x="4176" y="2322"/>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5" name="Line 129"/>
              <p:cNvSpPr>
                <a:spLocks noChangeShapeType="1"/>
              </p:cNvSpPr>
              <p:nvPr/>
            </p:nvSpPr>
            <p:spPr bwMode="auto">
              <a:xfrm flipH="1">
                <a:off x="2064" y="2706"/>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12" name="Group 130"/>
              <p:cNvGrpSpPr/>
              <p:nvPr/>
            </p:nvGrpSpPr>
            <p:grpSpPr bwMode="auto">
              <a:xfrm>
                <a:off x="2304" y="2322"/>
                <a:ext cx="96" cy="384"/>
                <a:chOff x="2304" y="2304"/>
                <a:chExt cx="96" cy="384"/>
              </a:xfrm>
            </p:grpSpPr>
            <p:sp>
              <p:nvSpPr>
                <p:cNvPr id="3147" name="Line 13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8" name="Line 13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3" name="Group 133"/>
              <p:cNvGrpSpPr/>
              <p:nvPr/>
            </p:nvGrpSpPr>
            <p:grpSpPr bwMode="auto">
              <a:xfrm>
                <a:off x="2928" y="2322"/>
                <a:ext cx="96" cy="384"/>
                <a:chOff x="2304" y="2304"/>
                <a:chExt cx="96" cy="384"/>
              </a:xfrm>
            </p:grpSpPr>
            <p:sp>
              <p:nvSpPr>
                <p:cNvPr id="3145" name="Line 134"/>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6" name="Line 135"/>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4" name="Group 136"/>
              <p:cNvGrpSpPr/>
              <p:nvPr/>
            </p:nvGrpSpPr>
            <p:grpSpPr bwMode="auto">
              <a:xfrm>
                <a:off x="3552" y="2322"/>
                <a:ext cx="96" cy="384"/>
                <a:chOff x="2304" y="2304"/>
                <a:chExt cx="96" cy="384"/>
              </a:xfrm>
            </p:grpSpPr>
            <p:sp>
              <p:nvSpPr>
                <p:cNvPr id="3143" name="Line 137"/>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4" name="Line 138"/>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3109" name="Oval 139"/>
              <p:cNvSpPr>
                <a:spLocks noChangeArrowheads="1"/>
              </p:cNvSpPr>
              <p:nvPr/>
            </p:nvSpPr>
            <p:spPr bwMode="auto">
              <a:xfrm>
                <a:off x="2286"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0" name="Oval 140"/>
              <p:cNvSpPr>
                <a:spLocks noChangeArrowheads="1"/>
              </p:cNvSpPr>
              <p:nvPr/>
            </p:nvSpPr>
            <p:spPr bwMode="auto">
              <a:xfrm>
                <a:off x="2910"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1" name="Oval 141"/>
              <p:cNvSpPr>
                <a:spLocks noChangeArrowheads="1"/>
              </p:cNvSpPr>
              <p:nvPr/>
            </p:nvSpPr>
            <p:spPr bwMode="auto">
              <a:xfrm>
                <a:off x="3525"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2" name="Line 142"/>
              <p:cNvSpPr>
                <a:spLocks noChangeShapeType="1"/>
              </p:cNvSpPr>
              <p:nvPr/>
            </p:nvSpPr>
            <p:spPr bwMode="auto">
              <a:xfrm>
                <a:off x="4542"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3" name="Line 143"/>
              <p:cNvSpPr>
                <a:spLocks noChangeShapeType="1"/>
              </p:cNvSpPr>
              <p:nvPr/>
            </p:nvSpPr>
            <p:spPr bwMode="auto">
              <a:xfrm flipH="1">
                <a:off x="2064" y="2832"/>
                <a:ext cx="247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4" name="Line 144"/>
              <p:cNvSpPr>
                <a:spLocks noChangeShapeType="1"/>
              </p:cNvSpPr>
              <p:nvPr/>
            </p:nvSpPr>
            <p:spPr bwMode="auto">
              <a:xfrm>
                <a:off x="391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5" name="Line 145"/>
              <p:cNvSpPr>
                <a:spLocks noChangeShapeType="1"/>
              </p:cNvSpPr>
              <p:nvPr/>
            </p:nvSpPr>
            <p:spPr bwMode="auto">
              <a:xfrm>
                <a:off x="3285"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6" name="Line 146"/>
              <p:cNvSpPr>
                <a:spLocks noChangeShapeType="1"/>
              </p:cNvSpPr>
              <p:nvPr/>
            </p:nvSpPr>
            <p:spPr bwMode="auto">
              <a:xfrm>
                <a:off x="265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7" name="Oval 147"/>
              <p:cNvSpPr>
                <a:spLocks noChangeArrowheads="1"/>
              </p:cNvSpPr>
              <p:nvPr/>
            </p:nvSpPr>
            <p:spPr bwMode="auto">
              <a:xfrm>
                <a:off x="3888" y="28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8" name="Oval 148"/>
              <p:cNvSpPr>
                <a:spLocks noChangeArrowheads="1"/>
              </p:cNvSpPr>
              <p:nvPr/>
            </p:nvSpPr>
            <p:spPr bwMode="auto">
              <a:xfrm>
                <a:off x="3258"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9" name="Oval 149"/>
              <p:cNvSpPr>
                <a:spLocks noChangeArrowheads="1"/>
              </p:cNvSpPr>
              <p:nvPr/>
            </p:nvSpPr>
            <p:spPr bwMode="auto">
              <a:xfrm>
                <a:off x="2634"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20" name="Line 150"/>
              <p:cNvSpPr>
                <a:spLocks noChangeShapeType="1"/>
              </p:cNvSpPr>
              <p:nvPr/>
            </p:nvSpPr>
            <p:spPr bwMode="auto">
              <a:xfrm>
                <a:off x="248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1" name="Line 151"/>
              <p:cNvSpPr>
                <a:spLocks noChangeShapeType="1"/>
              </p:cNvSpPr>
              <p:nvPr/>
            </p:nvSpPr>
            <p:spPr bwMode="auto">
              <a:xfrm>
                <a:off x="3120"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2" name="Line 152"/>
              <p:cNvSpPr>
                <a:spLocks noChangeShapeType="1"/>
              </p:cNvSpPr>
              <p:nvPr/>
            </p:nvSpPr>
            <p:spPr bwMode="auto">
              <a:xfrm>
                <a:off x="374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3" name="Line 153"/>
              <p:cNvSpPr>
                <a:spLocks noChangeShapeType="1"/>
              </p:cNvSpPr>
              <p:nvPr/>
            </p:nvSpPr>
            <p:spPr bwMode="auto">
              <a:xfrm>
                <a:off x="4368"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4" name="Line 154"/>
              <p:cNvSpPr>
                <a:spLocks noChangeShapeType="1"/>
              </p:cNvSpPr>
              <p:nvPr/>
            </p:nvSpPr>
            <p:spPr bwMode="auto">
              <a:xfrm>
                <a:off x="2496"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5" name="Line 155"/>
              <p:cNvSpPr>
                <a:spLocks noChangeShapeType="1"/>
              </p:cNvSpPr>
              <p:nvPr/>
            </p:nvSpPr>
            <p:spPr bwMode="auto">
              <a:xfrm>
                <a:off x="3120"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6" name="Line 156"/>
              <p:cNvSpPr>
                <a:spLocks noChangeShapeType="1"/>
              </p:cNvSpPr>
              <p:nvPr/>
            </p:nvSpPr>
            <p:spPr bwMode="auto">
              <a:xfrm>
                <a:off x="3744"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7" name="Line 157"/>
              <p:cNvSpPr>
                <a:spLocks noChangeShapeType="1"/>
              </p:cNvSpPr>
              <p:nvPr/>
            </p:nvSpPr>
            <p:spPr bwMode="auto">
              <a:xfrm>
                <a:off x="4368"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8" name="Text Box 158"/>
              <p:cNvSpPr txBox="1">
                <a:spLocks noChangeArrowheads="1"/>
              </p:cNvSpPr>
              <p:nvPr/>
            </p:nvSpPr>
            <p:spPr bwMode="auto">
              <a:xfrm>
                <a:off x="2400"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0</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29" name="Text Box 159"/>
              <p:cNvSpPr txBox="1">
                <a:spLocks noChangeArrowheads="1"/>
              </p:cNvSpPr>
              <p:nvPr/>
            </p:nvSpPr>
            <p:spPr bwMode="auto">
              <a:xfrm>
                <a:off x="3024"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0" name="Text Box 160"/>
              <p:cNvSpPr txBox="1">
                <a:spLocks noChangeArrowheads="1"/>
              </p:cNvSpPr>
              <p:nvPr/>
            </p:nvSpPr>
            <p:spPr bwMode="auto">
              <a:xfrm>
                <a:off x="3648"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1" name="Text Box 161"/>
              <p:cNvSpPr txBox="1">
                <a:spLocks noChangeArrowheads="1"/>
              </p:cNvSpPr>
              <p:nvPr/>
            </p:nvSpPr>
            <p:spPr bwMode="auto">
              <a:xfrm>
                <a:off x="4272"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r>
                  <a:rPr lang="en-US" altLang="zh-CN" sz="1400" baseline="-25000" dirty="0">
                    <a:solidFill>
                      <a:srgbClr val="003399"/>
                    </a:solidFill>
                    <a:latin typeface="Times New Roman" panose="02020603050405020304" pitchFamily="18" charset="0"/>
                    <a:cs typeface="Times New Roman" panose="02020603050405020304" pitchFamily="18" charset="0"/>
                  </a:rPr>
                  <a:t>3</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2" name="Text Box 162"/>
              <p:cNvSpPr txBox="1">
                <a:spLocks noChangeArrowheads="1"/>
              </p:cNvSpPr>
              <p:nvPr/>
            </p:nvSpPr>
            <p:spPr bwMode="auto">
              <a:xfrm>
                <a:off x="2400"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3" name="Text Box 163"/>
              <p:cNvSpPr txBox="1">
                <a:spLocks noChangeArrowheads="1"/>
              </p:cNvSpPr>
              <p:nvPr/>
            </p:nvSpPr>
            <p:spPr bwMode="auto">
              <a:xfrm>
                <a:off x="2976"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4" name="Text Box 164"/>
              <p:cNvSpPr txBox="1">
                <a:spLocks noChangeArrowheads="1"/>
              </p:cNvSpPr>
              <p:nvPr/>
            </p:nvSpPr>
            <p:spPr bwMode="auto">
              <a:xfrm>
                <a:off x="3600"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5" name="Text Box 165"/>
              <p:cNvSpPr txBox="1">
                <a:spLocks noChangeArrowheads="1"/>
              </p:cNvSpPr>
              <p:nvPr/>
            </p:nvSpPr>
            <p:spPr bwMode="auto">
              <a:xfrm>
                <a:off x="4272"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6" name="Text Box 166"/>
              <p:cNvSpPr txBox="1">
                <a:spLocks noChangeArrowheads="1"/>
              </p:cNvSpPr>
              <p:nvPr/>
            </p:nvSpPr>
            <p:spPr bwMode="auto">
              <a:xfrm>
                <a:off x="2496"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7" name="Text Box 167"/>
              <p:cNvSpPr txBox="1">
                <a:spLocks noChangeArrowheads="1"/>
              </p:cNvSpPr>
              <p:nvPr/>
            </p:nvSpPr>
            <p:spPr bwMode="auto">
              <a:xfrm>
                <a:off x="3168"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8" name="Text Box 168"/>
              <p:cNvSpPr txBox="1">
                <a:spLocks noChangeArrowheads="1"/>
              </p:cNvSpPr>
              <p:nvPr/>
            </p:nvSpPr>
            <p:spPr bwMode="auto">
              <a:xfrm>
                <a:off x="3792"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9" name="Text Box 169"/>
              <p:cNvSpPr txBox="1">
                <a:spLocks noChangeArrowheads="1"/>
              </p:cNvSpPr>
              <p:nvPr/>
            </p:nvSpPr>
            <p:spPr bwMode="auto">
              <a:xfrm>
                <a:off x="4416"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0" name="Text Box 170"/>
              <p:cNvSpPr txBox="1">
                <a:spLocks noChangeArrowheads="1"/>
              </p:cNvSpPr>
              <p:nvPr/>
            </p:nvSpPr>
            <p:spPr bwMode="auto">
              <a:xfrm>
                <a:off x="1776" y="2592"/>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CP</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1" name="Text Box 171"/>
              <p:cNvSpPr txBox="1">
                <a:spLocks noChangeArrowheads="1"/>
              </p:cNvSpPr>
              <p:nvPr/>
            </p:nvSpPr>
            <p:spPr bwMode="auto">
              <a:xfrm>
                <a:off x="1776" y="2736"/>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2" name="Line 172"/>
              <p:cNvSpPr>
                <a:spLocks noChangeShapeType="1"/>
              </p:cNvSpPr>
              <p:nvPr/>
            </p:nvSpPr>
            <p:spPr bwMode="auto">
              <a:xfrm>
                <a:off x="182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5" name="Group 178"/>
            <p:cNvGrpSpPr/>
            <p:nvPr/>
          </p:nvGrpSpPr>
          <p:grpSpPr bwMode="auto">
            <a:xfrm>
              <a:off x="2496" y="2400"/>
              <a:ext cx="144" cy="144"/>
              <a:chOff x="2496" y="2400"/>
              <a:chExt cx="144" cy="144"/>
            </a:xfrm>
          </p:grpSpPr>
          <p:sp>
            <p:nvSpPr>
              <p:cNvPr id="3094" name="Line 173"/>
              <p:cNvSpPr>
                <a:spLocks noChangeShapeType="1"/>
              </p:cNvSpPr>
              <p:nvPr/>
            </p:nvSpPr>
            <p:spPr bwMode="auto">
              <a:xfrm>
                <a:off x="2496"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5" name="Line 174"/>
              <p:cNvSpPr>
                <a:spLocks noChangeShapeType="1"/>
              </p:cNvSpPr>
              <p:nvPr/>
            </p:nvSpPr>
            <p:spPr bwMode="auto">
              <a:xfrm>
                <a:off x="2544"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6" name="Line 175"/>
              <p:cNvSpPr>
                <a:spLocks noChangeShapeType="1"/>
              </p:cNvSpPr>
              <p:nvPr/>
            </p:nvSpPr>
            <p:spPr bwMode="auto">
              <a:xfrm>
                <a:off x="2544" y="254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7" name="Line 176"/>
              <p:cNvSpPr>
                <a:spLocks noChangeShapeType="1"/>
              </p:cNvSpPr>
              <p:nvPr/>
            </p:nvSpPr>
            <p:spPr bwMode="auto">
              <a:xfrm flipV="1">
                <a:off x="2592"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8" name="Line 177"/>
              <p:cNvSpPr>
                <a:spLocks noChangeShapeType="1"/>
              </p:cNvSpPr>
              <p:nvPr/>
            </p:nvSpPr>
            <p:spPr bwMode="auto">
              <a:xfrm>
                <a:off x="2592"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sp>
        <p:nvSpPr>
          <p:cNvPr id="99" name="TextBox 98"/>
          <p:cNvSpPr txBox="1">
            <a:spLocks noChangeArrowheads="1"/>
          </p:cNvSpPr>
          <p:nvPr/>
        </p:nvSpPr>
        <p:spPr bwMode="auto">
          <a:xfrm>
            <a:off x="468748" y="6166465"/>
            <a:ext cx="8013700" cy="430887"/>
          </a:xfrm>
          <a:prstGeom prst="rect">
            <a:avLst/>
          </a:prstGeom>
          <a:noFill/>
          <a:ln w="9525">
            <a:noFill/>
            <a:miter lim="800000"/>
          </a:ln>
        </p:spPr>
        <p:txBody>
          <a:bodyPr>
            <a:spAutoFit/>
          </a:bodyPr>
          <a:lstStyle/>
          <a:p>
            <a:pPr indent="-208915" eaLnBrk="1" hangingPunct="1">
              <a:lnSpc>
                <a:spcPct val="100000"/>
              </a:lnSpc>
              <a:spcBef>
                <a:spcPct val="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 工作方式（数据输入输出方式）</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只能并入并出</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grpSp>
        <p:nvGrpSpPr>
          <p:cNvPr id="16" name="组合 100"/>
          <p:cNvGrpSpPr/>
          <p:nvPr/>
        </p:nvGrpSpPr>
        <p:grpSpPr bwMode="auto">
          <a:xfrm>
            <a:off x="583593" y="5189462"/>
            <a:ext cx="6731000" cy="978729"/>
            <a:chOff x="435504" y="4207842"/>
            <a:chExt cx="6730999" cy="979594"/>
          </a:xfrm>
        </p:grpSpPr>
        <p:graphicFrame>
          <p:nvGraphicFramePr>
            <p:cNvPr id="3075" name="Object 65"/>
            <p:cNvGraphicFramePr>
              <a:graphicFrameLocks noChangeAspect="1"/>
            </p:cNvGraphicFramePr>
            <p:nvPr/>
          </p:nvGraphicFramePr>
          <p:xfrm>
            <a:off x="1752600" y="4743450"/>
            <a:ext cx="1285875" cy="365125"/>
          </p:xfrm>
          <a:graphic>
            <a:graphicData uri="http://schemas.openxmlformats.org/presentationml/2006/ole">
              <mc:AlternateContent xmlns:mc="http://schemas.openxmlformats.org/markup-compatibility/2006">
                <mc:Choice xmlns:v="urn:schemas-microsoft-com:vml" Requires="v">
                  <p:oleObj spid="_x0000_s17" name="Equation" r:id="rId6" imgW="711200" imgH="203200" progId="Equation.3">
                    <p:embed/>
                  </p:oleObj>
                </mc:Choice>
                <mc:Fallback>
                  <p:oleObj name="Equation" r:id="rId6" imgW="711200" imgH="203200" progId="Equation.3">
                    <p:embed/>
                    <p:pic>
                      <p:nvPicPr>
                        <p:cNvPr id="0" name="图片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743450"/>
                          <a:ext cx="1285875" cy="3651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1" name="TextBox 99"/>
            <p:cNvSpPr txBox="1">
              <a:spLocks noChangeArrowheads="1"/>
            </p:cNvSpPr>
            <p:nvPr/>
          </p:nvSpPr>
          <p:spPr bwMode="auto">
            <a:xfrm>
              <a:off x="435504" y="4207842"/>
              <a:ext cx="6730999" cy="979594"/>
            </a:xfrm>
            <a:prstGeom prst="rect">
              <a:avLst/>
            </a:prstGeom>
            <a:noFill/>
            <a:ln w="9525">
              <a:noFill/>
              <a:miter lim="800000"/>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a:t>
              </a:r>
              <a:r>
                <a:rPr kumimoji="1" lang="zh-CN" altLang="en-US" sz="2400" dirty="0">
                  <a:solidFill>
                    <a:srgbClr val="000000"/>
                  </a:solidFill>
                  <a:latin typeface="Times New Roman" panose="02020603050405020304" pitchFamily="18" charset="0"/>
                  <a:cs typeface="Times New Roman" panose="02020603050405020304" pitchFamily="18" charset="0"/>
                </a:rPr>
                <a:t>）置数（复位端无效时）</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 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grpSp>
      <p:grpSp>
        <p:nvGrpSpPr>
          <p:cNvPr id="18" name="组合 103"/>
          <p:cNvGrpSpPr/>
          <p:nvPr/>
        </p:nvGrpSpPr>
        <p:grpSpPr bwMode="auto">
          <a:xfrm>
            <a:off x="616931" y="4268728"/>
            <a:ext cx="6664325" cy="1348061"/>
            <a:chOff x="535811" y="3459834"/>
            <a:chExt cx="6664375" cy="1347965"/>
          </a:xfrm>
        </p:grpSpPr>
        <p:graphicFrame>
          <p:nvGraphicFramePr>
            <p:cNvPr id="307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19" name="Equation" r:id="rId8" imgW="469900" imgH="241300" progId="Equation.3">
                    <p:embed/>
                  </p:oleObj>
                </mc:Choice>
                <mc:Fallback>
                  <p:oleObj name="Equation" r:id="rId8" imgW="469900" imgH="241300" progId="Equation.3">
                    <p:embed/>
                    <p:pic>
                      <p:nvPicPr>
                        <p:cNvPr id="0" name="图片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0" name="TextBox 102"/>
            <p:cNvSpPr txBox="1">
              <a:spLocks noChangeArrowheads="1"/>
            </p:cNvSpPr>
            <p:nvPr/>
          </p:nvSpPr>
          <p:spPr bwMode="auto">
            <a:xfrm>
              <a:off x="535811" y="3459834"/>
              <a:ext cx="6664375" cy="1347965"/>
            </a:xfrm>
            <a:prstGeom prst="rect">
              <a:avLst/>
            </a:prstGeom>
            <a:noFill/>
            <a:ln w="9525">
              <a:noFill/>
              <a:miter lim="800000"/>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a:t>
              </a:r>
              <a:r>
                <a:rPr kumimoji="1" lang="zh-CN" altLang="en-US" sz="2400" dirty="0">
                  <a:solidFill>
                    <a:srgbClr val="000000"/>
                  </a:solidFill>
                  <a:latin typeface="Times New Roman" panose="02020603050405020304" pitchFamily="18" charset="0"/>
                  <a:cs typeface="Times New Roman" panose="02020603050405020304" pitchFamily="18" charset="0"/>
                </a:rPr>
                <a:t>）清除（复位）</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lang="en-US" altLang="zh-CN" sz="2400" dirty="0">
                  <a:solidFill>
                    <a:srgbClr val="000000"/>
                  </a:solidFill>
                  <a:latin typeface="Times New Roman" panose="02020603050405020304" pitchFamily="18" charset="0"/>
                  <a:cs typeface="Times New Roman" panose="02020603050405020304" pitchFamily="18" charset="0"/>
                </a:rPr>
                <a:t> Q</a:t>
              </a:r>
              <a:r>
                <a:rPr lang="en-US" altLang="zh-CN" sz="2400" baseline="-25000" dirty="0">
                  <a:solidFill>
                    <a:srgbClr val="000000"/>
                  </a:solidFill>
                  <a:latin typeface="Times New Roman" panose="02020603050405020304" pitchFamily="18" charset="0"/>
                  <a:cs typeface="Times New Roman" panose="02020603050405020304" pitchFamily="18" charset="0"/>
                </a:rPr>
                <a:t>0</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=0000;</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gn="dist" eaLnBrk="1" hangingPunct="1">
                <a:lnSpc>
                  <a:spcPct val="100000"/>
                </a:lnSpc>
                <a:spcBef>
                  <a:spcPct val="0"/>
                </a:spcBef>
                <a:buClrTx/>
                <a:buSzTx/>
                <a:buFontTx/>
                <a:buNone/>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sp>
        <p:nvSpPr>
          <p:cNvPr id="72707" name="Rectangle 3"/>
          <p:cNvSpPr>
            <a:spLocks noChangeArrowheads="1"/>
          </p:cNvSpPr>
          <p:nvPr/>
        </p:nvSpPr>
        <p:spPr bwMode="auto">
          <a:xfrm>
            <a:off x="320185" y="933431"/>
            <a:ext cx="10308535" cy="1116013"/>
          </a:xfrm>
          <a:prstGeom prst="rect">
            <a:avLst/>
          </a:prstGeom>
          <a:noFill/>
          <a:ln w="9525">
            <a:noFill/>
            <a:miter lim="800000"/>
          </a:ln>
        </p:spPr>
        <p:txBody>
          <a:bodyPr/>
          <a:lstStyle/>
          <a:p>
            <a:pPr marL="342900" indent="-208915" algn="just">
              <a:lnSpc>
                <a:spcPct val="110000"/>
              </a:lnSpc>
              <a:spcBef>
                <a:spcPct val="10000"/>
              </a:spcBef>
              <a:buClr>
                <a:srgbClr val="FC0128"/>
              </a:buClr>
              <a:buSzTx/>
              <a:buFont typeface="Wingdings" panose="05000000000000000000" pitchFamily="2" charset="2"/>
              <a:buChar char="v"/>
            </a:pPr>
            <a:r>
              <a:rPr lang="zh-CN" altLang="en-US" sz="2200" dirty="0">
                <a:solidFill>
                  <a:srgbClr val="FC0128"/>
                </a:solidFill>
                <a:latin typeface="Times New Roman" panose="02020603050405020304" pitchFamily="18" charset="0"/>
                <a:cs typeface="Times New Roman" panose="02020603050405020304" pitchFamily="18" charset="0"/>
              </a:rPr>
              <a:t>数据寄存器</a:t>
            </a:r>
            <a:r>
              <a:rPr lang="zh-CN" altLang="en-US" sz="2200" dirty="0">
                <a:solidFill>
                  <a:srgbClr val="000000"/>
                </a:solidFill>
                <a:latin typeface="Times New Roman" panose="02020603050405020304" pitchFamily="18" charset="0"/>
                <a:cs typeface="Times New Roman" panose="02020603050405020304" pitchFamily="18" charset="0"/>
              </a:rPr>
              <a:t>具有接收、存放和传输数据的功能。</a:t>
            </a:r>
            <a:endParaRPr lang="zh-CN" altLang="en-US" sz="2200" dirty="0">
              <a:solidFill>
                <a:srgbClr val="000000"/>
              </a:solidFill>
              <a:latin typeface="Times New Roman" panose="02020603050405020304" pitchFamily="18" charset="0"/>
              <a:cs typeface="Times New Roman" panose="02020603050405020304" pitchFamily="18" charset="0"/>
            </a:endParaRPr>
          </a:p>
          <a:p>
            <a:pPr marL="342900" indent="-208915" algn="just">
              <a:lnSpc>
                <a:spcPct val="110000"/>
              </a:lnSpc>
              <a:spcBef>
                <a:spcPct val="1000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各种类型的触发器都具有置</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、置</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和保持（记忆）功能，它们都可以用来构成寄存器，而用</a:t>
            </a:r>
            <a:r>
              <a:rPr lang="en-US" altLang="zh-CN" sz="2200" dirty="0">
                <a:solidFill>
                  <a:srgbClr val="FF3399"/>
                </a:solidFill>
                <a:latin typeface="Times New Roman" panose="02020603050405020304" pitchFamily="18" charset="0"/>
                <a:cs typeface="Times New Roman" panose="02020603050405020304" pitchFamily="18" charset="0"/>
              </a:rPr>
              <a:t>D</a:t>
            </a:r>
            <a:r>
              <a:rPr lang="zh-CN" altLang="en-US" sz="2200" dirty="0">
                <a:solidFill>
                  <a:srgbClr val="FF3399"/>
                </a:solidFill>
                <a:latin typeface="Times New Roman" panose="02020603050405020304" pitchFamily="18" charset="0"/>
                <a:cs typeface="Times New Roman" panose="02020603050405020304" pitchFamily="18" charset="0"/>
              </a:rPr>
              <a:t>触发器</a:t>
            </a:r>
            <a:r>
              <a:rPr lang="zh-CN" altLang="en-US" sz="2200" dirty="0">
                <a:solidFill>
                  <a:srgbClr val="000000"/>
                </a:solidFill>
                <a:latin typeface="Times New Roman" panose="02020603050405020304" pitchFamily="18" charset="0"/>
                <a:cs typeface="Times New Roman" panose="02020603050405020304" pitchFamily="18" charset="0"/>
              </a:rPr>
              <a:t>构成寄存器最为方便。</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
        <p:nvSpPr>
          <p:cNvPr id="20" name="Rectangle 3"/>
          <p:cNvSpPr>
            <a:spLocks noChangeArrowheads="1"/>
          </p:cNvSpPr>
          <p:nvPr/>
        </p:nvSpPr>
        <p:spPr bwMode="auto">
          <a:xfrm>
            <a:off x="213609" y="3830495"/>
            <a:ext cx="7604125" cy="455613"/>
          </a:xfrm>
          <a:prstGeom prst="rect">
            <a:avLst/>
          </a:prstGeom>
          <a:noFill/>
          <a:ln w="9525">
            <a:noFill/>
            <a:miter lim="800000"/>
          </a:ln>
        </p:spPr>
        <p:txBody>
          <a:bodyPr/>
          <a:lstStyle/>
          <a:p>
            <a:pPr marL="457200" indent="-208915">
              <a:lnSpc>
                <a:spcPct val="110000"/>
              </a:lnSpc>
              <a:spcBef>
                <a:spcPct val="2000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工作原理</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0-#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 calcmode="lin" valueType="num">
                                      <p:cBhvr additive="base">
                                        <p:cTn id="13"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3491">
                                            <p:txEl>
                                              <p:pRg st="1" end="1"/>
                                            </p:txEl>
                                          </p:spTgt>
                                        </p:tgtEl>
                                        <p:attrNameLst>
                                          <p:attrName>style.visibility</p:attrName>
                                        </p:attrNameLst>
                                      </p:cBhvr>
                                      <p:to>
                                        <p:strVal val="visible"/>
                                      </p:to>
                                    </p:set>
                                    <p:anim calcmode="lin" valueType="num">
                                      <p:cBhvr additive="base">
                                        <p:cTn id="17"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349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3491">
                                            <p:txEl>
                                              <p:pRg st="2" end="2"/>
                                            </p:txEl>
                                          </p:spTgt>
                                        </p:tgtEl>
                                        <p:attrNameLst>
                                          <p:attrName>style.visibility</p:attrName>
                                        </p:attrNameLst>
                                      </p:cBhvr>
                                      <p:to>
                                        <p:strVal val="visible"/>
                                      </p:to>
                                    </p:set>
                                    <p:anim calcmode="lin" valueType="num">
                                      <p:cBhvr additive="base">
                                        <p:cTn id="21"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3491">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99" grpId="0"/>
      <p:bldP spid="7270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180"/>
          <p:cNvSpPr>
            <a:spLocks noGrp="1" noChangeArrowheads="1"/>
          </p:cNvSpPr>
          <p:nvPr>
            <p:ph type="title" idx="4294967295"/>
          </p:nvPr>
        </p:nvSpPr>
        <p:spPr>
          <a:xfrm>
            <a:off x="612000" y="252000"/>
            <a:ext cx="5257800" cy="373062"/>
          </a:xfrm>
        </p:spPr>
        <p:txBody>
          <a:bodyPr/>
          <a:lstStyle/>
          <a:p>
            <a:r>
              <a:rPr lang="en-US" altLang="zh-CN" dirty="0">
                <a:solidFill>
                  <a:schemeClr val="accent1"/>
                </a:solidFill>
                <a:latin typeface="+mj-ea"/>
              </a:rPr>
              <a:t>4</a:t>
            </a:r>
            <a:r>
              <a:rPr lang="zh-CN" altLang="en-US" dirty="0">
                <a:solidFill>
                  <a:schemeClr val="accent1"/>
                </a:solidFill>
                <a:latin typeface="+mj-ea"/>
              </a:rPr>
              <a:t>位二进制数寄存器</a:t>
            </a:r>
            <a:r>
              <a:rPr lang="en-US" altLang="zh-CN" dirty="0">
                <a:solidFill>
                  <a:schemeClr val="accent1"/>
                </a:solidFill>
                <a:latin typeface="+mj-ea"/>
              </a:rPr>
              <a:t>CT74175</a:t>
            </a:r>
            <a:endParaRPr lang="zh-CN" altLang="en-US" dirty="0">
              <a:solidFill>
                <a:schemeClr val="accent1"/>
              </a:solidFill>
              <a:latin typeface="+mj-ea"/>
            </a:endParaRPr>
          </a:p>
        </p:txBody>
      </p:sp>
      <p:grpSp>
        <p:nvGrpSpPr>
          <p:cNvPr id="2" name="组合 60"/>
          <p:cNvGrpSpPr/>
          <p:nvPr/>
        </p:nvGrpSpPr>
        <p:grpSpPr bwMode="auto">
          <a:xfrm>
            <a:off x="-528736" y="1052736"/>
            <a:ext cx="7032625" cy="5105400"/>
            <a:chOff x="2128838" y="1081088"/>
            <a:chExt cx="7032625" cy="5105400"/>
          </a:xfrm>
        </p:grpSpPr>
        <p:sp>
          <p:nvSpPr>
            <p:cNvPr id="89094" name="Text Box 172"/>
            <p:cNvSpPr txBox="1">
              <a:spLocks noChangeArrowheads="1"/>
            </p:cNvSpPr>
            <p:nvPr/>
          </p:nvSpPr>
          <p:spPr bwMode="auto">
            <a:xfrm>
              <a:off x="6015038" y="5729288"/>
              <a:ext cx="2222500" cy="45720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a:t>
              </a:r>
              <a:r>
                <a:rPr kumimoji="1" lang="zh-CN" altLang="en-US" sz="2400">
                  <a:solidFill>
                    <a:srgbClr val="000000"/>
                  </a:solidFill>
                </a:rPr>
                <a:t>位输入端</a:t>
              </a:r>
              <a:endParaRPr kumimoji="1" lang="zh-CN" altLang="en-US" sz="2400">
                <a:solidFill>
                  <a:srgbClr val="000000"/>
                </a:solidFill>
              </a:endParaRPr>
            </a:p>
          </p:txBody>
        </p:sp>
        <p:sp>
          <p:nvSpPr>
            <p:cNvPr id="89095" name="AutoShape 173"/>
            <p:cNvSpPr/>
            <p:nvPr/>
          </p:nvSpPr>
          <p:spPr bwMode="auto">
            <a:xfrm rot="5400000" flipH="1" flipV="1">
              <a:off x="6631781" y="4142582"/>
              <a:ext cx="320675" cy="2627312"/>
            </a:xfrm>
            <a:prstGeom prst="leftBrace">
              <a:avLst>
                <a:gd name="adj1" fmla="val 68276"/>
                <a:gd name="adj2" fmla="val 50000"/>
              </a:avLst>
            </a:prstGeom>
            <a:noFill/>
            <a:ln w="28575">
              <a:solidFill>
                <a:schemeClr val="tx1"/>
              </a:solidFill>
              <a:round/>
            </a:ln>
          </p:spPr>
          <p:txBody>
            <a:bodyPr vert="eaVert" wrap="none" anchor="ctr"/>
            <a:lstStyle/>
            <a:p>
              <a:pPr eaLnBrk="1" hangingPunct="1">
                <a:lnSpc>
                  <a:spcPct val="100000"/>
                </a:lnSpc>
                <a:spcBef>
                  <a:spcPct val="0"/>
                </a:spcBef>
                <a:buClrTx/>
                <a:buSzTx/>
                <a:buFontTx/>
                <a:buNone/>
              </a:pPr>
              <a:endParaRPr lang="zh-CN" altLang="en-US" sz="2400">
                <a:solidFill>
                  <a:srgbClr val="000000"/>
                </a:solidFill>
              </a:endParaRPr>
            </a:p>
          </p:txBody>
        </p:sp>
        <p:grpSp>
          <p:nvGrpSpPr>
            <p:cNvPr id="3" name="Group 174"/>
            <p:cNvGrpSpPr/>
            <p:nvPr/>
          </p:nvGrpSpPr>
          <p:grpSpPr bwMode="auto">
            <a:xfrm>
              <a:off x="4208463" y="5397500"/>
              <a:ext cx="989012" cy="446088"/>
              <a:chOff x="1845" y="3928"/>
              <a:chExt cx="623" cy="281"/>
            </a:xfrm>
          </p:grpSpPr>
          <p:sp>
            <p:nvSpPr>
              <p:cNvPr id="89145" name="Line 175"/>
              <p:cNvSpPr>
                <a:spLocks noChangeShapeType="1"/>
              </p:cNvSpPr>
              <p:nvPr/>
            </p:nvSpPr>
            <p:spPr bwMode="auto">
              <a:xfrm>
                <a:off x="1845" y="4200"/>
                <a:ext cx="200"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6" name="Line 176"/>
              <p:cNvSpPr>
                <a:spLocks noChangeShapeType="1"/>
              </p:cNvSpPr>
              <p:nvPr/>
            </p:nvSpPr>
            <p:spPr bwMode="auto">
              <a:xfrm flipV="1">
                <a:off x="2045" y="3928"/>
                <a:ext cx="0" cy="272"/>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7" name="Line 177"/>
              <p:cNvSpPr>
                <a:spLocks noChangeShapeType="1"/>
              </p:cNvSpPr>
              <p:nvPr/>
            </p:nvSpPr>
            <p:spPr bwMode="auto">
              <a:xfrm>
                <a:off x="2036" y="3946"/>
                <a:ext cx="23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8" name="Line 178"/>
              <p:cNvSpPr>
                <a:spLocks noChangeShapeType="1"/>
              </p:cNvSpPr>
              <p:nvPr/>
            </p:nvSpPr>
            <p:spPr bwMode="auto">
              <a:xfrm>
                <a:off x="2272" y="3946"/>
                <a:ext cx="0" cy="26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9" name="Line 179"/>
              <p:cNvSpPr>
                <a:spLocks noChangeShapeType="1"/>
              </p:cNvSpPr>
              <p:nvPr/>
            </p:nvSpPr>
            <p:spPr bwMode="auto">
              <a:xfrm>
                <a:off x="2268" y="4196"/>
                <a:ext cx="200"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4" name="Group 183"/>
            <p:cNvGrpSpPr/>
            <p:nvPr/>
          </p:nvGrpSpPr>
          <p:grpSpPr bwMode="auto">
            <a:xfrm>
              <a:off x="2128838" y="1081088"/>
              <a:ext cx="7032625" cy="4170362"/>
              <a:chOff x="577" y="1200"/>
              <a:chExt cx="4430" cy="2627"/>
            </a:xfrm>
          </p:grpSpPr>
          <p:grpSp>
            <p:nvGrpSpPr>
              <p:cNvPr id="5" name="Group 126"/>
              <p:cNvGrpSpPr/>
              <p:nvPr/>
            </p:nvGrpSpPr>
            <p:grpSpPr bwMode="auto">
              <a:xfrm>
                <a:off x="577" y="1200"/>
                <a:ext cx="4430" cy="2627"/>
                <a:chOff x="523" y="912"/>
                <a:chExt cx="4430" cy="2627"/>
              </a:xfrm>
            </p:grpSpPr>
            <p:sp>
              <p:nvSpPr>
                <p:cNvPr id="89101" name="Text Box 127"/>
                <p:cNvSpPr txBox="1">
                  <a:spLocks noChangeArrowheads="1"/>
                </p:cNvSpPr>
                <p:nvPr/>
              </p:nvSpPr>
              <p:spPr bwMode="auto">
                <a:xfrm>
                  <a:off x="523" y="2288"/>
                  <a:ext cx="1362"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02" name="Rectangle 128"/>
                <p:cNvSpPr>
                  <a:spLocks noChangeArrowheads="1"/>
                </p:cNvSpPr>
                <p:nvPr/>
              </p:nvSpPr>
              <p:spPr bwMode="auto">
                <a:xfrm>
                  <a:off x="1823" y="1634"/>
                  <a:ext cx="2700" cy="1127"/>
                </a:xfrm>
                <a:prstGeom prst="rect">
                  <a:avLst/>
                </a:prstGeom>
                <a:solidFill>
                  <a:srgbClr val="FFFFFF"/>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3" name="Line 129"/>
                <p:cNvSpPr>
                  <a:spLocks noChangeShapeType="1"/>
                </p:cNvSpPr>
                <p:nvPr/>
              </p:nvSpPr>
              <p:spPr bwMode="auto">
                <a:xfrm flipV="1">
                  <a:off x="4180" y="2761"/>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4" name="Line 130"/>
                <p:cNvSpPr>
                  <a:spLocks noChangeShapeType="1"/>
                </p:cNvSpPr>
                <p:nvPr/>
              </p:nvSpPr>
              <p:spPr bwMode="auto">
                <a:xfrm flipV="1">
                  <a:off x="3138" y="1229"/>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5" name="Line 131"/>
                <p:cNvSpPr>
                  <a:spLocks noChangeShapeType="1"/>
                </p:cNvSpPr>
                <p:nvPr/>
              </p:nvSpPr>
              <p:spPr bwMode="auto">
                <a:xfrm flipV="1">
                  <a:off x="2644" y="1226"/>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6" name="Line 132"/>
                <p:cNvSpPr>
                  <a:spLocks noChangeShapeType="1"/>
                </p:cNvSpPr>
                <p:nvPr/>
              </p:nvSpPr>
              <p:spPr bwMode="auto">
                <a:xfrm flipV="1">
                  <a:off x="3668" y="2758"/>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7" name="Line 133"/>
                <p:cNvSpPr>
                  <a:spLocks noChangeShapeType="1"/>
                </p:cNvSpPr>
                <p:nvPr/>
              </p:nvSpPr>
              <p:spPr bwMode="auto">
                <a:xfrm flipV="1">
                  <a:off x="3144" y="2763"/>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8" name="Line 134"/>
                <p:cNvSpPr>
                  <a:spLocks noChangeShapeType="1"/>
                </p:cNvSpPr>
                <p:nvPr/>
              </p:nvSpPr>
              <p:spPr bwMode="auto">
                <a:xfrm flipV="1">
                  <a:off x="2633" y="2759"/>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9" name="Line 135"/>
                <p:cNvSpPr>
                  <a:spLocks noChangeShapeType="1"/>
                </p:cNvSpPr>
                <p:nvPr/>
              </p:nvSpPr>
              <p:spPr bwMode="auto">
                <a:xfrm flipV="1">
                  <a:off x="2182" y="2755"/>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0" name="Line 136"/>
                <p:cNvSpPr>
                  <a:spLocks noChangeShapeType="1"/>
                </p:cNvSpPr>
                <p:nvPr/>
              </p:nvSpPr>
              <p:spPr bwMode="auto">
                <a:xfrm flipV="1">
                  <a:off x="3679" y="1244"/>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1" name="Line 137"/>
                <p:cNvSpPr>
                  <a:spLocks noChangeShapeType="1"/>
                </p:cNvSpPr>
                <p:nvPr/>
              </p:nvSpPr>
              <p:spPr bwMode="auto">
                <a:xfrm flipV="1">
                  <a:off x="4174" y="1240"/>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2" name="Line 138"/>
                <p:cNvSpPr>
                  <a:spLocks noChangeShapeType="1"/>
                </p:cNvSpPr>
                <p:nvPr/>
              </p:nvSpPr>
              <p:spPr bwMode="auto">
                <a:xfrm>
                  <a:off x="1428" y="2179"/>
                  <a:ext cx="291"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3" name="Oval 139"/>
                <p:cNvSpPr>
                  <a:spLocks noChangeArrowheads="1"/>
                </p:cNvSpPr>
                <p:nvPr/>
              </p:nvSpPr>
              <p:spPr bwMode="auto">
                <a:xfrm>
                  <a:off x="1714" y="2131"/>
                  <a:ext cx="91" cy="91"/>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4" name="Text Box 140"/>
                <p:cNvSpPr txBox="1">
                  <a:spLocks noChangeArrowheads="1"/>
                </p:cNvSpPr>
                <p:nvPr/>
              </p:nvSpPr>
              <p:spPr bwMode="auto">
                <a:xfrm>
                  <a:off x="2478" y="3207"/>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3</a:t>
                  </a:r>
                  <a:endParaRPr kumimoji="1" lang="en-US" altLang="zh-CN" sz="2800">
                    <a:solidFill>
                      <a:srgbClr val="000000"/>
                    </a:solidFill>
                  </a:endParaRPr>
                </a:p>
              </p:txBody>
            </p:sp>
            <p:sp>
              <p:nvSpPr>
                <p:cNvPr id="89115" name="Text Box 141"/>
                <p:cNvSpPr txBox="1">
                  <a:spLocks noChangeArrowheads="1"/>
                </p:cNvSpPr>
                <p:nvPr/>
              </p:nvSpPr>
              <p:spPr bwMode="auto">
                <a:xfrm>
                  <a:off x="3001" y="3212"/>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2</a:t>
                  </a:r>
                  <a:endParaRPr kumimoji="1" lang="en-US" altLang="zh-CN" sz="2800">
                    <a:solidFill>
                      <a:srgbClr val="000000"/>
                    </a:solidFill>
                  </a:endParaRPr>
                </a:p>
              </p:txBody>
            </p:sp>
            <p:sp>
              <p:nvSpPr>
                <p:cNvPr id="89116" name="Text Box 142"/>
                <p:cNvSpPr txBox="1">
                  <a:spLocks noChangeArrowheads="1"/>
                </p:cNvSpPr>
                <p:nvPr/>
              </p:nvSpPr>
              <p:spPr bwMode="auto">
                <a:xfrm>
                  <a:off x="3577" y="3199"/>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1</a:t>
                  </a:r>
                  <a:endParaRPr kumimoji="1" lang="en-US" altLang="zh-CN" sz="2800">
                    <a:solidFill>
                      <a:srgbClr val="000000"/>
                    </a:solidFill>
                  </a:endParaRPr>
                </a:p>
              </p:txBody>
            </p:sp>
            <p:sp>
              <p:nvSpPr>
                <p:cNvPr id="89117" name="Text Box 143"/>
                <p:cNvSpPr txBox="1">
                  <a:spLocks noChangeArrowheads="1"/>
                </p:cNvSpPr>
                <p:nvPr/>
              </p:nvSpPr>
              <p:spPr bwMode="auto">
                <a:xfrm>
                  <a:off x="4065" y="3186"/>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000000"/>
                      </a:solidFill>
                    </a:rPr>
                    <a:t>D</a:t>
                  </a:r>
                  <a:r>
                    <a:rPr kumimoji="1" lang="en-US" altLang="zh-CN" sz="2800" baseline="-25000" dirty="0">
                      <a:solidFill>
                        <a:srgbClr val="000000"/>
                      </a:solidFill>
                    </a:rPr>
                    <a:t>0</a:t>
                  </a:r>
                  <a:endParaRPr kumimoji="1" lang="en-US" altLang="zh-CN" sz="2800" dirty="0">
                    <a:solidFill>
                      <a:srgbClr val="000000"/>
                    </a:solidFill>
                  </a:endParaRPr>
                </a:p>
              </p:txBody>
            </p:sp>
            <p:sp>
              <p:nvSpPr>
                <p:cNvPr id="89118" name="Text Box 144"/>
                <p:cNvSpPr txBox="1">
                  <a:spLocks noChangeArrowheads="1"/>
                </p:cNvSpPr>
                <p:nvPr/>
              </p:nvSpPr>
              <p:spPr bwMode="auto">
                <a:xfrm>
                  <a:off x="1996" y="3209"/>
                  <a:ext cx="42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CP</a:t>
                  </a:r>
                  <a:endParaRPr kumimoji="1" lang="en-US" altLang="zh-CN" sz="2400">
                    <a:solidFill>
                      <a:srgbClr val="000000"/>
                    </a:solidFill>
                  </a:endParaRPr>
                </a:p>
              </p:txBody>
            </p:sp>
            <p:sp>
              <p:nvSpPr>
                <p:cNvPr id="89119" name="Text Box 145"/>
                <p:cNvSpPr txBox="1">
                  <a:spLocks noChangeArrowheads="1"/>
                </p:cNvSpPr>
                <p:nvPr/>
              </p:nvSpPr>
              <p:spPr bwMode="auto">
                <a:xfrm>
                  <a:off x="2465" y="912"/>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3</a:t>
                  </a:r>
                  <a:endParaRPr kumimoji="1" lang="en-US" altLang="zh-CN" sz="2400">
                    <a:solidFill>
                      <a:srgbClr val="000000"/>
                    </a:solidFill>
                  </a:endParaRPr>
                </a:p>
              </p:txBody>
            </p:sp>
            <p:sp>
              <p:nvSpPr>
                <p:cNvPr id="89120" name="Text Box 146"/>
                <p:cNvSpPr txBox="1">
                  <a:spLocks noChangeArrowheads="1"/>
                </p:cNvSpPr>
                <p:nvPr/>
              </p:nvSpPr>
              <p:spPr bwMode="auto">
                <a:xfrm>
                  <a:off x="2971" y="917"/>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2</a:t>
                  </a:r>
                  <a:endParaRPr kumimoji="1" lang="en-US" altLang="zh-CN" sz="2400">
                    <a:solidFill>
                      <a:srgbClr val="000000"/>
                    </a:solidFill>
                  </a:endParaRPr>
                </a:p>
              </p:txBody>
            </p:sp>
            <p:sp>
              <p:nvSpPr>
                <p:cNvPr id="89121" name="Text Box 147"/>
                <p:cNvSpPr txBox="1">
                  <a:spLocks noChangeArrowheads="1"/>
                </p:cNvSpPr>
                <p:nvPr/>
              </p:nvSpPr>
              <p:spPr bwMode="auto">
                <a:xfrm>
                  <a:off x="3475" y="913"/>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1</a:t>
                  </a:r>
                  <a:endParaRPr kumimoji="1" lang="en-US" altLang="zh-CN" sz="2400">
                    <a:solidFill>
                      <a:srgbClr val="000000"/>
                    </a:solidFill>
                  </a:endParaRPr>
                </a:p>
              </p:txBody>
            </p:sp>
            <p:sp>
              <p:nvSpPr>
                <p:cNvPr id="89122" name="Text Box 148"/>
                <p:cNvSpPr txBox="1">
                  <a:spLocks noChangeArrowheads="1"/>
                </p:cNvSpPr>
                <p:nvPr/>
              </p:nvSpPr>
              <p:spPr bwMode="auto">
                <a:xfrm>
                  <a:off x="3998" y="919"/>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0</a:t>
                  </a:r>
                  <a:endParaRPr kumimoji="1" lang="en-US" altLang="zh-CN" sz="2400">
                    <a:solidFill>
                      <a:srgbClr val="000000"/>
                    </a:solidFill>
                  </a:endParaRPr>
                </a:p>
              </p:txBody>
            </p:sp>
            <p:sp>
              <p:nvSpPr>
                <p:cNvPr id="89123" name="Line 149"/>
                <p:cNvSpPr>
                  <a:spLocks noChangeShapeType="1"/>
                </p:cNvSpPr>
                <p:nvPr/>
              </p:nvSpPr>
              <p:spPr bwMode="auto">
                <a:xfrm flipV="1">
                  <a:off x="2069" y="1307"/>
                  <a:ext cx="0" cy="318"/>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4" name="Line 150"/>
                <p:cNvSpPr>
                  <a:spLocks noChangeShapeType="1"/>
                </p:cNvSpPr>
                <p:nvPr/>
              </p:nvSpPr>
              <p:spPr bwMode="auto">
                <a:xfrm>
                  <a:off x="4527" y="2165"/>
                  <a:ext cx="291"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5" name="Text Box 151"/>
                <p:cNvSpPr txBox="1">
                  <a:spLocks noChangeArrowheads="1"/>
                </p:cNvSpPr>
                <p:nvPr/>
              </p:nvSpPr>
              <p:spPr bwMode="auto">
                <a:xfrm>
                  <a:off x="1833" y="2006"/>
                  <a:ext cx="25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R</a:t>
                  </a:r>
                  <a:endParaRPr kumimoji="1" lang="en-US" altLang="zh-CN" sz="2400">
                    <a:solidFill>
                      <a:srgbClr val="000000"/>
                    </a:solidFill>
                  </a:endParaRPr>
                </a:p>
              </p:txBody>
            </p:sp>
            <p:sp>
              <p:nvSpPr>
                <p:cNvPr id="89126" name="Text Box 152"/>
                <p:cNvSpPr txBox="1">
                  <a:spLocks noChangeArrowheads="1"/>
                </p:cNvSpPr>
                <p:nvPr/>
              </p:nvSpPr>
              <p:spPr bwMode="auto">
                <a:xfrm>
                  <a:off x="3914" y="2007"/>
                  <a:ext cx="673"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GND</a:t>
                  </a:r>
                  <a:endParaRPr kumimoji="1" lang="en-US" altLang="zh-CN" sz="2400">
                    <a:solidFill>
                      <a:srgbClr val="000000"/>
                    </a:solidFill>
                  </a:endParaRPr>
                </a:p>
              </p:txBody>
            </p:sp>
            <p:sp>
              <p:nvSpPr>
                <p:cNvPr id="89127" name="Text Box 153"/>
                <p:cNvSpPr txBox="1">
                  <a:spLocks noChangeArrowheads="1"/>
                </p:cNvSpPr>
                <p:nvPr/>
              </p:nvSpPr>
              <p:spPr bwMode="auto">
                <a:xfrm>
                  <a:off x="1906" y="1607"/>
                  <a:ext cx="4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Vcc</a:t>
                  </a:r>
                  <a:endParaRPr kumimoji="1" lang="en-US" altLang="zh-CN" sz="2400">
                    <a:solidFill>
                      <a:srgbClr val="000000"/>
                    </a:solidFill>
                  </a:endParaRPr>
                </a:p>
              </p:txBody>
            </p:sp>
            <p:sp>
              <p:nvSpPr>
                <p:cNvPr id="89128" name="Text Box 154"/>
                <p:cNvSpPr txBox="1">
                  <a:spLocks noChangeArrowheads="1"/>
                </p:cNvSpPr>
                <p:nvPr/>
              </p:nvSpPr>
              <p:spPr bwMode="auto">
                <a:xfrm>
                  <a:off x="1832" y="1006"/>
                  <a:ext cx="53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+5V</a:t>
                  </a:r>
                  <a:endParaRPr kumimoji="1" lang="en-US" altLang="zh-CN" sz="2400">
                    <a:solidFill>
                      <a:srgbClr val="000000"/>
                    </a:solidFill>
                  </a:endParaRPr>
                </a:p>
              </p:txBody>
            </p:sp>
            <p:grpSp>
              <p:nvGrpSpPr>
                <p:cNvPr id="6" name="Group 155"/>
                <p:cNvGrpSpPr/>
                <p:nvPr/>
              </p:nvGrpSpPr>
              <p:grpSpPr bwMode="auto">
                <a:xfrm>
                  <a:off x="4671" y="2162"/>
                  <a:ext cx="282" cy="220"/>
                  <a:chOff x="2839" y="3835"/>
                  <a:chExt cx="282" cy="220"/>
                </a:xfrm>
              </p:grpSpPr>
              <p:sp>
                <p:nvSpPr>
                  <p:cNvPr id="89143" name="Line 156"/>
                  <p:cNvSpPr>
                    <a:spLocks noChangeShapeType="1"/>
                  </p:cNvSpPr>
                  <p:nvPr/>
                </p:nvSpPr>
                <p:spPr bwMode="auto">
                  <a:xfrm>
                    <a:off x="2976" y="3835"/>
                    <a:ext cx="0" cy="218"/>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4" name="Line 157"/>
                  <p:cNvSpPr>
                    <a:spLocks noChangeShapeType="1"/>
                  </p:cNvSpPr>
                  <p:nvPr/>
                </p:nvSpPr>
                <p:spPr bwMode="auto">
                  <a:xfrm>
                    <a:off x="2839" y="4055"/>
                    <a:ext cx="282" cy="0"/>
                  </a:xfrm>
                  <a:prstGeom prst="line">
                    <a:avLst/>
                  </a:prstGeom>
                  <a:noFill/>
                  <a:ln w="762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sp>
              <p:nvSpPr>
                <p:cNvPr id="89130" name="Text Box 158"/>
                <p:cNvSpPr txBox="1">
                  <a:spLocks noChangeArrowheads="1"/>
                </p:cNvSpPr>
                <p:nvPr/>
              </p:nvSpPr>
              <p:spPr bwMode="auto">
                <a:xfrm>
                  <a:off x="904" y="2015"/>
                  <a:ext cx="564"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31" name="Text Box 159"/>
                <p:cNvSpPr txBox="1">
                  <a:spLocks noChangeArrowheads="1"/>
                </p:cNvSpPr>
                <p:nvPr/>
              </p:nvSpPr>
              <p:spPr bwMode="auto">
                <a:xfrm>
                  <a:off x="2403" y="1906"/>
                  <a:ext cx="1327"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zh-CN" altLang="en-US" sz="2800">
                      <a:solidFill>
                        <a:srgbClr val="FF3399"/>
                      </a:solidFill>
                    </a:rPr>
                    <a:t>    </a:t>
                  </a:r>
                  <a:r>
                    <a:rPr kumimoji="1" lang="en-US" altLang="zh-CN" sz="2400">
                      <a:solidFill>
                        <a:srgbClr val="FF3399"/>
                      </a:solidFill>
                    </a:rPr>
                    <a:t>CT74175</a:t>
                  </a:r>
                  <a:endParaRPr kumimoji="1" lang="en-US" altLang="zh-CN" sz="2400">
                    <a:solidFill>
                      <a:srgbClr val="FF3399"/>
                    </a:solidFill>
                  </a:endParaRPr>
                </a:p>
              </p:txBody>
            </p:sp>
            <p:sp>
              <p:nvSpPr>
                <p:cNvPr id="89132" name="Text Box 160"/>
                <p:cNvSpPr txBox="1">
                  <a:spLocks noChangeArrowheads="1"/>
                </p:cNvSpPr>
                <p:nvPr/>
              </p:nvSpPr>
              <p:spPr bwMode="auto">
                <a:xfrm>
                  <a:off x="1000" y="997"/>
                  <a:ext cx="1035"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zh-CN" altLang="en-US" sz="2800">
                      <a:solidFill>
                        <a:srgbClr val="000000"/>
                      </a:solidFill>
                    </a:rPr>
                    <a:t>（</a:t>
                  </a:r>
                  <a:r>
                    <a:rPr kumimoji="1" lang="zh-CN" altLang="en-US" sz="2400">
                      <a:solidFill>
                        <a:srgbClr val="000000"/>
                      </a:solidFill>
                    </a:rPr>
                    <a:t>电源</a:t>
                  </a:r>
                  <a:r>
                    <a:rPr kumimoji="1" lang="en-US" altLang="zh-CN" sz="2400">
                      <a:solidFill>
                        <a:srgbClr val="000000"/>
                      </a:solidFill>
                    </a:rPr>
                    <a:t>〕</a:t>
                  </a:r>
                  <a:endParaRPr kumimoji="1" lang="en-US" altLang="zh-CN" sz="2400">
                    <a:solidFill>
                      <a:srgbClr val="000000"/>
                    </a:solidFill>
                  </a:endParaRPr>
                </a:p>
              </p:txBody>
            </p:sp>
            <p:sp>
              <p:nvSpPr>
                <p:cNvPr id="89133" name="Text Box 161"/>
                <p:cNvSpPr txBox="1">
                  <a:spLocks noChangeArrowheads="1"/>
                </p:cNvSpPr>
                <p:nvPr/>
              </p:nvSpPr>
              <p:spPr bwMode="auto">
                <a:xfrm>
                  <a:off x="2000" y="2436"/>
                  <a:ext cx="43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000000"/>
                      </a:solidFill>
                    </a:rPr>
                    <a:t>CP</a:t>
                  </a:r>
                  <a:endParaRPr kumimoji="1" lang="en-US" altLang="zh-CN" sz="2400" dirty="0">
                    <a:solidFill>
                      <a:srgbClr val="000000"/>
                    </a:solidFill>
                  </a:endParaRPr>
                </a:p>
              </p:txBody>
            </p:sp>
            <p:sp>
              <p:nvSpPr>
                <p:cNvPr id="89134" name="Text Box 162"/>
                <p:cNvSpPr txBox="1">
                  <a:spLocks noChangeArrowheads="1"/>
                </p:cNvSpPr>
                <p:nvPr/>
              </p:nvSpPr>
              <p:spPr bwMode="auto">
                <a:xfrm>
                  <a:off x="2473" y="2436"/>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1D</a:t>
                  </a:r>
                  <a:endParaRPr kumimoji="1" lang="en-US" altLang="zh-CN" sz="2400">
                    <a:solidFill>
                      <a:srgbClr val="000000"/>
                    </a:solidFill>
                  </a:endParaRPr>
                </a:p>
              </p:txBody>
            </p:sp>
            <p:sp>
              <p:nvSpPr>
                <p:cNvPr id="89135" name="Text Box 163"/>
                <p:cNvSpPr txBox="1">
                  <a:spLocks noChangeArrowheads="1"/>
                </p:cNvSpPr>
                <p:nvPr/>
              </p:nvSpPr>
              <p:spPr bwMode="auto">
                <a:xfrm>
                  <a:off x="2969" y="244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2D</a:t>
                  </a:r>
                  <a:endParaRPr kumimoji="1" lang="en-US" altLang="zh-CN" sz="2400">
                    <a:solidFill>
                      <a:srgbClr val="000000"/>
                    </a:solidFill>
                  </a:endParaRPr>
                </a:p>
              </p:txBody>
            </p:sp>
            <p:sp>
              <p:nvSpPr>
                <p:cNvPr id="89136" name="Text Box 164"/>
                <p:cNvSpPr txBox="1">
                  <a:spLocks noChangeArrowheads="1"/>
                </p:cNvSpPr>
                <p:nvPr/>
              </p:nvSpPr>
              <p:spPr bwMode="auto">
                <a:xfrm>
                  <a:off x="3501" y="2446"/>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3D</a:t>
                  </a:r>
                  <a:endParaRPr kumimoji="1" lang="en-US" altLang="zh-CN" sz="2400">
                    <a:solidFill>
                      <a:srgbClr val="000000"/>
                    </a:solidFill>
                  </a:endParaRPr>
                </a:p>
              </p:txBody>
            </p:sp>
            <p:sp>
              <p:nvSpPr>
                <p:cNvPr id="89137" name="Text Box 165"/>
                <p:cNvSpPr txBox="1">
                  <a:spLocks noChangeArrowheads="1"/>
                </p:cNvSpPr>
                <p:nvPr/>
              </p:nvSpPr>
              <p:spPr bwMode="auto">
                <a:xfrm>
                  <a:off x="3997" y="245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4D</a:t>
                  </a:r>
                  <a:endParaRPr kumimoji="1" lang="en-US" altLang="zh-CN" sz="2400">
                    <a:solidFill>
                      <a:srgbClr val="000000"/>
                    </a:solidFill>
                  </a:endParaRPr>
                </a:p>
              </p:txBody>
            </p:sp>
            <p:sp>
              <p:nvSpPr>
                <p:cNvPr id="89138" name="Text Box 166"/>
                <p:cNvSpPr txBox="1">
                  <a:spLocks noChangeArrowheads="1"/>
                </p:cNvSpPr>
                <p:nvPr/>
              </p:nvSpPr>
              <p:spPr bwMode="auto">
                <a:xfrm>
                  <a:off x="2455" y="1600"/>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1Q</a:t>
                  </a:r>
                  <a:endParaRPr kumimoji="1" lang="en-US" altLang="zh-CN" sz="2400">
                    <a:solidFill>
                      <a:srgbClr val="000000"/>
                    </a:solidFill>
                  </a:endParaRPr>
                </a:p>
              </p:txBody>
            </p:sp>
            <p:sp>
              <p:nvSpPr>
                <p:cNvPr id="89139" name="Text Box 167"/>
                <p:cNvSpPr txBox="1">
                  <a:spLocks noChangeArrowheads="1"/>
                </p:cNvSpPr>
                <p:nvPr/>
              </p:nvSpPr>
              <p:spPr bwMode="auto">
                <a:xfrm>
                  <a:off x="2969" y="1605"/>
                  <a:ext cx="418"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800">
                      <a:solidFill>
                        <a:srgbClr val="000000"/>
                      </a:solidFill>
                    </a:rPr>
                    <a:t>2</a:t>
                  </a:r>
                  <a:r>
                    <a:rPr kumimoji="1" lang="en-US" altLang="zh-CN" sz="2400">
                      <a:solidFill>
                        <a:srgbClr val="000000"/>
                      </a:solidFill>
                    </a:rPr>
                    <a:t>Q</a:t>
                  </a:r>
                  <a:endParaRPr kumimoji="1" lang="en-US" altLang="zh-CN" sz="2400">
                    <a:solidFill>
                      <a:srgbClr val="000000"/>
                    </a:solidFill>
                  </a:endParaRPr>
                </a:p>
              </p:txBody>
            </p:sp>
            <p:sp>
              <p:nvSpPr>
                <p:cNvPr id="89140" name="Text Box 168"/>
                <p:cNvSpPr txBox="1">
                  <a:spLocks noChangeArrowheads="1"/>
                </p:cNvSpPr>
                <p:nvPr/>
              </p:nvSpPr>
              <p:spPr bwMode="auto">
                <a:xfrm>
                  <a:off x="3446" y="161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3Q</a:t>
                  </a:r>
                  <a:endParaRPr kumimoji="1" lang="en-US" altLang="zh-CN" sz="2400">
                    <a:solidFill>
                      <a:srgbClr val="000000"/>
                    </a:solidFill>
                  </a:endParaRPr>
                </a:p>
              </p:txBody>
            </p:sp>
            <p:sp>
              <p:nvSpPr>
                <p:cNvPr id="89141" name="Text Box 169"/>
                <p:cNvSpPr txBox="1">
                  <a:spLocks noChangeArrowheads="1"/>
                </p:cNvSpPr>
                <p:nvPr/>
              </p:nvSpPr>
              <p:spPr bwMode="auto">
                <a:xfrm>
                  <a:off x="4016" y="1615"/>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4Q</a:t>
                  </a:r>
                  <a:endParaRPr kumimoji="1" lang="en-US" altLang="zh-CN" sz="2400">
                    <a:solidFill>
                      <a:srgbClr val="000000"/>
                    </a:solidFill>
                  </a:endParaRPr>
                </a:p>
              </p:txBody>
            </p:sp>
            <p:sp>
              <p:nvSpPr>
                <p:cNvPr id="89142" name="Text Box 170"/>
                <p:cNvSpPr txBox="1">
                  <a:spLocks noChangeArrowheads="1"/>
                </p:cNvSpPr>
                <p:nvPr/>
              </p:nvSpPr>
              <p:spPr bwMode="auto">
                <a:xfrm>
                  <a:off x="2397" y="2145"/>
                  <a:ext cx="157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FF3399"/>
                      </a:solidFill>
                    </a:rPr>
                    <a:t>4</a:t>
                  </a:r>
                  <a:r>
                    <a:rPr kumimoji="1" lang="zh-CN" altLang="en-US" sz="2400" dirty="0">
                      <a:solidFill>
                        <a:srgbClr val="FF3399"/>
                      </a:solidFill>
                    </a:rPr>
                    <a:t>位</a:t>
                  </a:r>
                  <a:r>
                    <a:rPr kumimoji="1" lang="en-US" altLang="zh-CN" sz="2400" dirty="0">
                      <a:solidFill>
                        <a:srgbClr val="FF3399"/>
                      </a:solidFill>
                    </a:rPr>
                    <a:t>D</a:t>
                  </a:r>
                  <a:r>
                    <a:rPr kumimoji="1" lang="zh-CN" altLang="en-US" sz="2400" dirty="0">
                      <a:solidFill>
                        <a:srgbClr val="FF3399"/>
                      </a:solidFill>
                    </a:rPr>
                    <a:t>型寄存器</a:t>
                  </a:r>
                  <a:endParaRPr kumimoji="1" lang="zh-CN" altLang="en-US" sz="2400" dirty="0">
                    <a:solidFill>
                      <a:srgbClr val="FF3399"/>
                    </a:solidFill>
                  </a:endParaRPr>
                </a:p>
              </p:txBody>
            </p:sp>
          </p:grpSp>
          <p:sp>
            <p:nvSpPr>
              <p:cNvPr id="89099" name="Rectangle 181"/>
              <p:cNvSpPr>
                <a:spLocks noChangeArrowheads="1"/>
              </p:cNvSpPr>
              <p:nvPr/>
            </p:nvSpPr>
            <p:spPr bwMode="black">
              <a:xfrm>
                <a:off x="1191" y="2351"/>
                <a:ext cx="350" cy="291"/>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kumimoji="1" lang="en-US" altLang="zh-CN" sz="2400">
                    <a:solidFill>
                      <a:srgbClr val="000000"/>
                    </a:solidFill>
                  </a:rPr>
                  <a:t>R</a:t>
                </a:r>
                <a:r>
                  <a:rPr kumimoji="1" lang="en-US" altLang="zh-CN" sz="2400" baseline="-25000">
                    <a:solidFill>
                      <a:srgbClr val="000000"/>
                    </a:solidFill>
                  </a:rPr>
                  <a:t>D</a:t>
                </a:r>
                <a:endParaRPr kumimoji="1" lang="zh-CN" altLang="en-US" sz="2400" baseline="-25000">
                  <a:solidFill>
                    <a:srgbClr val="000000"/>
                  </a:solidFill>
                </a:endParaRPr>
              </a:p>
            </p:txBody>
          </p:sp>
          <p:sp>
            <p:nvSpPr>
              <p:cNvPr id="89100" name="Line 182"/>
              <p:cNvSpPr>
                <a:spLocks noChangeShapeType="1"/>
              </p:cNvSpPr>
              <p:nvPr/>
            </p:nvSpPr>
            <p:spPr bwMode="black">
              <a:xfrm>
                <a:off x="1214" y="2363"/>
                <a:ext cx="146"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pSp>
      </p:grpSp>
      <p:pic>
        <p:nvPicPr>
          <p:cNvPr id="7" name="图片 6"/>
          <p:cNvPicPr>
            <a:picLocks noChangeAspect="1"/>
          </p:cNvPicPr>
          <p:nvPr/>
        </p:nvPicPr>
        <p:blipFill>
          <a:blip r:embed="rId1"/>
          <a:stretch>
            <a:fillRect/>
          </a:stretch>
        </p:blipFill>
        <p:spPr>
          <a:xfrm>
            <a:off x="7384523" y="1697260"/>
            <a:ext cx="4286250" cy="258127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104" y="4548719"/>
            <a:ext cx="3730723" cy="1758333"/>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12000" y="900000"/>
            <a:ext cx="10668576" cy="2090509"/>
          </a:xfrm>
          <a:prstGeom prst="rect">
            <a:avLst/>
          </a:prstGeom>
          <a:solidFill>
            <a:srgbClr val="FFCCFF"/>
          </a:solidFill>
          <a:ln w="9525">
            <a:solidFill>
              <a:srgbClr val="FF0066"/>
            </a:solidFill>
            <a:miter lim="800000"/>
          </a:ln>
        </p:spPr>
        <p:txBody>
          <a:bodyPr wrap="square">
            <a:spAutoFit/>
          </a:bodyPr>
          <a:lstStyle/>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由边沿触发器组成</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级</a:t>
            </a:r>
            <a:r>
              <a:rPr kumimoji="1" lang="en-US" altLang="zh-CN" sz="2400" dirty="0">
                <a:solidFill>
                  <a:srgbClr val="000000"/>
                </a:solidFill>
                <a:latin typeface="Times New Roman" panose="02020603050405020304" pitchFamily="18" charset="0"/>
                <a:cs typeface="Times New Roman" panose="02020603050405020304" pitchFamily="18" charset="0"/>
              </a:rPr>
              <a:t>D </a:t>
            </a:r>
            <a:r>
              <a:rPr kumimoji="1" lang="zh-CN" altLang="en-US" sz="2400" dirty="0">
                <a:solidFill>
                  <a:srgbClr val="000000"/>
                </a:solidFill>
                <a:latin typeface="Times New Roman" panose="02020603050405020304" pitchFamily="18" charset="0"/>
                <a:cs typeface="Times New Roman" panose="02020603050405020304" pitchFamily="18" charset="0"/>
              </a:rPr>
              <a:t>触发器的输入构成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位输入端</a:t>
            </a:r>
            <a:r>
              <a:rPr kumimoji="1" lang="en-US" altLang="zh-CN" sz="2400" dirty="0">
                <a:solidFill>
                  <a:srgbClr val="000000"/>
                </a:solidFill>
                <a:latin typeface="Times New Roman" panose="02020603050405020304" pitchFamily="18" charset="0"/>
                <a:cs typeface="Times New Roman" panose="02020603050405020304" pitchFamily="18" charset="0"/>
              </a:rPr>
              <a:t>1D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4Q</a:t>
            </a:r>
            <a:r>
              <a:rPr kumimoji="1" lang="zh-CN" altLang="en-US" sz="2400" dirty="0">
                <a:solidFill>
                  <a:srgbClr val="000000"/>
                </a:solidFill>
                <a:latin typeface="Times New Roman" panose="02020603050405020304" pitchFamily="18" charset="0"/>
                <a:cs typeface="Times New Roman" panose="02020603050405020304" pitchFamily="18" charset="0"/>
              </a:rPr>
              <a:t>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位输出端</a:t>
            </a:r>
            <a:endParaRPr kumimoji="1" lang="zh-CN" altLang="en-US"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各触发器的时钟连接在一起，作为整个寄存器的时钟端</a:t>
            </a:r>
            <a:r>
              <a:rPr kumimoji="1" lang="en-US" altLang="zh-CN" sz="2400" dirty="0">
                <a:solidFill>
                  <a:srgbClr val="000000"/>
                </a:solidFill>
                <a:latin typeface="Times New Roman" panose="02020603050405020304" pitchFamily="18" charset="0"/>
                <a:cs typeface="Times New Roman" panose="02020603050405020304" pitchFamily="18" charset="0"/>
              </a:rPr>
              <a:t>CP</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异步置</a:t>
            </a:r>
            <a:r>
              <a:rPr kumimoji="1" lang="en-US" altLang="zh-CN" sz="2400" dirty="0">
                <a:solidFill>
                  <a:srgbClr val="000000"/>
                </a:solidFill>
                <a:latin typeface="Times New Roman" panose="02020603050405020304" pitchFamily="18" charset="0"/>
                <a:cs typeface="Times New Roman" panose="02020603050405020304" pitchFamily="18" charset="0"/>
              </a:rPr>
              <a:t>0</a:t>
            </a:r>
            <a:r>
              <a:rPr kumimoji="1" lang="zh-CN" altLang="en-US" sz="2400" dirty="0">
                <a:solidFill>
                  <a:srgbClr val="000000"/>
                </a:solidFill>
                <a:latin typeface="Times New Roman" panose="02020603050405020304" pitchFamily="18" charset="0"/>
                <a:cs typeface="Times New Roman" panose="02020603050405020304" pitchFamily="18" charset="0"/>
              </a:rPr>
              <a:t>端连在一起，作为整个寄存器的复位端</a:t>
            </a:r>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90116" name="Rectangle 182"/>
          <p:cNvSpPr>
            <a:spLocks noGrp="1" noChangeArrowheads="1"/>
          </p:cNvSpPr>
          <p:nvPr>
            <p:ph type="title" idx="4294967295"/>
          </p:nvPr>
        </p:nvSpPr>
        <p:spPr>
          <a:xfrm>
            <a:off x="612000" y="252000"/>
            <a:ext cx="5257800" cy="373062"/>
          </a:xfrm>
        </p:spPr>
        <p:txBody>
          <a:bodyPr/>
          <a:lstStyle/>
          <a:p>
            <a:r>
              <a:rPr lang="en-US" altLang="zh-CN" i="0">
                <a:solidFill>
                  <a:schemeClr val="accent1"/>
                </a:solidFill>
                <a:latin typeface="+mj-ea"/>
                <a:cs typeface="Times New Roman" panose="02020603050405020304" pitchFamily="18" charset="0"/>
              </a:rPr>
              <a:t>CT74175</a:t>
            </a:r>
            <a:r>
              <a:rPr lang="zh-CN" altLang="en-US" i="0">
                <a:solidFill>
                  <a:schemeClr val="accent1"/>
                </a:solidFill>
                <a:latin typeface="+mj-ea"/>
                <a:cs typeface="Times New Roman" panose="02020603050405020304" pitchFamily="18" charset="0"/>
              </a:rPr>
              <a:t>电路结构</a:t>
            </a:r>
            <a:endParaRPr lang="zh-CN" altLang="en-US" i="0">
              <a:solidFill>
                <a:schemeClr val="accent1"/>
              </a:solidFill>
              <a:latin typeface="+mj-ea"/>
              <a:cs typeface="Times New Roman" panose="02020603050405020304" pitchFamily="18" charset="0"/>
            </a:endParaRPr>
          </a:p>
        </p:txBody>
      </p:sp>
      <p:grpSp>
        <p:nvGrpSpPr>
          <p:cNvPr id="2" name="组合 126"/>
          <p:cNvGrpSpPr/>
          <p:nvPr/>
        </p:nvGrpSpPr>
        <p:grpSpPr bwMode="auto">
          <a:xfrm>
            <a:off x="1752600" y="3036590"/>
            <a:ext cx="8515350" cy="3560762"/>
            <a:chOff x="228600" y="2878138"/>
            <a:chExt cx="8515350" cy="3560762"/>
          </a:xfrm>
        </p:grpSpPr>
        <p:grpSp>
          <p:nvGrpSpPr>
            <p:cNvPr id="3" name="Group 186"/>
            <p:cNvGrpSpPr/>
            <p:nvPr/>
          </p:nvGrpSpPr>
          <p:grpSpPr bwMode="auto">
            <a:xfrm>
              <a:off x="228600" y="2878138"/>
              <a:ext cx="8515350" cy="3560762"/>
              <a:chOff x="144" y="1813"/>
              <a:chExt cx="5364" cy="2243"/>
            </a:xfrm>
          </p:grpSpPr>
          <p:sp>
            <p:nvSpPr>
              <p:cNvPr id="90120" name="Rectangle 5"/>
              <p:cNvSpPr>
                <a:spLocks noChangeArrowheads="1"/>
              </p:cNvSpPr>
              <p:nvPr/>
            </p:nvSpPr>
            <p:spPr bwMode="auto">
              <a:xfrm>
                <a:off x="675" y="2364"/>
                <a:ext cx="4627" cy="1180"/>
              </a:xfrm>
              <a:prstGeom prst="rect">
                <a:avLst/>
              </a:prstGeom>
              <a:solidFill>
                <a:srgbClr val="CCFF66"/>
              </a:solidFill>
              <a:ln w="9525">
                <a:solidFill>
                  <a:srgbClr val="000000"/>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4" name="Group 6"/>
              <p:cNvGrpSpPr/>
              <p:nvPr/>
            </p:nvGrpSpPr>
            <p:grpSpPr bwMode="auto">
              <a:xfrm>
                <a:off x="888" y="2411"/>
                <a:ext cx="714" cy="969"/>
                <a:chOff x="1349" y="1382"/>
                <a:chExt cx="714" cy="969"/>
              </a:xfrm>
            </p:grpSpPr>
            <p:sp>
              <p:nvSpPr>
                <p:cNvPr id="90225" name="Rectangle 7"/>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6" name="Oval 8"/>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7" name="Line 9"/>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8" name="Line 10"/>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9" name="Line 11"/>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0" name="Line 12"/>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1" name="Line 13"/>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2" name="Text Box 14"/>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3" name="Text Box 15"/>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4" name="Text Box 16"/>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5" name="Text Box 17"/>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6" name="Line 18"/>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7" name="Line 19"/>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8" name="Oval 20"/>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9" name="Line 21"/>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5" name="Group 22"/>
              <p:cNvGrpSpPr/>
              <p:nvPr/>
            </p:nvGrpSpPr>
            <p:grpSpPr bwMode="auto">
              <a:xfrm>
                <a:off x="3256" y="2416"/>
                <a:ext cx="714" cy="969"/>
                <a:chOff x="1349" y="1382"/>
                <a:chExt cx="714" cy="969"/>
              </a:xfrm>
            </p:grpSpPr>
            <p:sp>
              <p:nvSpPr>
                <p:cNvPr id="90210" name="Rectangle 23"/>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1" name="Oval 24"/>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2" name="Line 25"/>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3" name="Line 26"/>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4" name="Line 27"/>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5" name="Line 28"/>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6" name="Line 29"/>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7" name="Text Box 30"/>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18" name="Text Box 31"/>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19" name="Text Box 32"/>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20" name="Text Box 33"/>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21" name="Line 34"/>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2" name="Line 35"/>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3" name="Oval 36"/>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4" name="Line 37"/>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6" name="Group 38"/>
              <p:cNvGrpSpPr/>
              <p:nvPr/>
            </p:nvGrpSpPr>
            <p:grpSpPr bwMode="auto">
              <a:xfrm>
                <a:off x="2060" y="2403"/>
                <a:ext cx="714" cy="969"/>
                <a:chOff x="1349" y="1382"/>
                <a:chExt cx="714" cy="969"/>
              </a:xfrm>
            </p:grpSpPr>
            <p:sp>
              <p:nvSpPr>
                <p:cNvPr id="90195" name="Rectangle 39"/>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6" name="Oval 40"/>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7" name="Line 41"/>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8" name="Line 42"/>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9" name="Line 43"/>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0" name="Line 44"/>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1" name="Line 45"/>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2" name="Text Box 46"/>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3" name="Text Box 47"/>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4" name="Text Box 48"/>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5" name="Text Box 49"/>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6" name="Line 50"/>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7" name="Line 51"/>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8" name="Oval 52"/>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9" name="Line 53"/>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7" name="Group 54"/>
              <p:cNvGrpSpPr/>
              <p:nvPr/>
            </p:nvGrpSpPr>
            <p:grpSpPr bwMode="auto">
              <a:xfrm>
                <a:off x="4357" y="2408"/>
                <a:ext cx="714" cy="969"/>
                <a:chOff x="1349" y="1382"/>
                <a:chExt cx="714" cy="969"/>
              </a:xfrm>
            </p:grpSpPr>
            <p:sp>
              <p:nvSpPr>
                <p:cNvPr id="90180" name="Rectangle 55"/>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1" name="Oval 56"/>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2" name="Line 57"/>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3" name="Line 58"/>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4" name="Line 59"/>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5" name="Line 60"/>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6" name="Line 61"/>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7" name="Text Box 62"/>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88" name="Text Box 63"/>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89" name="Text Box 64"/>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90" name="Text Box 65"/>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91" name="Line 66"/>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2" name="Line 67"/>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3" name="Oval 68"/>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4" name="Line 69"/>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25" name="Line 70"/>
              <p:cNvSpPr>
                <a:spLocks noChangeShapeType="1"/>
              </p:cNvSpPr>
              <p:nvPr/>
            </p:nvSpPr>
            <p:spPr bwMode="auto">
              <a:xfrm>
                <a:off x="1456" y="3365"/>
                <a:ext cx="0" cy="464"/>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6" name="Line 71"/>
              <p:cNvSpPr>
                <a:spLocks noChangeShapeType="1"/>
              </p:cNvSpPr>
              <p:nvPr/>
            </p:nvSpPr>
            <p:spPr bwMode="auto">
              <a:xfrm>
                <a:off x="1439" y="3447"/>
                <a:ext cx="3490"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7" name="Line 72"/>
              <p:cNvSpPr>
                <a:spLocks noChangeShapeType="1"/>
              </p:cNvSpPr>
              <p:nvPr/>
            </p:nvSpPr>
            <p:spPr bwMode="auto">
              <a:xfrm>
                <a:off x="4920" y="3365"/>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8" name="Line 73"/>
              <p:cNvSpPr>
                <a:spLocks noChangeShapeType="1"/>
              </p:cNvSpPr>
              <p:nvPr/>
            </p:nvSpPr>
            <p:spPr bwMode="auto">
              <a:xfrm>
                <a:off x="3816" y="3352"/>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9" name="Line 74"/>
              <p:cNvSpPr>
                <a:spLocks noChangeShapeType="1"/>
              </p:cNvSpPr>
              <p:nvPr/>
            </p:nvSpPr>
            <p:spPr bwMode="auto">
              <a:xfrm>
                <a:off x="2621" y="3348"/>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0" name="Line 75"/>
              <p:cNvSpPr>
                <a:spLocks noChangeShapeType="1"/>
              </p:cNvSpPr>
              <p:nvPr/>
            </p:nvSpPr>
            <p:spPr bwMode="auto">
              <a:xfrm>
                <a:off x="1166" y="3365"/>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1" name="Line 76"/>
              <p:cNvSpPr>
                <a:spLocks noChangeShapeType="1"/>
              </p:cNvSpPr>
              <p:nvPr/>
            </p:nvSpPr>
            <p:spPr bwMode="auto">
              <a:xfrm>
                <a:off x="3524" y="3380"/>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2" name="Line 77"/>
              <p:cNvSpPr>
                <a:spLocks noChangeShapeType="1"/>
              </p:cNvSpPr>
              <p:nvPr/>
            </p:nvSpPr>
            <p:spPr bwMode="auto">
              <a:xfrm>
                <a:off x="2331" y="3366"/>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3" name="Line 78"/>
              <p:cNvSpPr>
                <a:spLocks noChangeShapeType="1"/>
              </p:cNvSpPr>
              <p:nvPr/>
            </p:nvSpPr>
            <p:spPr bwMode="auto">
              <a:xfrm>
                <a:off x="4626" y="3362"/>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4" name="Oval 79"/>
              <p:cNvSpPr>
                <a:spLocks noChangeArrowheads="1"/>
              </p:cNvSpPr>
              <p:nvPr/>
            </p:nvSpPr>
            <p:spPr bwMode="auto">
              <a:xfrm>
                <a:off x="1428" y="3409"/>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5" name="Oval 80"/>
              <p:cNvSpPr>
                <a:spLocks noChangeArrowheads="1"/>
              </p:cNvSpPr>
              <p:nvPr/>
            </p:nvSpPr>
            <p:spPr bwMode="auto">
              <a:xfrm>
                <a:off x="2606" y="3414"/>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6" name="Oval 81"/>
              <p:cNvSpPr>
                <a:spLocks noChangeArrowheads="1"/>
              </p:cNvSpPr>
              <p:nvPr/>
            </p:nvSpPr>
            <p:spPr bwMode="auto">
              <a:xfrm>
                <a:off x="3792" y="3411"/>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7" name="Line 82"/>
              <p:cNvSpPr>
                <a:spLocks noChangeShapeType="1"/>
              </p:cNvSpPr>
              <p:nvPr/>
            </p:nvSpPr>
            <p:spPr bwMode="auto">
              <a:xfrm flipH="1" flipV="1">
                <a:off x="1165" y="2090"/>
                <a:ext cx="3" cy="393"/>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8" name="Line 83"/>
              <p:cNvSpPr>
                <a:spLocks noChangeShapeType="1"/>
              </p:cNvSpPr>
              <p:nvPr/>
            </p:nvSpPr>
            <p:spPr bwMode="auto">
              <a:xfrm flipV="1">
                <a:off x="2335" y="2087"/>
                <a:ext cx="0" cy="40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9" name="Line 84"/>
              <p:cNvSpPr>
                <a:spLocks noChangeShapeType="1"/>
              </p:cNvSpPr>
              <p:nvPr/>
            </p:nvSpPr>
            <p:spPr bwMode="auto">
              <a:xfrm flipV="1">
                <a:off x="2639" y="2096"/>
                <a:ext cx="5" cy="38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0" name="Line 85"/>
              <p:cNvSpPr>
                <a:spLocks noChangeShapeType="1"/>
              </p:cNvSpPr>
              <p:nvPr/>
            </p:nvSpPr>
            <p:spPr bwMode="auto">
              <a:xfrm flipH="1" flipV="1">
                <a:off x="3531" y="2090"/>
                <a:ext cx="3" cy="39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1" name="Line 86"/>
              <p:cNvSpPr>
                <a:spLocks noChangeShapeType="1"/>
              </p:cNvSpPr>
              <p:nvPr/>
            </p:nvSpPr>
            <p:spPr bwMode="auto">
              <a:xfrm flipV="1">
                <a:off x="3832" y="2096"/>
                <a:ext cx="0" cy="398"/>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2" name="Line 87"/>
              <p:cNvSpPr>
                <a:spLocks noChangeShapeType="1"/>
              </p:cNvSpPr>
              <p:nvPr/>
            </p:nvSpPr>
            <p:spPr bwMode="auto">
              <a:xfrm flipV="1">
                <a:off x="4637" y="2096"/>
                <a:ext cx="0" cy="39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3" name="Line 88"/>
              <p:cNvSpPr>
                <a:spLocks noChangeShapeType="1"/>
              </p:cNvSpPr>
              <p:nvPr/>
            </p:nvSpPr>
            <p:spPr bwMode="auto">
              <a:xfrm flipH="1" flipV="1">
                <a:off x="4929" y="2065"/>
                <a:ext cx="4" cy="43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4" name="Line 89"/>
              <p:cNvSpPr>
                <a:spLocks noChangeShapeType="1"/>
              </p:cNvSpPr>
              <p:nvPr/>
            </p:nvSpPr>
            <p:spPr bwMode="auto">
              <a:xfrm flipV="1">
                <a:off x="1470" y="2073"/>
                <a:ext cx="0" cy="406"/>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5" name="Line 90"/>
              <p:cNvSpPr>
                <a:spLocks noChangeShapeType="1"/>
              </p:cNvSpPr>
              <p:nvPr/>
            </p:nvSpPr>
            <p:spPr bwMode="auto">
              <a:xfrm flipH="1">
                <a:off x="512" y="2928"/>
                <a:ext cx="381"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6" name="Line 91"/>
              <p:cNvSpPr>
                <a:spLocks noChangeShapeType="1"/>
              </p:cNvSpPr>
              <p:nvPr/>
            </p:nvSpPr>
            <p:spPr bwMode="auto">
              <a:xfrm>
                <a:off x="812" y="2919"/>
                <a:ext cx="0" cy="428"/>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7" name="Line 92"/>
              <p:cNvSpPr>
                <a:spLocks noChangeShapeType="1"/>
              </p:cNvSpPr>
              <p:nvPr/>
            </p:nvSpPr>
            <p:spPr bwMode="auto">
              <a:xfrm>
                <a:off x="802" y="3338"/>
                <a:ext cx="3573"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8" name="Line 93"/>
              <p:cNvSpPr>
                <a:spLocks noChangeShapeType="1"/>
              </p:cNvSpPr>
              <p:nvPr/>
            </p:nvSpPr>
            <p:spPr bwMode="auto">
              <a:xfrm>
                <a:off x="4366" y="2910"/>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9" name="Line 94"/>
              <p:cNvSpPr>
                <a:spLocks noChangeShapeType="1"/>
              </p:cNvSpPr>
              <p:nvPr/>
            </p:nvSpPr>
            <p:spPr bwMode="auto">
              <a:xfrm>
                <a:off x="2053" y="2906"/>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0" name="Line 95"/>
              <p:cNvSpPr>
                <a:spLocks noChangeShapeType="1"/>
              </p:cNvSpPr>
              <p:nvPr/>
            </p:nvSpPr>
            <p:spPr bwMode="auto">
              <a:xfrm>
                <a:off x="3258" y="2930"/>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1" name="Oval 96"/>
              <p:cNvSpPr>
                <a:spLocks noChangeArrowheads="1"/>
              </p:cNvSpPr>
              <p:nvPr/>
            </p:nvSpPr>
            <p:spPr bwMode="auto">
              <a:xfrm>
                <a:off x="784" y="2900"/>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2" name="Oval 97"/>
              <p:cNvSpPr>
                <a:spLocks noChangeArrowheads="1"/>
              </p:cNvSpPr>
              <p:nvPr/>
            </p:nvSpPr>
            <p:spPr bwMode="auto">
              <a:xfrm>
                <a:off x="2025" y="3315"/>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3" name="Oval 98"/>
              <p:cNvSpPr>
                <a:spLocks noChangeArrowheads="1"/>
              </p:cNvSpPr>
              <p:nvPr/>
            </p:nvSpPr>
            <p:spPr bwMode="auto">
              <a:xfrm>
                <a:off x="3240" y="3312"/>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4" name="Text Box 99"/>
              <p:cNvSpPr txBox="1">
                <a:spLocks noChangeArrowheads="1"/>
              </p:cNvSpPr>
              <p:nvPr/>
            </p:nvSpPr>
            <p:spPr bwMode="auto">
              <a:xfrm>
                <a:off x="1302" y="3758"/>
                <a:ext cx="5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CP</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5" name="Text Box 100"/>
              <p:cNvSpPr txBox="1">
                <a:spLocks noChangeArrowheads="1"/>
              </p:cNvSpPr>
              <p:nvPr/>
            </p:nvSpPr>
            <p:spPr bwMode="auto">
              <a:xfrm>
                <a:off x="956" y="3748"/>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6" name="Text Box 101"/>
              <p:cNvSpPr txBox="1">
                <a:spLocks noChangeArrowheads="1"/>
              </p:cNvSpPr>
              <p:nvPr/>
            </p:nvSpPr>
            <p:spPr bwMode="auto">
              <a:xfrm>
                <a:off x="2170" y="3754"/>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7" name="Text Box 102"/>
              <p:cNvSpPr txBox="1">
                <a:spLocks noChangeArrowheads="1"/>
              </p:cNvSpPr>
              <p:nvPr/>
            </p:nvSpPr>
            <p:spPr bwMode="auto">
              <a:xfrm>
                <a:off x="3384" y="3768"/>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8" name="Text Box 103"/>
              <p:cNvSpPr txBox="1">
                <a:spLocks noChangeArrowheads="1"/>
              </p:cNvSpPr>
              <p:nvPr/>
            </p:nvSpPr>
            <p:spPr bwMode="auto">
              <a:xfrm>
                <a:off x="4471" y="3754"/>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9" name="Text Box 104"/>
              <p:cNvSpPr txBox="1">
                <a:spLocks noChangeArrowheads="1"/>
              </p:cNvSpPr>
              <p:nvPr/>
            </p:nvSpPr>
            <p:spPr bwMode="auto">
              <a:xfrm>
                <a:off x="202" y="2746"/>
                <a:ext cx="473"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r>
                  <a:rPr kumimoji="1" lang="en-US" altLang="zh-CN" sz="2400" baseline="-25000">
                    <a:solidFill>
                      <a:srgbClr val="000000"/>
                    </a:solidFill>
                    <a:latin typeface="Times New Roman" panose="02020603050405020304" pitchFamily="18" charset="0"/>
                    <a:cs typeface="Times New Roman" panose="02020603050405020304" pitchFamily="18" charset="0"/>
                  </a:rPr>
                  <a:t>D</a:t>
                </a:r>
                <a:endParaRPr kumimoji="1" lang="en-US" altLang="zh-CN" sz="2400" baseline="-25000">
                  <a:solidFill>
                    <a:srgbClr val="000000"/>
                  </a:solidFill>
                  <a:latin typeface="Times New Roman" panose="02020603050405020304" pitchFamily="18" charset="0"/>
                  <a:cs typeface="Times New Roman" panose="02020603050405020304" pitchFamily="18" charset="0"/>
                </a:endParaRPr>
              </a:p>
            </p:txBody>
          </p:sp>
          <p:sp>
            <p:nvSpPr>
              <p:cNvPr id="90160" name="Text Box 105"/>
              <p:cNvSpPr txBox="1">
                <a:spLocks noChangeArrowheads="1"/>
              </p:cNvSpPr>
              <p:nvPr/>
            </p:nvSpPr>
            <p:spPr bwMode="auto">
              <a:xfrm>
                <a:off x="2457" y="1852"/>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1" name="Text Box 106"/>
              <p:cNvSpPr txBox="1">
                <a:spLocks noChangeArrowheads="1"/>
              </p:cNvSpPr>
              <p:nvPr/>
            </p:nvSpPr>
            <p:spPr bwMode="auto">
              <a:xfrm>
                <a:off x="1281" y="1849"/>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2" name="Text Box 107"/>
              <p:cNvSpPr txBox="1">
                <a:spLocks noChangeArrowheads="1"/>
              </p:cNvSpPr>
              <p:nvPr/>
            </p:nvSpPr>
            <p:spPr bwMode="auto">
              <a:xfrm>
                <a:off x="3649" y="1863"/>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3" name="Text Box 108"/>
              <p:cNvSpPr txBox="1">
                <a:spLocks noChangeArrowheads="1"/>
              </p:cNvSpPr>
              <p:nvPr/>
            </p:nvSpPr>
            <p:spPr bwMode="auto">
              <a:xfrm>
                <a:off x="4763" y="1813"/>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grpSp>
            <p:nvGrpSpPr>
              <p:cNvPr id="8" name="Group 109"/>
              <p:cNvGrpSpPr/>
              <p:nvPr/>
            </p:nvGrpSpPr>
            <p:grpSpPr bwMode="auto">
              <a:xfrm>
                <a:off x="939" y="1853"/>
                <a:ext cx="446" cy="288"/>
                <a:chOff x="3454" y="227"/>
                <a:chExt cx="446" cy="288"/>
              </a:xfrm>
            </p:grpSpPr>
            <p:sp>
              <p:nvSpPr>
                <p:cNvPr id="90178" name="Text Box 110"/>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9" name="Line 111"/>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9" name="Group 112"/>
              <p:cNvGrpSpPr/>
              <p:nvPr/>
            </p:nvGrpSpPr>
            <p:grpSpPr bwMode="auto">
              <a:xfrm>
                <a:off x="2099" y="1866"/>
                <a:ext cx="446" cy="288"/>
                <a:chOff x="3454" y="227"/>
                <a:chExt cx="446" cy="288"/>
              </a:xfrm>
            </p:grpSpPr>
            <p:sp>
              <p:nvSpPr>
                <p:cNvPr id="90176" name="Text Box 113"/>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7" name="Line 114"/>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0" name="Group 115"/>
              <p:cNvGrpSpPr/>
              <p:nvPr/>
            </p:nvGrpSpPr>
            <p:grpSpPr bwMode="auto">
              <a:xfrm>
                <a:off x="3284" y="1872"/>
                <a:ext cx="446" cy="288"/>
                <a:chOff x="3454" y="227"/>
                <a:chExt cx="446" cy="288"/>
              </a:xfrm>
            </p:grpSpPr>
            <p:sp>
              <p:nvSpPr>
                <p:cNvPr id="90174" name="Text Box 116"/>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5" name="Line 117"/>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1" name="Group 118"/>
              <p:cNvGrpSpPr/>
              <p:nvPr/>
            </p:nvGrpSpPr>
            <p:grpSpPr bwMode="auto">
              <a:xfrm>
                <a:off x="4363" y="1841"/>
                <a:ext cx="446" cy="288"/>
                <a:chOff x="3454" y="227"/>
                <a:chExt cx="446" cy="288"/>
              </a:xfrm>
            </p:grpSpPr>
            <p:sp>
              <p:nvSpPr>
                <p:cNvPr id="90172" name="Text Box 119"/>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3" name="Line 120"/>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68" name="Line 121"/>
              <p:cNvSpPr>
                <a:spLocks noChangeShapeType="1"/>
              </p:cNvSpPr>
              <p:nvPr/>
            </p:nvSpPr>
            <p:spPr bwMode="auto">
              <a:xfrm flipV="1">
                <a:off x="744" y="2184"/>
                <a:ext cx="0" cy="18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69" name="Text Box 122"/>
              <p:cNvSpPr txBox="1">
                <a:spLocks noChangeArrowheads="1"/>
              </p:cNvSpPr>
              <p:nvPr/>
            </p:nvSpPr>
            <p:spPr bwMode="auto">
              <a:xfrm>
                <a:off x="144" y="1868"/>
                <a:ext cx="92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Vcc(+5V)</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0" name="Line 123"/>
              <p:cNvSpPr>
                <a:spLocks noChangeShapeType="1"/>
              </p:cNvSpPr>
              <p:nvPr/>
            </p:nvSpPr>
            <p:spPr bwMode="auto">
              <a:xfrm>
                <a:off x="5148" y="3543"/>
                <a:ext cx="0" cy="216"/>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71" name="Text Box 124"/>
              <p:cNvSpPr txBox="1">
                <a:spLocks noChangeArrowheads="1"/>
              </p:cNvSpPr>
              <p:nvPr/>
            </p:nvSpPr>
            <p:spPr bwMode="auto">
              <a:xfrm>
                <a:off x="4884" y="3740"/>
                <a:ext cx="62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GND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grpSp>
        <p:sp>
          <p:nvSpPr>
            <p:cNvPr id="90119" name="Line 111"/>
            <p:cNvSpPr>
              <a:spLocks noChangeShapeType="1"/>
            </p:cNvSpPr>
            <p:nvPr/>
          </p:nvSpPr>
          <p:spPr bwMode="auto">
            <a:xfrm>
              <a:off x="384323" y="4419308"/>
              <a:ext cx="231775"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endParaRPr lang="zh-CN" altLang="en-US" sz="1600" dirty="0">
              <a:solidFill>
                <a:srgbClr val="000000"/>
              </a:solidFill>
              <a:latin typeface="+mj-ea"/>
            </a:endParaRPr>
          </a:p>
          <a:p>
            <a:pPr marL="504190" lvl="1">
              <a:lnSpc>
                <a:spcPct val="75000"/>
              </a:lnSpc>
              <a:spcBef>
                <a:spcPct val="65000"/>
              </a:spcBef>
              <a:buClr>
                <a:srgbClr val="063DE8"/>
              </a:buClr>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移位寄存器（移存器）</a:t>
            </a:r>
            <a:endParaRPr lang="zh-CN" altLang="en-US" i="0" dirty="0">
              <a:solidFill>
                <a:schemeClr val="accent1"/>
              </a:solidFill>
              <a:latin typeface="+mj-ea"/>
            </a:endParaRPr>
          </a:p>
        </p:txBody>
      </p:sp>
      <p:sp>
        <p:nvSpPr>
          <p:cNvPr id="4101" name="Rectangle 3"/>
          <p:cNvSpPr>
            <a:spLocks noChangeArrowheads="1"/>
          </p:cNvSpPr>
          <p:nvPr/>
        </p:nvSpPr>
        <p:spPr bwMode="auto">
          <a:xfrm>
            <a:off x="612000" y="900000"/>
            <a:ext cx="10596568" cy="5706000"/>
          </a:xfrm>
          <a:prstGeom prst="rect">
            <a:avLst/>
          </a:prstGeom>
          <a:noFill/>
          <a:ln w="9525">
            <a:noFill/>
            <a:miter lim="800000"/>
          </a:ln>
        </p:spPr>
        <p:txBody>
          <a:bodyPr/>
          <a:lstStyle/>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在计算机中，常要求寄存器有“移位”功能。例如，</a:t>
            </a:r>
            <a:r>
              <a:rPr lang="zh-CN" altLang="zh-CN" sz="2200" dirty="0">
                <a:solidFill>
                  <a:srgbClr val="000000"/>
                </a:solidFill>
              </a:rPr>
              <a:t>移位相加乘法器</a:t>
            </a:r>
            <a:r>
              <a:rPr lang="zh-CN" altLang="en-US" sz="2200" dirty="0">
                <a:solidFill>
                  <a:srgbClr val="000000"/>
                </a:solidFill>
              </a:rPr>
              <a:t>进行乘法运算时，要求将乘数右移，被乘数左移；除法运算时，要求将余数左移；将并行传递的数转换成串行数据以及将串行传递的数转换成并行数据的过程中，需要移位。</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具有移位功能的寄存器称为移位寄存器，每来一个时钟脉冲，寄存器中数据就依次向左或向右移一位。</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分类</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左移移位寄存器，右移移位寄存器，双向移位寄存器</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数据输入方式</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串行输入，并行输入</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数据输出方式</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串行输出：右移寄存器、左移寄存器</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并行输出：全部触发器的输出作为电路的输出</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根据数据输入</a:t>
            </a:r>
            <a:r>
              <a:rPr lang="en-US" altLang="zh-CN" sz="2200" dirty="0">
                <a:solidFill>
                  <a:srgbClr val="000000"/>
                </a:solidFill>
              </a:rPr>
              <a:t>/</a:t>
            </a:r>
            <a:r>
              <a:rPr lang="zh-CN" altLang="en-US" sz="2200" dirty="0">
                <a:solidFill>
                  <a:srgbClr val="000000"/>
                </a:solidFill>
              </a:rPr>
              <a:t>输出方式，移位寄存器的工作方式有</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串入串出、串入并出、并入串出、并入并出</a:t>
            </a:r>
            <a:endParaRPr lang="zh-CN" altLang="en-US" sz="22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101">
                                            <p:txEl>
                                              <p:pRg st="3" end="3"/>
                                            </p:txEl>
                                          </p:spTgt>
                                        </p:tgtEl>
                                        <p:attrNameLst>
                                          <p:attrName>style.visibility</p:attrName>
                                        </p:attrNameLst>
                                      </p:cBhvr>
                                      <p:to>
                                        <p:strVal val="visible"/>
                                      </p:to>
                                    </p:set>
                                    <p:anim calcmode="lin" valueType="num">
                                      <p:cBhvr additive="base">
                                        <p:cTn id="23" dur="500" fill="hold"/>
                                        <p:tgtEl>
                                          <p:spTgt spid="410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10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101">
                                            <p:txEl>
                                              <p:pRg st="4" end="4"/>
                                            </p:txEl>
                                          </p:spTgt>
                                        </p:tgtEl>
                                        <p:attrNameLst>
                                          <p:attrName>style.visibility</p:attrName>
                                        </p:attrNameLst>
                                      </p:cBhvr>
                                      <p:to>
                                        <p:strVal val="visible"/>
                                      </p:to>
                                    </p:set>
                                    <p:anim calcmode="lin" valueType="num">
                                      <p:cBhvr additive="base">
                                        <p:cTn id="29" dur="500" fill="hold"/>
                                        <p:tgtEl>
                                          <p:spTgt spid="410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10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101">
                                            <p:txEl>
                                              <p:pRg st="5" end="5"/>
                                            </p:txEl>
                                          </p:spTgt>
                                        </p:tgtEl>
                                        <p:attrNameLst>
                                          <p:attrName>style.visibility</p:attrName>
                                        </p:attrNameLst>
                                      </p:cBhvr>
                                      <p:to>
                                        <p:strVal val="visible"/>
                                      </p:to>
                                    </p:set>
                                    <p:anim calcmode="lin" valueType="num">
                                      <p:cBhvr additive="base">
                                        <p:cTn id="33" dur="500" fill="hold"/>
                                        <p:tgtEl>
                                          <p:spTgt spid="410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101">
                                            <p:txEl>
                                              <p:pRg st="6" end="6"/>
                                            </p:txEl>
                                          </p:spTgt>
                                        </p:tgtEl>
                                        <p:attrNameLst>
                                          <p:attrName>style.visibility</p:attrName>
                                        </p:attrNameLst>
                                      </p:cBhvr>
                                      <p:to>
                                        <p:strVal val="visible"/>
                                      </p:to>
                                    </p:set>
                                    <p:anim calcmode="lin" valueType="num">
                                      <p:cBhvr additive="base">
                                        <p:cTn id="39" dur="500" fill="hold"/>
                                        <p:tgtEl>
                                          <p:spTgt spid="4101">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101">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01">
                                            <p:txEl>
                                              <p:pRg st="7" end="7"/>
                                            </p:txEl>
                                          </p:spTgt>
                                        </p:tgtEl>
                                        <p:attrNameLst>
                                          <p:attrName>style.visibility</p:attrName>
                                        </p:attrNameLst>
                                      </p:cBhvr>
                                      <p:to>
                                        <p:strVal val="visible"/>
                                      </p:to>
                                    </p:set>
                                    <p:anim calcmode="lin" valueType="num">
                                      <p:cBhvr additive="base">
                                        <p:cTn id="43" dur="500" fill="hold"/>
                                        <p:tgtEl>
                                          <p:spTgt spid="410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101">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101">
                                            <p:txEl>
                                              <p:pRg st="8" end="8"/>
                                            </p:txEl>
                                          </p:spTgt>
                                        </p:tgtEl>
                                        <p:attrNameLst>
                                          <p:attrName>style.visibility</p:attrName>
                                        </p:attrNameLst>
                                      </p:cBhvr>
                                      <p:to>
                                        <p:strVal val="visible"/>
                                      </p:to>
                                    </p:set>
                                    <p:anim calcmode="lin" valueType="num">
                                      <p:cBhvr additive="base">
                                        <p:cTn id="47" dur="500" fill="hold"/>
                                        <p:tgtEl>
                                          <p:spTgt spid="4101">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10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101">
                                            <p:txEl>
                                              <p:pRg st="9" end="9"/>
                                            </p:txEl>
                                          </p:spTgt>
                                        </p:tgtEl>
                                        <p:attrNameLst>
                                          <p:attrName>style.visibility</p:attrName>
                                        </p:attrNameLst>
                                      </p:cBhvr>
                                      <p:to>
                                        <p:strVal val="visible"/>
                                      </p:to>
                                    </p:set>
                                    <p:anim calcmode="lin" valueType="num">
                                      <p:cBhvr additive="base">
                                        <p:cTn id="53" dur="500" fill="hold"/>
                                        <p:tgtEl>
                                          <p:spTgt spid="4101">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101">
                                            <p:txEl>
                                              <p:pRg st="9" end="9"/>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4101">
                                            <p:txEl>
                                              <p:pRg st="10" end="10"/>
                                            </p:txEl>
                                          </p:spTgt>
                                        </p:tgtEl>
                                        <p:attrNameLst>
                                          <p:attrName>style.visibility</p:attrName>
                                        </p:attrNameLst>
                                      </p:cBhvr>
                                      <p:to>
                                        <p:strVal val="visible"/>
                                      </p:to>
                                    </p:set>
                                    <p:anim calcmode="lin" valueType="num">
                                      <p:cBhvr additive="base">
                                        <p:cTn id="57" dur="500" fill="hold"/>
                                        <p:tgtEl>
                                          <p:spTgt spid="4101">
                                            <p:txEl>
                                              <p:pRg st="10" end="1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410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a:t>
            </a:r>
            <a:endParaRPr lang="zh-CN" altLang="en-US" i="0" dirty="0">
              <a:solidFill>
                <a:schemeClr val="accent1"/>
              </a:solidFill>
              <a:latin typeface="+mj-ea"/>
            </a:endParaRPr>
          </a:p>
        </p:txBody>
      </p:sp>
      <p:sp>
        <p:nvSpPr>
          <p:cNvPr id="7175" name="Rectangle 3"/>
          <p:cNvSpPr>
            <a:spLocks noGrp="1" noChangeArrowheads="1"/>
          </p:cNvSpPr>
          <p:nvPr>
            <p:ph type="body" sz="half" idx="4294967295"/>
          </p:nvPr>
        </p:nvSpPr>
        <p:spPr>
          <a:xfrm>
            <a:off x="612000" y="900000"/>
            <a:ext cx="4119563" cy="814582"/>
          </a:xfrm>
        </p:spPr>
        <p:txBody>
          <a:bodyPr/>
          <a:lstStyle/>
          <a:p>
            <a:pPr algn="just">
              <a:lnSpc>
                <a:spcPct val="90000"/>
              </a:lnSpc>
            </a:pPr>
            <a:r>
              <a:rPr lang="zh-CN" altLang="en-US" dirty="0">
                <a:ea typeface="宋体" panose="02010600030101010101" pitchFamily="2" charset="-122"/>
              </a:rPr>
              <a:t>电路结构（</a:t>
            </a:r>
            <a:r>
              <a:rPr lang="en-US" altLang="zh-CN" dirty="0">
                <a:ea typeface="宋体" panose="02010600030101010101" pitchFamily="2" charset="-122"/>
              </a:rPr>
              <a:t>N=4</a:t>
            </a:r>
            <a:r>
              <a:rPr lang="zh-CN" altLang="en-US" dirty="0">
                <a:ea typeface="宋体" panose="02010600030101010101" pitchFamily="2" charset="-122"/>
              </a:rPr>
              <a:t>右移）</a:t>
            </a:r>
            <a:endParaRPr lang="zh-CN" altLang="en-US" dirty="0">
              <a:ea typeface="宋体" panose="02010600030101010101" pitchFamily="2" charset="-122"/>
            </a:endParaRPr>
          </a:p>
          <a:p>
            <a:pPr lvl="1" algn="just">
              <a:lnSpc>
                <a:spcPct val="90000"/>
              </a:lnSpc>
              <a:spcBef>
                <a:spcPct val="50000"/>
              </a:spcBef>
              <a:buFont typeface="Wingdings" panose="05000000000000000000" pitchFamily="2" charset="2"/>
              <a:buNone/>
            </a:pPr>
            <a:r>
              <a:rPr lang="en-US" altLang="zh-CN" sz="2000" dirty="0">
                <a:ea typeface="宋体" panose="02010600030101010101" pitchFamily="2" charset="-122"/>
              </a:rPr>
              <a:t>D</a:t>
            </a:r>
            <a:r>
              <a:rPr lang="en-US" altLang="zh-CN" sz="2000" baseline="-25000" dirty="0">
                <a:ea typeface="宋体" panose="02010600030101010101" pitchFamily="2" charset="-122"/>
              </a:rPr>
              <a:t>IR</a:t>
            </a:r>
            <a:r>
              <a:rPr lang="zh-CN" altLang="en-US" sz="2000" dirty="0">
                <a:ea typeface="宋体" panose="02010600030101010101" pitchFamily="2" charset="-122"/>
              </a:rPr>
              <a:t>：右移串行数据输入</a:t>
            </a:r>
            <a:r>
              <a:rPr lang="en-US" altLang="zh-CN" sz="2000" dirty="0">
                <a:ea typeface="宋体" panose="02010600030101010101" pitchFamily="2" charset="-122"/>
              </a:rPr>
              <a:t>1011</a:t>
            </a:r>
            <a:endParaRPr kumimoji="1" lang="zh-CN" altLang="en-US" dirty="0">
              <a:ea typeface="宋体" panose="02010600030101010101" pitchFamily="2" charset="-122"/>
            </a:endParaRPr>
          </a:p>
        </p:txBody>
      </p:sp>
      <p:grpSp>
        <p:nvGrpSpPr>
          <p:cNvPr id="2" name="Group 132"/>
          <p:cNvGrpSpPr/>
          <p:nvPr/>
        </p:nvGrpSpPr>
        <p:grpSpPr bwMode="auto">
          <a:xfrm>
            <a:off x="5524500" y="1204913"/>
            <a:ext cx="4953000" cy="1908174"/>
            <a:chOff x="2352" y="1152"/>
            <a:chExt cx="3120" cy="1202"/>
          </a:xfrm>
        </p:grpSpPr>
        <p:graphicFrame>
          <p:nvGraphicFramePr>
            <p:cNvPr id="7172" name="Object 112"/>
            <p:cNvGraphicFramePr>
              <a:graphicFrameLocks noChangeAspect="1"/>
            </p:cNvGraphicFramePr>
            <p:nvPr/>
          </p:nvGraphicFramePr>
          <p:xfrm>
            <a:off x="2784" y="1516"/>
            <a:ext cx="72" cy="136"/>
          </p:xfrm>
          <a:graphic>
            <a:graphicData uri="http://schemas.openxmlformats.org/presentationml/2006/ole">
              <mc:AlternateContent xmlns:mc="http://schemas.openxmlformats.org/markup-compatibility/2006">
                <mc:Choice xmlns:v="urn:schemas-microsoft-com:vml" Requires="v">
                  <p:oleObj spid="_x0000_s3" name="Equation" r:id="rId1" imgW="114300" imgH="215900" progId="Equation.3">
                    <p:embed/>
                  </p:oleObj>
                </mc:Choice>
                <mc:Fallback>
                  <p:oleObj name="Equation" r:id="rId1" imgW="114300" imgH="215900" progId="Equation.3">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 y="1516"/>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02"/>
            <p:cNvGrpSpPr/>
            <p:nvPr/>
          </p:nvGrpSpPr>
          <p:grpSpPr bwMode="auto">
            <a:xfrm>
              <a:off x="2964" y="1536"/>
              <a:ext cx="444" cy="432"/>
              <a:chOff x="2964" y="1536"/>
              <a:chExt cx="444" cy="432"/>
            </a:xfrm>
          </p:grpSpPr>
          <p:sp>
            <p:nvSpPr>
              <p:cNvPr id="7353" name="Rectangle 25"/>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54" name="Text Box 26"/>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55" name="AutoShape 27"/>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56" name="Text Box 28"/>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57" name="Text Box 29"/>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58" name="Line 30"/>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9" name="Oval 31"/>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7282" name="Line 41"/>
            <p:cNvSpPr>
              <a:spLocks noChangeShapeType="1"/>
            </p:cNvSpPr>
            <p:nvPr/>
          </p:nvSpPr>
          <p:spPr bwMode="auto">
            <a:xfrm>
              <a:off x="4752" y="174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3" name="Line 42"/>
            <p:cNvSpPr>
              <a:spLocks noChangeShapeType="1"/>
            </p:cNvSpPr>
            <p:nvPr/>
          </p:nvSpPr>
          <p:spPr bwMode="auto">
            <a:xfrm>
              <a:off x="4752" y="1746"/>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4" name="Line 43"/>
            <p:cNvSpPr>
              <a:spLocks noChangeShapeType="1"/>
            </p:cNvSpPr>
            <p:nvPr/>
          </p:nvSpPr>
          <p:spPr bwMode="auto">
            <a:xfrm flipH="1">
              <a:off x="2640" y="2130"/>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5" name="Group 44"/>
            <p:cNvGrpSpPr/>
            <p:nvPr/>
          </p:nvGrpSpPr>
          <p:grpSpPr bwMode="auto">
            <a:xfrm>
              <a:off x="2880" y="1746"/>
              <a:ext cx="96" cy="384"/>
              <a:chOff x="2304" y="2304"/>
              <a:chExt cx="96" cy="384"/>
            </a:xfrm>
          </p:grpSpPr>
          <p:sp>
            <p:nvSpPr>
              <p:cNvPr id="7351" name="Line 45"/>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2" name="Line 46"/>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47"/>
            <p:cNvGrpSpPr/>
            <p:nvPr/>
          </p:nvGrpSpPr>
          <p:grpSpPr bwMode="auto">
            <a:xfrm>
              <a:off x="3504" y="1746"/>
              <a:ext cx="96" cy="384"/>
              <a:chOff x="2304" y="2304"/>
              <a:chExt cx="96" cy="384"/>
            </a:xfrm>
          </p:grpSpPr>
          <p:sp>
            <p:nvSpPr>
              <p:cNvPr id="7349" name="Line 48"/>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0" name="Line 49"/>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7" name="Group 50"/>
            <p:cNvGrpSpPr/>
            <p:nvPr/>
          </p:nvGrpSpPr>
          <p:grpSpPr bwMode="auto">
            <a:xfrm>
              <a:off x="4128" y="1746"/>
              <a:ext cx="96" cy="384"/>
              <a:chOff x="2304" y="2304"/>
              <a:chExt cx="96" cy="384"/>
            </a:xfrm>
          </p:grpSpPr>
          <p:sp>
            <p:nvSpPr>
              <p:cNvPr id="7347" name="Line 5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8" name="Line 5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288" name="Oval 53"/>
            <p:cNvSpPr>
              <a:spLocks noChangeArrowheads="1"/>
            </p:cNvSpPr>
            <p:nvPr/>
          </p:nvSpPr>
          <p:spPr bwMode="auto">
            <a:xfrm>
              <a:off x="2862"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89" name="Oval 54"/>
            <p:cNvSpPr>
              <a:spLocks noChangeArrowheads="1"/>
            </p:cNvSpPr>
            <p:nvPr/>
          </p:nvSpPr>
          <p:spPr bwMode="auto">
            <a:xfrm>
              <a:off x="3486"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0" name="Oval 55"/>
            <p:cNvSpPr>
              <a:spLocks noChangeArrowheads="1"/>
            </p:cNvSpPr>
            <p:nvPr/>
          </p:nvSpPr>
          <p:spPr bwMode="auto">
            <a:xfrm>
              <a:off x="4101"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1" name="Line 56"/>
            <p:cNvSpPr>
              <a:spLocks noChangeShapeType="1"/>
            </p:cNvSpPr>
            <p:nvPr/>
          </p:nvSpPr>
          <p:spPr bwMode="auto">
            <a:xfrm>
              <a:off x="5031"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2" name="Line 57"/>
            <p:cNvSpPr>
              <a:spLocks noChangeShapeType="1"/>
            </p:cNvSpPr>
            <p:nvPr/>
          </p:nvSpPr>
          <p:spPr bwMode="auto">
            <a:xfrm flipH="1">
              <a:off x="2640" y="2256"/>
              <a:ext cx="240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3" name="Line 58"/>
            <p:cNvSpPr>
              <a:spLocks noChangeShapeType="1"/>
            </p:cNvSpPr>
            <p:nvPr/>
          </p:nvSpPr>
          <p:spPr bwMode="auto">
            <a:xfrm>
              <a:off x="4407"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4" name="Line 59"/>
            <p:cNvSpPr>
              <a:spLocks noChangeShapeType="1"/>
            </p:cNvSpPr>
            <p:nvPr/>
          </p:nvSpPr>
          <p:spPr bwMode="auto">
            <a:xfrm>
              <a:off x="3783"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5" name="Line 60"/>
            <p:cNvSpPr>
              <a:spLocks noChangeShapeType="1"/>
            </p:cNvSpPr>
            <p:nvPr/>
          </p:nvSpPr>
          <p:spPr bwMode="auto">
            <a:xfrm>
              <a:off x="3147"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6" name="Oval 61"/>
            <p:cNvSpPr>
              <a:spLocks noChangeArrowheads="1"/>
            </p:cNvSpPr>
            <p:nvPr/>
          </p:nvSpPr>
          <p:spPr bwMode="auto">
            <a:xfrm>
              <a:off x="4377" y="22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7" name="Oval 62"/>
            <p:cNvSpPr>
              <a:spLocks noChangeArrowheads="1"/>
            </p:cNvSpPr>
            <p:nvPr/>
          </p:nvSpPr>
          <p:spPr bwMode="auto">
            <a:xfrm>
              <a:off x="3762" y="223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8" name="Oval 63"/>
            <p:cNvSpPr>
              <a:spLocks noChangeArrowheads="1"/>
            </p:cNvSpPr>
            <p:nvPr/>
          </p:nvSpPr>
          <p:spPr bwMode="auto">
            <a:xfrm>
              <a:off x="3123" y="223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9" name="Text Box 76"/>
            <p:cNvSpPr txBox="1">
              <a:spLocks noChangeArrowheads="1"/>
            </p:cNvSpPr>
            <p:nvPr/>
          </p:nvSpPr>
          <p:spPr bwMode="auto">
            <a:xfrm>
              <a:off x="3360"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0</a:t>
              </a:r>
              <a:endParaRPr lang="en-US" altLang="zh-CN" sz="1400">
                <a:solidFill>
                  <a:srgbClr val="003399"/>
                </a:solidFill>
              </a:endParaRPr>
            </a:p>
          </p:txBody>
        </p:sp>
        <p:sp>
          <p:nvSpPr>
            <p:cNvPr id="7300" name="Text Box 77"/>
            <p:cNvSpPr txBox="1">
              <a:spLocks noChangeArrowheads="1"/>
            </p:cNvSpPr>
            <p:nvPr/>
          </p:nvSpPr>
          <p:spPr bwMode="auto">
            <a:xfrm>
              <a:off x="3936"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1</a:t>
              </a:r>
              <a:endParaRPr lang="en-US" altLang="zh-CN" sz="1400">
                <a:solidFill>
                  <a:srgbClr val="003399"/>
                </a:solidFill>
              </a:endParaRPr>
            </a:p>
          </p:txBody>
        </p:sp>
        <p:sp>
          <p:nvSpPr>
            <p:cNvPr id="7301" name="Text Box 78"/>
            <p:cNvSpPr txBox="1">
              <a:spLocks noChangeArrowheads="1"/>
            </p:cNvSpPr>
            <p:nvPr/>
          </p:nvSpPr>
          <p:spPr bwMode="auto">
            <a:xfrm>
              <a:off x="4560"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2</a:t>
              </a:r>
              <a:endParaRPr lang="en-US" altLang="zh-CN" sz="1400">
                <a:solidFill>
                  <a:srgbClr val="003399"/>
                </a:solidFill>
              </a:endParaRPr>
            </a:p>
          </p:txBody>
        </p:sp>
        <p:sp>
          <p:nvSpPr>
            <p:cNvPr id="7302" name="Text Box 79"/>
            <p:cNvSpPr txBox="1">
              <a:spLocks noChangeArrowheads="1"/>
            </p:cNvSpPr>
            <p:nvPr/>
          </p:nvSpPr>
          <p:spPr bwMode="auto">
            <a:xfrm>
              <a:off x="5184"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3</a:t>
              </a:r>
              <a:endParaRPr lang="en-US" altLang="zh-CN" sz="1400">
                <a:solidFill>
                  <a:srgbClr val="003399"/>
                </a:solidFill>
              </a:endParaRPr>
            </a:p>
          </p:txBody>
        </p:sp>
        <p:sp>
          <p:nvSpPr>
            <p:cNvPr id="7303" name="Text Box 80"/>
            <p:cNvSpPr txBox="1">
              <a:spLocks noChangeArrowheads="1"/>
            </p:cNvSpPr>
            <p:nvPr/>
          </p:nvSpPr>
          <p:spPr bwMode="auto">
            <a:xfrm>
              <a:off x="3024"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0</a:t>
              </a:r>
              <a:endParaRPr lang="en-US" altLang="zh-CN" sz="1400">
                <a:solidFill>
                  <a:srgbClr val="003399"/>
                </a:solidFill>
              </a:endParaRPr>
            </a:p>
          </p:txBody>
        </p:sp>
        <p:sp>
          <p:nvSpPr>
            <p:cNvPr id="7304" name="Text Box 81"/>
            <p:cNvSpPr txBox="1">
              <a:spLocks noChangeArrowheads="1"/>
            </p:cNvSpPr>
            <p:nvPr/>
          </p:nvSpPr>
          <p:spPr bwMode="auto">
            <a:xfrm>
              <a:off x="3696"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1</a:t>
              </a:r>
              <a:endParaRPr lang="en-US" altLang="zh-CN" sz="1400">
                <a:solidFill>
                  <a:srgbClr val="003399"/>
                </a:solidFill>
              </a:endParaRPr>
            </a:p>
          </p:txBody>
        </p:sp>
        <p:sp>
          <p:nvSpPr>
            <p:cNvPr id="7305" name="Text Box 82"/>
            <p:cNvSpPr txBox="1">
              <a:spLocks noChangeArrowheads="1"/>
            </p:cNvSpPr>
            <p:nvPr/>
          </p:nvSpPr>
          <p:spPr bwMode="auto">
            <a:xfrm>
              <a:off x="4320"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2</a:t>
              </a:r>
              <a:endParaRPr lang="en-US" altLang="zh-CN" sz="1400">
                <a:solidFill>
                  <a:srgbClr val="003399"/>
                </a:solidFill>
              </a:endParaRPr>
            </a:p>
          </p:txBody>
        </p:sp>
        <p:sp>
          <p:nvSpPr>
            <p:cNvPr id="7306" name="Text Box 83"/>
            <p:cNvSpPr txBox="1">
              <a:spLocks noChangeArrowheads="1"/>
            </p:cNvSpPr>
            <p:nvPr/>
          </p:nvSpPr>
          <p:spPr bwMode="auto">
            <a:xfrm>
              <a:off x="4944"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3</a:t>
              </a:r>
              <a:endParaRPr lang="en-US" altLang="zh-CN" sz="1400">
                <a:solidFill>
                  <a:srgbClr val="003399"/>
                </a:solidFill>
              </a:endParaRPr>
            </a:p>
          </p:txBody>
        </p:sp>
        <p:sp>
          <p:nvSpPr>
            <p:cNvPr id="7307" name="Text Box 84"/>
            <p:cNvSpPr txBox="1">
              <a:spLocks noChangeArrowheads="1"/>
            </p:cNvSpPr>
            <p:nvPr/>
          </p:nvSpPr>
          <p:spPr bwMode="auto">
            <a:xfrm>
              <a:off x="2352" y="2016"/>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CP</a:t>
              </a:r>
              <a:endParaRPr lang="en-US" altLang="zh-CN" sz="1400">
                <a:solidFill>
                  <a:srgbClr val="003399"/>
                </a:solidFill>
                <a:ea typeface="Gulim" pitchFamily="34" charset="-127"/>
              </a:endParaRPr>
            </a:p>
          </p:txBody>
        </p:sp>
        <p:sp>
          <p:nvSpPr>
            <p:cNvPr id="7308" name="Text Box 85"/>
            <p:cNvSpPr txBox="1">
              <a:spLocks noChangeArrowheads="1"/>
            </p:cNvSpPr>
            <p:nvPr/>
          </p:nvSpPr>
          <p:spPr bwMode="auto">
            <a:xfrm>
              <a:off x="2352" y="216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09" name="Line 86"/>
            <p:cNvSpPr>
              <a:spLocks noChangeShapeType="1"/>
            </p:cNvSpPr>
            <p:nvPr/>
          </p:nvSpPr>
          <p:spPr bwMode="auto">
            <a:xfrm>
              <a:off x="2403" y="2181"/>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0" name="Line 93"/>
            <p:cNvSpPr>
              <a:spLocks noChangeShapeType="1"/>
            </p:cNvSpPr>
            <p:nvPr/>
          </p:nvSpPr>
          <p:spPr bwMode="auto">
            <a:xfrm>
              <a:off x="2631" y="163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1" name="Line 94"/>
            <p:cNvSpPr>
              <a:spLocks noChangeShapeType="1"/>
            </p:cNvSpPr>
            <p:nvPr/>
          </p:nvSpPr>
          <p:spPr bwMode="auto">
            <a:xfrm>
              <a:off x="3360"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2" name="Line 95"/>
            <p:cNvSpPr>
              <a:spLocks noChangeShapeType="1"/>
            </p:cNvSpPr>
            <p:nvPr/>
          </p:nvSpPr>
          <p:spPr bwMode="auto">
            <a:xfrm>
              <a:off x="3984"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3" name="Line 96"/>
            <p:cNvSpPr>
              <a:spLocks noChangeShapeType="1"/>
            </p:cNvSpPr>
            <p:nvPr/>
          </p:nvSpPr>
          <p:spPr bwMode="auto">
            <a:xfrm>
              <a:off x="4608"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4" name="Line 97"/>
            <p:cNvSpPr>
              <a:spLocks noChangeShapeType="1"/>
            </p:cNvSpPr>
            <p:nvPr/>
          </p:nvSpPr>
          <p:spPr bwMode="auto">
            <a:xfrm>
              <a:off x="5232" y="163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5" name="Line 98"/>
            <p:cNvSpPr>
              <a:spLocks noChangeShapeType="1"/>
            </p:cNvSpPr>
            <p:nvPr/>
          </p:nvSpPr>
          <p:spPr bwMode="auto">
            <a:xfrm flipV="1">
              <a:off x="5328"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6" name="Line 99"/>
            <p:cNvSpPr>
              <a:spLocks noChangeShapeType="1"/>
            </p:cNvSpPr>
            <p:nvPr/>
          </p:nvSpPr>
          <p:spPr bwMode="auto">
            <a:xfrm flipV="1">
              <a:off x="4704"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7" name="Line 100"/>
            <p:cNvSpPr>
              <a:spLocks noChangeShapeType="1"/>
            </p:cNvSpPr>
            <p:nvPr/>
          </p:nvSpPr>
          <p:spPr bwMode="auto">
            <a:xfrm flipV="1">
              <a:off x="4080"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8" name="Line 101"/>
            <p:cNvSpPr>
              <a:spLocks noChangeShapeType="1"/>
            </p:cNvSpPr>
            <p:nvPr/>
          </p:nvSpPr>
          <p:spPr bwMode="auto">
            <a:xfrm flipV="1">
              <a:off x="3456"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8" name="Group 103"/>
            <p:cNvGrpSpPr/>
            <p:nvPr/>
          </p:nvGrpSpPr>
          <p:grpSpPr bwMode="auto">
            <a:xfrm>
              <a:off x="3600" y="1536"/>
              <a:ext cx="444" cy="432"/>
              <a:chOff x="2964" y="1536"/>
              <a:chExt cx="444" cy="432"/>
            </a:xfrm>
          </p:grpSpPr>
          <p:sp>
            <p:nvSpPr>
              <p:cNvPr id="7340" name="Rectangle 104"/>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41" name="Text Box 105"/>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42" name="AutoShape 106"/>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43" name="Text Box 107"/>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44" name="Text Box 108"/>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45" name="Line 109"/>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6" name="Oval 110"/>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9" name="Group 111"/>
            <p:cNvGrpSpPr/>
            <p:nvPr/>
          </p:nvGrpSpPr>
          <p:grpSpPr bwMode="auto">
            <a:xfrm>
              <a:off x="4224" y="1536"/>
              <a:ext cx="444" cy="432"/>
              <a:chOff x="2964" y="1536"/>
              <a:chExt cx="444" cy="432"/>
            </a:xfrm>
          </p:grpSpPr>
          <p:sp>
            <p:nvSpPr>
              <p:cNvPr id="7333" name="Rectangle 112"/>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34" name="Text Box 113"/>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35" name="AutoShape 114"/>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36" name="Text Box 115"/>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37" name="Text Box 116"/>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8" name="Line 117"/>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9" name="Oval 118"/>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0" name="Group 119"/>
            <p:cNvGrpSpPr/>
            <p:nvPr/>
          </p:nvGrpSpPr>
          <p:grpSpPr bwMode="auto">
            <a:xfrm>
              <a:off x="4848" y="1536"/>
              <a:ext cx="444" cy="432"/>
              <a:chOff x="2964" y="1536"/>
              <a:chExt cx="444" cy="432"/>
            </a:xfrm>
          </p:grpSpPr>
          <p:sp>
            <p:nvSpPr>
              <p:cNvPr id="7326" name="Rectangle 120"/>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7" name="Text Box 121"/>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28" name="AutoShape 122"/>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9" name="Text Box 123"/>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30" name="Text Box 124"/>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1" name="Line 125"/>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2" name="Oval 126"/>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7322" name="Text Box 127"/>
            <p:cNvSpPr txBox="1">
              <a:spLocks noChangeArrowheads="1"/>
            </p:cNvSpPr>
            <p:nvPr/>
          </p:nvSpPr>
          <p:spPr bwMode="auto">
            <a:xfrm>
              <a:off x="2352" y="1392"/>
              <a:ext cx="432"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323" name="Oval 129"/>
            <p:cNvSpPr>
              <a:spLocks noChangeArrowheads="1"/>
            </p:cNvSpPr>
            <p:nvPr/>
          </p:nvSpPr>
          <p:spPr bwMode="auto">
            <a:xfrm>
              <a:off x="4683" y="16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4" name="Oval 130"/>
            <p:cNvSpPr>
              <a:spLocks noChangeArrowheads="1"/>
            </p:cNvSpPr>
            <p:nvPr/>
          </p:nvSpPr>
          <p:spPr bwMode="auto">
            <a:xfrm>
              <a:off x="4053" y="16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5" name="Oval 131"/>
            <p:cNvSpPr>
              <a:spLocks noChangeArrowheads="1"/>
            </p:cNvSpPr>
            <p:nvPr/>
          </p:nvSpPr>
          <p:spPr bwMode="auto">
            <a:xfrm>
              <a:off x="3426" y="16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5238" name="Rectangle 3"/>
          <p:cNvSpPr txBox="1">
            <a:spLocks noChangeArrowheads="1"/>
          </p:cNvSpPr>
          <p:nvPr/>
        </p:nvSpPr>
        <p:spPr bwMode="auto">
          <a:xfrm>
            <a:off x="612000" y="2051050"/>
            <a:ext cx="4300538" cy="863600"/>
          </a:xfrm>
          <a:prstGeom prst="rect">
            <a:avLst/>
          </a:prstGeom>
          <a:noFill/>
          <a:ln w="9525">
            <a:noFill/>
            <a:miter lim="800000"/>
          </a:ln>
        </p:spPr>
        <p:txBody>
          <a:bodyPr/>
          <a:lstStyle/>
          <a:p>
            <a:pPr marL="179705" indent="-179705" algn="just">
              <a:lnSpc>
                <a:spcPct val="100000"/>
              </a:lnSpc>
              <a:spcBef>
                <a:spcPct val="20000"/>
              </a:spcBef>
              <a:buClr>
                <a:srgbClr val="FC0128"/>
              </a:buClr>
              <a:buSzTx/>
              <a:buFont typeface="Wingdings" panose="05000000000000000000" pitchFamily="2" charset="2"/>
              <a:buChar char="v"/>
            </a:pPr>
            <a:r>
              <a:rPr lang="zh-CN" altLang="en-US" sz="2400" dirty="0">
                <a:solidFill>
                  <a:srgbClr val="000000"/>
                </a:solidFill>
              </a:rPr>
              <a:t>工作原理</a:t>
            </a:r>
            <a:endParaRPr lang="zh-CN" altLang="en-US" sz="2400" dirty="0">
              <a:solidFill>
                <a:srgbClr val="000000"/>
              </a:solidFill>
            </a:endParaRPr>
          </a:p>
          <a:p>
            <a:pPr marL="742950" lvl="1" indent="-179705" algn="just">
              <a:lnSpc>
                <a:spcPct val="100000"/>
              </a:lnSpc>
              <a:spcBef>
                <a:spcPct val="20000"/>
              </a:spcBef>
              <a:buClr>
                <a:srgbClr val="063DE8"/>
              </a:buClr>
              <a:buSzPct val="90000"/>
            </a:pPr>
            <a:r>
              <a:rPr lang="zh-CN" altLang="en-US" sz="2000" dirty="0">
                <a:solidFill>
                  <a:srgbClr val="000000"/>
                </a:solidFill>
                <a:cs typeface="Arial" panose="020B0604020202020204" pitchFamily="34" charset="0"/>
              </a:rPr>
              <a:t>复位</a:t>
            </a:r>
            <a:r>
              <a:rPr lang="zh-CN" altLang="en-US" dirty="0">
                <a:solidFill>
                  <a:srgbClr val="000000"/>
                </a:solidFill>
                <a:cs typeface="Arial" panose="020B0604020202020204" pitchFamily="34" charset="0"/>
              </a:rPr>
              <a:t>：</a:t>
            </a:r>
            <a:endParaRPr lang="en-US" altLang="zh-CN" dirty="0">
              <a:solidFill>
                <a:srgbClr val="000000"/>
              </a:solidFill>
              <a:cs typeface="Arial" panose="020B0604020202020204" pitchFamily="34" charset="0"/>
            </a:endParaRPr>
          </a:p>
        </p:txBody>
      </p:sp>
      <p:graphicFrame>
        <p:nvGraphicFramePr>
          <p:cNvPr id="5122" name="Object 113"/>
          <p:cNvGraphicFramePr>
            <a:graphicFrameLocks noChangeAspect="1"/>
          </p:cNvGraphicFramePr>
          <p:nvPr/>
        </p:nvGraphicFramePr>
        <p:xfrm>
          <a:off x="1586665" y="3071019"/>
          <a:ext cx="3111500" cy="417513"/>
        </p:xfrm>
        <a:graphic>
          <a:graphicData uri="http://schemas.openxmlformats.org/presentationml/2006/ole">
            <mc:AlternateContent xmlns:mc="http://schemas.openxmlformats.org/markup-compatibility/2006">
              <mc:Choice xmlns:v="urn:schemas-microsoft-com:vml" Requires="v">
                <p:oleObj spid="_x0000_s11" name="公式" r:id="rId3" imgW="1726565" imgH="254000" progId="Equation.3">
                  <p:embed/>
                </p:oleObj>
              </mc:Choice>
              <mc:Fallback>
                <p:oleObj name="公式" r:id="rId3" imgW="1726565" imgH="254000" progId="Equation.3">
                  <p:embed/>
                  <p:pic>
                    <p:nvPicPr>
                      <p:cNvPr id="0"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665" y="3071019"/>
                        <a:ext cx="3111500"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grpSp>
        <p:nvGrpSpPr>
          <p:cNvPr id="12" name="Group 199"/>
          <p:cNvGrpSpPr/>
          <p:nvPr/>
        </p:nvGrpSpPr>
        <p:grpSpPr bwMode="auto">
          <a:xfrm>
            <a:off x="6251576" y="3349625"/>
            <a:ext cx="3940175" cy="2851150"/>
            <a:chOff x="3074" y="1842"/>
            <a:chExt cx="2482" cy="1796"/>
          </a:xfrm>
        </p:grpSpPr>
        <p:sp>
          <p:nvSpPr>
            <p:cNvPr id="7182" name="Text Box 190"/>
            <p:cNvSpPr txBox="1">
              <a:spLocks noChangeArrowheads="1"/>
            </p:cNvSpPr>
            <p:nvPr/>
          </p:nvSpPr>
          <p:spPr bwMode="auto">
            <a:xfrm>
              <a:off x="3088" y="1842"/>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grpSp>
          <p:nvGrpSpPr>
            <p:cNvPr id="13" name="Group 200"/>
            <p:cNvGrpSpPr/>
            <p:nvPr/>
          </p:nvGrpSpPr>
          <p:grpSpPr bwMode="auto">
            <a:xfrm>
              <a:off x="3276" y="1843"/>
              <a:ext cx="2280" cy="173"/>
              <a:chOff x="2701" y="1805"/>
              <a:chExt cx="2931" cy="192"/>
            </a:xfrm>
          </p:grpSpPr>
          <p:grpSp>
            <p:nvGrpSpPr>
              <p:cNvPr id="14" name="Group 137"/>
              <p:cNvGrpSpPr/>
              <p:nvPr/>
            </p:nvGrpSpPr>
            <p:grpSpPr bwMode="auto">
              <a:xfrm>
                <a:off x="2701" y="1805"/>
                <a:ext cx="477" cy="192"/>
                <a:chOff x="825" y="989"/>
                <a:chExt cx="758" cy="192"/>
              </a:xfrm>
            </p:grpSpPr>
            <p:sp>
              <p:nvSpPr>
                <p:cNvPr id="7277" name="Line 138"/>
                <p:cNvSpPr>
                  <a:spLocks noChangeShapeType="1"/>
                </p:cNvSpPr>
                <p:nvPr/>
              </p:nvSpPr>
              <p:spPr bwMode="auto">
                <a:xfrm>
                  <a:off x="825"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8" name="Line 139"/>
                <p:cNvSpPr>
                  <a:spLocks noChangeShapeType="1"/>
                </p:cNvSpPr>
                <p:nvPr/>
              </p:nvSpPr>
              <p:spPr bwMode="auto">
                <a:xfrm flipV="1">
                  <a:off x="1151"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9" name="Line 140"/>
                <p:cNvSpPr>
                  <a:spLocks noChangeShapeType="1"/>
                </p:cNvSpPr>
                <p:nvPr/>
              </p:nvSpPr>
              <p:spPr bwMode="auto">
                <a:xfrm>
                  <a:off x="1151"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0" name="Line 141"/>
                <p:cNvSpPr>
                  <a:spLocks noChangeShapeType="1"/>
                </p:cNvSpPr>
                <p:nvPr/>
              </p:nvSpPr>
              <p:spPr bwMode="auto">
                <a:xfrm>
                  <a:off x="1583"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142"/>
              <p:cNvGrpSpPr/>
              <p:nvPr/>
            </p:nvGrpSpPr>
            <p:grpSpPr bwMode="auto">
              <a:xfrm>
                <a:off x="3179" y="1805"/>
                <a:ext cx="455" cy="192"/>
                <a:chOff x="864" y="989"/>
                <a:chExt cx="720" cy="192"/>
              </a:xfrm>
            </p:grpSpPr>
            <p:sp>
              <p:nvSpPr>
                <p:cNvPr id="7273" name="Line 14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4" name="Line 14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5" name="Line 14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6" name="Line 14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147"/>
              <p:cNvGrpSpPr/>
              <p:nvPr/>
            </p:nvGrpSpPr>
            <p:grpSpPr bwMode="auto">
              <a:xfrm>
                <a:off x="3632" y="1805"/>
                <a:ext cx="453" cy="192"/>
                <a:chOff x="864" y="989"/>
                <a:chExt cx="720" cy="192"/>
              </a:xfrm>
            </p:grpSpPr>
            <p:sp>
              <p:nvSpPr>
                <p:cNvPr id="7269" name="Line 14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0" name="Line 14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1" name="Line 15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2" name="Line 15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52"/>
              <p:cNvGrpSpPr/>
              <p:nvPr/>
            </p:nvGrpSpPr>
            <p:grpSpPr bwMode="auto">
              <a:xfrm>
                <a:off x="4085" y="1805"/>
                <a:ext cx="453" cy="192"/>
                <a:chOff x="864" y="989"/>
                <a:chExt cx="720" cy="192"/>
              </a:xfrm>
            </p:grpSpPr>
            <p:sp>
              <p:nvSpPr>
                <p:cNvPr id="7265" name="Line 15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6" name="Line 15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7" name="Line 15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8" name="Line 15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8" name="Group 157"/>
              <p:cNvGrpSpPr/>
              <p:nvPr/>
            </p:nvGrpSpPr>
            <p:grpSpPr bwMode="auto">
              <a:xfrm>
                <a:off x="4539" y="1805"/>
                <a:ext cx="455" cy="192"/>
                <a:chOff x="864" y="989"/>
                <a:chExt cx="720" cy="192"/>
              </a:xfrm>
            </p:grpSpPr>
            <p:sp>
              <p:nvSpPr>
                <p:cNvPr id="7261" name="Line 15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2" name="Line 15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3" name="Line 16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4" name="Line 16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 name="Group 199"/>
              <p:cNvGrpSpPr/>
              <p:nvPr/>
            </p:nvGrpSpPr>
            <p:grpSpPr bwMode="auto">
              <a:xfrm>
                <a:off x="4993" y="1805"/>
                <a:ext cx="639" cy="192"/>
                <a:chOff x="4886" y="1901"/>
                <a:chExt cx="639" cy="192"/>
              </a:xfrm>
            </p:grpSpPr>
            <p:sp>
              <p:nvSpPr>
                <p:cNvPr id="7255" name="Line 162"/>
                <p:cNvSpPr>
                  <a:spLocks noChangeShapeType="1"/>
                </p:cNvSpPr>
                <p:nvPr/>
              </p:nvSpPr>
              <p:spPr bwMode="auto">
                <a:xfrm>
                  <a:off x="5344" y="2093"/>
                  <a:ext cx="1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20" name="Group 194"/>
                <p:cNvGrpSpPr/>
                <p:nvPr/>
              </p:nvGrpSpPr>
              <p:grpSpPr bwMode="auto">
                <a:xfrm>
                  <a:off x="4886" y="1901"/>
                  <a:ext cx="455" cy="192"/>
                  <a:chOff x="864" y="989"/>
                  <a:chExt cx="720" cy="192"/>
                </a:xfrm>
              </p:grpSpPr>
              <p:sp>
                <p:nvSpPr>
                  <p:cNvPr id="7257" name="Line 195"/>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8" name="Line 196"/>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9" name="Line 197"/>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0" name="Line 198"/>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7184" name="Line 163"/>
            <p:cNvSpPr>
              <a:spLocks noChangeShapeType="1"/>
            </p:cNvSpPr>
            <p:nvPr/>
          </p:nvSpPr>
          <p:spPr bwMode="auto">
            <a:xfrm>
              <a:off x="3432"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5" name="Line 164"/>
            <p:cNvSpPr>
              <a:spLocks noChangeShapeType="1"/>
            </p:cNvSpPr>
            <p:nvPr/>
          </p:nvSpPr>
          <p:spPr bwMode="auto">
            <a:xfrm>
              <a:off x="379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6" name="Line 165"/>
            <p:cNvSpPr>
              <a:spLocks noChangeShapeType="1"/>
            </p:cNvSpPr>
            <p:nvPr/>
          </p:nvSpPr>
          <p:spPr bwMode="auto">
            <a:xfrm>
              <a:off x="485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7" name="Line 166"/>
            <p:cNvSpPr>
              <a:spLocks noChangeShapeType="1"/>
            </p:cNvSpPr>
            <p:nvPr/>
          </p:nvSpPr>
          <p:spPr bwMode="auto">
            <a:xfrm>
              <a:off x="414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8" name="Line 167"/>
            <p:cNvSpPr>
              <a:spLocks noChangeShapeType="1"/>
            </p:cNvSpPr>
            <p:nvPr/>
          </p:nvSpPr>
          <p:spPr bwMode="auto">
            <a:xfrm>
              <a:off x="4495"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9" name="Line 201"/>
            <p:cNvSpPr>
              <a:spLocks noChangeShapeType="1"/>
            </p:cNvSpPr>
            <p:nvPr/>
          </p:nvSpPr>
          <p:spPr bwMode="auto">
            <a:xfrm>
              <a:off x="519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21" name="Group 217"/>
            <p:cNvGrpSpPr/>
            <p:nvPr/>
          </p:nvGrpSpPr>
          <p:grpSpPr bwMode="auto">
            <a:xfrm>
              <a:off x="3312" y="2119"/>
              <a:ext cx="1531" cy="130"/>
              <a:chOff x="2640" y="2064"/>
              <a:chExt cx="1968" cy="144"/>
            </a:xfrm>
          </p:grpSpPr>
          <p:sp>
            <p:nvSpPr>
              <p:cNvPr id="7244" name="Line 202"/>
              <p:cNvSpPr>
                <a:spLocks noChangeShapeType="1"/>
              </p:cNvSpPr>
              <p:nvPr/>
            </p:nvSpPr>
            <p:spPr bwMode="auto">
              <a:xfrm>
                <a:off x="2640" y="2064"/>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5" name="Line 203"/>
              <p:cNvSpPr>
                <a:spLocks noChangeShapeType="1"/>
              </p:cNvSpPr>
              <p:nvPr/>
            </p:nvSpPr>
            <p:spPr bwMode="auto">
              <a:xfrm>
                <a:off x="3120" y="206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6" name="Line 204"/>
              <p:cNvSpPr>
                <a:spLocks noChangeShapeType="1"/>
              </p:cNvSpPr>
              <p:nvPr/>
            </p:nvSpPr>
            <p:spPr bwMode="auto">
              <a:xfrm>
                <a:off x="3120" y="2208"/>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7" name="Line 205"/>
              <p:cNvSpPr>
                <a:spLocks noChangeShapeType="1"/>
              </p:cNvSpPr>
              <p:nvPr/>
            </p:nvSpPr>
            <p:spPr bwMode="auto">
              <a:xfrm flipV="1">
                <a:off x="3600" y="206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8" name="Line 206"/>
              <p:cNvSpPr>
                <a:spLocks noChangeShapeType="1"/>
              </p:cNvSpPr>
              <p:nvPr/>
            </p:nvSpPr>
            <p:spPr bwMode="auto">
              <a:xfrm>
                <a:off x="3600" y="2064"/>
                <a:ext cx="100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191" name="Line 207"/>
            <p:cNvSpPr>
              <a:spLocks noChangeShapeType="1"/>
            </p:cNvSpPr>
            <p:nvPr/>
          </p:nvSpPr>
          <p:spPr bwMode="auto">
            <a:xfrm>
              <a:off x="4843" y="211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2" name="Line 208"/>
            <p:cNvSpPr>
              <a:spLocks noChangeShapeType="1"/>
            </p:cNvSpPr>
            <p:nvPr/>
          </p:nvSpPr>
          <p:spPr bwMode="auto">
            <a:xfrm>
              <a:off x="4843" y="224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3" name="Line 209"/>
            <p:cNvSpPr>
              <a:spLocks noChangeShapeType="1"/>
            </p:cNvSpPr>
            <p:nvPr/>
          </p:nvSpPr>
          <p:spPr bwMode="auto">
            <a:xfrm>
              <a:off x="3275" y="2458"/>
              <a:ext cx="14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4" name="Line 210"/>
            <p:cNvSpPr>
              <a:spLocks noChangeShapeType="1"/>
            </p:cNvSpPr>
            <p:nvPr/>
          </p:nvSpPr>
          <p:spPr bwMode="auto">
            <a:xfrm flipV="1">
              <a:off x="343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5" name="Line 211"/>
            <p:cNvSpPr>
              <a:spLocks noChangeShapeType="1"/>
            </p:cNvSpPr>
            <p:nvPr/>
          </p:nvSpPr>
          <p:spPr bwMode="auto">
            <a:xfrm>
              <a:off x="3424" y="2372"/>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6" name="Line 212"/>
            <p:cNvSpPr>
              <a:spLocks noChangeShapeType="1"/>
            </p:cNvSpPr>
            <p:nvPr/>
          </p:nvSpPr>
          <p:spPr bwMode="auto">
            <a:xfrm>
              <a:off x="3787"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7" name="Line 213"/>
            <p:cNvSpPr>
              <a:spLocks noChangeShapeType="1"/>
            </p:cNvSpPr>
            <p:nvPr/>
          </p:nvSpPr>
          <p:spPr bwMode="auto">
            <a:xfrm>
              <a:off x="3798" y="245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8" name="Line 214"/>
            <p:cNvSpPr>
              <a:spLocks noChangeShapeType="1"/>
            </p:cNvSpPr>
            <p:nvPr/>
          </p:nvSpPr>
          <p:spPr bwMode="auto">
            <a:xfrm flipV="1">
              <a:off x="414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9" name="Line 215"/>
            <p:cNvSpPr>
              <a:spLocks noChangeShapeType="1"/>
            </p:cNvSpPr>
            <p:nvPr/>
          </p:nvSpPr>
          <p:spPr bwMode="auto">
            <a:xfrm>
              <a:off x="4134" y="2372"/>
              <a:ext cx="70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0" name="Line 218"/>
            <p:cNvSpPr>
              <a:spLocks noChangeShapeType="1"/>
            </p:cNvSpPr>
            <p:nvPr/>
          </p:nvSpPr>
          <p:spPr bwMode="auto">
            <a:xfrm>
              <a:off x="4843" y="2370"/>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1" name="Line 219"/>
            <p:cNvSpPr>
              <a:spLocks noChangeShapeType="1"/>
            </p:cNvSpPr>
            <p:nvPr/>
          </p:nvSpPr>
          <p:spPr bwMode="auto">
            <a:xfrm>
              <a:off x="4843" y="2508"/>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2" name="Line 221"/>
            <p:cNvSpPr>
              <a:spLocks noChangeShapeType="1"/>
            </p:cNvSpPr>
            <p:nvPr/>
          </p:nvSpPr>
          <p:spPr bwMode="auto">
            <a:xfrm>
              <a:off x="3312" y="2768"/>
              <a:ext cx="48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3" name="Line 222"/>
            <p:cNvSpPr>
              <a:spLocks noChangeShapeType="1"/>
            </p:cNvSpPr>
            <p:nvPr/>
          </p:nvSpPr>
          <p:spPr bwMode="auto">
            <a:xfrm flipV="1">
              <a:off x="3787"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4" name="Line 223"/>
            <p:cNvSpPr>
              <a:spLocks noChangeShapeType="1"/>
            </p:cNvSpPr>
            <p:nvPr/>
          </p:nvSpPr>
          <p:spPr bwMode="auto">
            <a:xfrm>
              <a:off x="3797" y="263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5" name="Line 224"/>
            <p:cNvSpPr>
              <a:spLocks noChangeShapeType="1"/>
            </p:cNvSpPr>
            <p:nvPr/>
          </p:nvSpPr>
          <p:spPr bwMode="auto">
            <a:xfrm>
              <a:off x="4142"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6" name="Line 225"/>
            <p:cNvSpPr>
              <a:spLocks noChangeShapeType="1"/>
            </p:cNvSpPr>
            <p:nvPr/>
          </p:nvSpPr>
          <p:spPr bwMode="auto">
            <a:xfrm>
              <a:off x="4133" y="2768"/>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7" name="Line 226"/>
            <p:cNvSpPr>
              <a:spLocks noChangeShapeType="1"/>
            </p:cNvSpPr>
            <p:nvPr/>
          </p:nvSpPr>
          <p:spPr bwMode="auto">
            <a:xfrm flipV="1">
              <a:off x="4499"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8" name="Line 227"/>
            <p:cNvSpPr>
              <a:spLocks noChangeShapeType="1"/>
            </p:cNvSpPr>
            <p:nvPr/>
          </p:nvSpPr>
          <p:spPr bwMode="auto">
            <a:xfrm>
              <a:off x="4507" y="2638"/>
              <a:ext cx="67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9" name="Line 228"/>
            <p:cNvSpPr>
              <a:spLocks noChangeShapeType="1"/>
            </p:cNvSpPr>
            <p:nvPr/>
          </p:nvSpPr>
          <p:spPr bwMode="auto">
            <a:xfrm>
              <a:off x="5179" y="263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0" name="Line 229"/>
            <p:cNvSpPr>
              <a:spLocks noChangeShapeType="1"/>
            </p:cNvSpPr>
            <p:nvPr/>
          </p:nvSpPr>
          <p:spPr bwMode="auto">
            <a:xfrm>
              <a:off x="5179" y="276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1" name="Line 232"/>
            <p:cNvSpPr>
              <a:spLocks noChangeShapeType="1"/>
            </p:cNvSpPr>
            <p:nvPr/>
          </p:nvSpPr>
          <p:spPr bwMode="auto">
            <a:xfrm>
              <a:off x="3275" y="3027"/>
              <a:ext cx="85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2" name="Line 233"/>
            <p:cNvSpPr>
              <a:spLocks noChangeShapeType="1"/>
            </p:cNvSpPr>
            <p:nvPr/>
          </p:nvSpPr>
          <p:spPr bwMode="auto">
            <a:xfrm flipV="1">
              <a:off x="414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3" name="Line 234"/>
            <p:cNvSpPr>
              <a:spLocks noChangeShapeType="1"/>
            </p:cNvSpPr>
            <p:nvPr/>
          </p:nvSpPr>
          <p:spPr bwMode="auto">
            <a:xfrm>
              <a:off x="4133" y="2897"/>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4" name="Line 235"/>
            <p:cNvSpPr>
              <a:spLocks noChangeShapeType="1"/>
            </p:cNvSpPr>
            <p:nvPr/>
          </p:nvSpPr>
          <p:spPr bwMode="auto">
            <a:xfrm>
              <a:off x="4498"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5" name="Line 236"/>
            <p:cNvSpPr>
              <a:spLocks noChangeShapeType="1"/>
            </p:cNvSpPr>
            <p:nvPr/>
          </p:nvSpPr>
          <p:spPr bwMode="auto">
            <a:xfrm>
              <a:off x="4507" y="302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6" name="Line 237"/>
            <p:cNvSpPr>
              <a:spLocks noChangeShapeType="1"/>
            </p:cNvSpPr>
            <p:nvPr/>
          </p:nvSpPr>
          <p:spPr bwMode="auto">
            <a:xfrm flipV="1">
              <a:off x="485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7" name="Line 238"/>
            <p:cNvSpPr>
              <a:spLocks noChangeShapeType="1"/>
            </p:cNvSpPr>
            <p:nvPr/>
          </p:nvSpPr>
          <p:spPr bwMode="auto">
            <a:xfrm>
              <a:off x="4843" y="2897"/>
              <a:ext cx="63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8" name="Line 240"/>
            <p:cNvSpPr>
              <a:spLocks noChangeShapeType="1"/>
            </p:cNvSpPr>
            <p:nvPr/>
          </p:nvSpPr>
          <p:spPr bwMode="auto">
            <a:xfrm>
              <a:off x="3275" y="3286"/>
              <a:ext cx="123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9" name="Line 241"/>
            <p:cNvSpPr>
              <a:spLocks noChangeShapeType="1"/>
            </p:cNvSpPr>
            <p:nvPr/>
          </p:nvSpPr>
          <p:spPr bwMode="auto">
            <a:xfrm flipV="1">
              <a:off x="4498"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0" name="Line 242"/>
            <p:cNvSpPr>
              <a:spLocks noChangeShapeType="1"/>
            </p:cNvSpPr>
            <p:nvPr/>
          </p:nvSpPr>
          <p:spPr bwMode="auto">
            <a:xfrm>
              <a:off x="4507" y="315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1" name="Line 243"/>
            <p:cNvSpPr>
              <a:spLocks noChangeShapeType="1"/>
            </p:cNvSpPr>
            <p:nvPr/>
          </p:nvSpPr>
          <p:spPr bwMode="auto">
            <a:xfrm>
              <a:off x="4852"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2" name="Line 244"/>
            <p:cNvSpPr>
              <a:spLocks noChangeShapeType="1"/>
            </p:cNvSpPr>
            <p:nvPr/>
          </p:nvSpPr>
          <p:spPr bwMode="auto">
            <a:xfrm>
              <a:off x="4861" y="3286"/>
              <a:ext cx="33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3" name="Line 245"/>
            <p:cNvSpPr>
              <a:spLocks noChangeShapeType="1"/>
            </p:cNvSpPr>
            <p:nvPr/>
          </p:nvSpPr>
          <p:spPr bwMode="auto">
            <a:xfrm flipV="1">
              <a:off x="5196"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4" name="Line 246"/>
            <p:cNvSpPr>
              <a:spLocks noChangeShapeType="1"/>
            </p:cNvSpPr>
            <p:nvPr/>
          </p:nvSpPr>
          <p:spPr bwMode="auto">
            <a:xfrm>
              <a:off x="5196" y="3157"/>
              <a:ext cx="29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5" name="Text Box 248"/>
            <p:cNvSpPr txBox="1">
              <a:spLocks noChangeArrowheads="1"/>
            </p:cNvSpPr>
            <p:nvPr/>
          </p:nvSpPr>
          <p:spPr bwMode="auto">
            <a:xfrm>
              <a:off x="3088" y="207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226" name="Text Box 250"/>
            <p:cNvSpPr txBox="1">
              <a:spLocks noChangeArrowheads="1"/>
            </p:cNvSpPr>
            <p:nvPr/>
          </p:nvSpPr>
          <p:spPr bwMode="auto">
            <a:xfrm>
              <a:off x="3074" y="2335"/>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0</a:t>
              </a:r>
              <a:endParaRPr lang="en-US" altLang="zh-CN" sz="1600">
                <a:solidFill>
                  <a:srgbClr val="003399"/>
                </a:solidFill>
              </a:endParaRPr>
            </a:p>
          </p:txBody>
        </p:sp>
        <p:sp>
          <p:nvSpPr>
            <p:cNvPr id="7227" name="Text Box 251"/>
            <p:cNvSpPr txBox="1">
              <a:spLocks noChangeArrowheads="1"/>
            </p:cNvSpPr>
            <p:nvPr/>
          </p:nvSpPr>
          <p:spPr bwMode="auto">
            <a:xfrm>
              <a:off x="3088" y="2577"/>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1</a:t>
              </a:r>
              <a:endParaRPr lang="en-US" altLang="zh-CN" sz="1600">
                <a:solidFill>
                  <a:srgbClr val="003399"/>
                </a:solidFill>
              </a:endParaRPr>
            </a:p>
          </p:txBody>
        </p:sp>
        <p:sp>
          <p:nvSpPr>
            <p:cNvPr id="7228" name="Text Box 252"/>
            <p:cNvSpPr txBox="1">
              <a:spLocks noChangeArrowheads="1"/>
            </p:cNvSpPr>
            <p:nvPr/>
          </p:nvSpPr>
          <p:spPr bwMode="auto">
            <a:xfrm>
              <a:off x="3088" y="285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2</a:t>
              </a:r>
              <a:endParaRPr lang="en-US" altLang="zh-CN" sz="1600">
                <a:solidFill>
                  <a:srgbClr val="003399"/>
                </a:solidFill>
              </a:endParaRPr>
            </a:p>
          </p:txBody>
        </p:sp>
        <p:sp>
          <p:nvSpPr>
            <p:cNvPr id="7229" name="Text Box 253"/>
            <p:cNvSpPr txBox="1">
              <a:spLocks noChangeArrowheads="1"/>
            </p:cNvSpPr>
            <p:nvPr/>
          </p:nvSpPr>
          <p:spPr bwMode="auto">
            <a:xfrm>
              <a:off x="3088" y="311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3</a:t>
              </a:r>
              <a:endParaRPr lang="en-US" altLang="zh-CN" sz="1600">
                <a:solidFill>
                  <a:srgbClr val="003399"/>
                </a:solidFill>
              </a:endParaRPr>
            </a:p>
          </p:txBody>
        </p:sp>
        <p:sp>
          <p:nvSpPr>
            <p:cNvPr id="7230" name="Text Box 254"/>
            <p:cNvSpPr txBox="1">
              <a:spLocks noChangeArrowheads="1"/>
            </p:cNvSpPr>
            <p:nvPr/>
          </p:nvSpPr>
          <p:spPr bwMode="auto">
            <a:xfrm>
              <a:off x="3536"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1" name="Text Box 255"/>
            <p:cNvSpPr txBox="1">
              <a:spLocks noChangeArrowheads="1"/>
            </p:cNvSpPr>
            <p:nvPr/>
          </p:nvSpPr>
          <p:spPr bwMode="auto">
            <a:xfrm>
              <a:off x="3909"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32" name="Text Box 256"/>
            <p:cNvSpPr txBox="1">
              <a:spLocks noChangeArrowheads="1"/>
            </p:cNvSpPr>
            <p:nvPr/>
          </p:nvSpPr>
          <p:spPr bwMode="auto">
            <a:xfrm>
              <a:off x="4245"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3" name="Text Box 257"/>
            <p:cNvSpPr txBox="1">
              <a:spLocks noChangeArrowheads="1"/>
            </p:cNvSpPr>
            <p:nvPr/>
          </p:nvSpPr>
          <p:spPr bwMode="auto">
            <a:xfrm>
              <a:off x="4619"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4" name="Text Box 258"/>
            <p:cNvSpPr txBox="1">
              <a:spLocks noChangeArrowheads="1"/>
            </p:cNvSpPr>
            <p:nvPr/>
          </p:nvSpPr>
          <p:spPr bwMode="auto">
            <a:xfrm>
              <a:off x="3909"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5" name="Text Box 259"/>
            <p:cNvSpPr txBox="1">
              <a:spLocks noChangeArrowheads="1"/>
            </p:cNvSpPr>
            <p:nvPr/>
          </p:nvSpPr>
          <p:spPr bwMode="auto">
            <a:xfrm>
              <a:off x="4245"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36" name="Text Box 260"/>
            <p:cNvSpPr txBox="1">
              <a:spLocks noChangeArrowheads="1"/>
            </p:cNvSpPr>
            <p:nvPr/>
          </p:nvSpPr>
          <p:spPr bwMode="auto">
            <a:xfrm>
              <a:off x="4619"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7" name="Text Box 261"/>
            <p:cNvSpPr txBox="1">
              <a:spLocks noChangeArrowheads="1"/>
            </p:cNvSpPr>
            <p:nvPr/>
          </p:nvSpPr>
          <p:spPr bwMode="auto">
            <a:xfrm>
              <a:off x="4955"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8" name="Text Box 262"/>
            <p:cNvSpPr txBox="1">
              <a:spLocks noChangeArrowheads="1"/>
            </p:cNvSpPr>
            <p:nvPr/>
          </p:nvSpPr>
          <p:spPr bwMode="auto">
            <a:xfrm>
              <a:off x="4245" y="2897"/>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9" name="Text Box 263"/>
            <p:cNvSpPr txBox="1">
              <a:spLocks noChangeArrowheads="1"/>
            </p:cNvSpPr>
            <p:nvPr/>
          </p:nvSpPr>
          <p:spPr bwMode="auto">
            <a:xfrm>
              <a:off x="4619"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40" name="Text Box 264"/>
            <p:cNvSpPr txBox="1">
              <a:spLocks noChangeArrowheads="1"/>
            </p:cNvSpPr>
            <p:nvPr/>
          </p:nvSpPr>
          <p:spPr bwMode="auto">
            <a:xfrm>
              <a:off x="4619"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41" name="Text Box 265"/>
            <p:cNvSpPr txBox="1">
              <a:spLocks noChangeArrowheads="1"/>
            </p:cNvSpPr>
            <p:nvPr/>
          </p:nvSpPr>
          <p:spPr bwMode="auto">
            <a:xfrm>
              <a:off x="4955"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42" name="Text Box 266"/>
            <p:cNvSpPr txBox="1">
              <a:spLocks noChangeArrowheads="1"/>
            </p:cNvSpPr>
            <p:nvPr/>
          </p:nvSpPr>
          <p:spPr bwMode="auto">
            <a:xfrm>
              <a:off x="4955"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43" name="Text Box 196"/>
            <p:cNvSpPr txBox="1">
              <a:spLocks noChangeArrowheads="1"/>
            </p:cNvSpPr>
            <p:nvPr/>
          </p:nvSpPr>
          <p:spPr bwMode="black">
            <a:xfrm>
              <a:off x="3261" y="3347"/>
              <a:ext cx="1980" cy="291"/>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C00000"/>
                  </a:solidFill>
                  <a:latin typeface="Times New Roman" panose="02020603050405020304" pitchFamily="18" charset="0"/>
                  <a:cs typeface="Times New Roman" panose="02020603050405020304" pitchFamily="18" charset="0"/>
                </a:rPr>
                <a:t>0    1    2     3      4</a:t>
              </a:r>
              <a:endParaRPr lang="en-US" altLang="zh-CN" sz="2400" dirty="0">
                <a:solidFill>
                  <a:srgbClr val="C00000"/>
                </a:solidFill>
                <a:latin typeface="Times New Roman" panose="02020603050405020304" pitchFamily="18" charset="0"/>
                <a:cs typeface="Times New Roman" panose="02020603050405020304" pitchFamily="18" charset="0"/>
              </a:endParaRPr>
            </a:p>
          </p:txBody>
        </p:sp>
      </p:grpSp>
      <p:sp>
        <p:nvSpPr>
          <p:cNvPr id="5320" name="Oval 200"/>
          <p:cNvSpPr>
            <a:spLocks noChangeArrowheads="1"/>
          </p:cNvSpPr>
          <p:nvPr/>
        </p:nvSpPr>
        <p:spPr bwMode="black">
          <a:xfrm>
            <a:off x="8624889" y="4578503"/>
            <a:ext cx="469898" cy="649188"/>
          </a:xfrm>
          <a:prstGeom prst="ellipse">
            <a:avLst/>
          </a:prstGeom>
          <a:noFill/>
          <a:ln w="9525" algn="ctr">
            <a:solidFill>
              <a:srgbClr val="FF0066"/>
            </a:solidFill>
            <a:rou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5321" name="Object 201"/>
          <p:cNvGraphicFramePr>
            <a:graphicFrameLocks noChangeAspect="1"/>
          </p:cNvGraphicFramePr>
          <p:nvPr/>
        </p:nvGraphicFramePr>
        <p:xfrm>
          <a:off x="1593074" y="4246908"/>
          <a:ext cx="3138547" cy="1953868"/>
        </p:xfrm>
        <a:graphic>
          <a:graphicData uri="http://schemas.openxmlformats.org/presentationml/2006/ole">
            <mc:AlternateContent xmlns:mc="http://schemas.openxmlformats.org/markup-compatibility/2006">
              <mc:Choice xmlns:v="urn:schemas-microsoft-com:vml" Requires="v">
                <p:oleObj spid="_x0000_s22" name="公式" r:id="rId5" imgW="1663700" imgH="1041400" progId="Equation.3">
                  <p:embed/>
                </p:oleObj>
              </mc:Choice>
              <mc:Fallback>
                <p:oleObj name="公式" r:id="rId5" imgW="1663700" imgH="1041400" progId="Equation.3">
                  <p:embed/>
                  <p:pic>
                    <p:nvPicPr>
                      <p:cNvPr id="0" name="图片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3074" y="4246908"/>
                        <a:ext cx="3138547" cy="1953868"/>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192" name="Rectangle 3"/>
          <p:cNvSpPr txBox="1">
            <a:spLocks noChangeArrowheads="1"/>
          </p:cNvSpPr>
          <p:nvPr/>
        </p:nvSpPr>
        <p:spPr bwMode="auto">
          <a:xfrm>
            <a:off x="623392" y="3733800"/>
            <a:ext cx="2311400" cy="495300"/>
          </a:xfrm>
          <a:prstGeom prst="rect">
            <a:avLst/>
          </a:prstGeom>
          <a:noFill/>
          <a:ln w="9525">
            <a:noFill/>
            <a:miter lim="800000"/>
          </a:ln>
        </p:spPr>
        <p:txBody>
          <a:bodyPr/>
          <a:lstStyle/>
          <a:p>
            <a:pPr marL="742950" lvl="1" indent="-179705" algn="just">
              <a:lnSpc>
                <a:spcPct val="100000"/>
              </a:lnSpc>
              <a:spcBef>
                <a:spcPct val="20000"/>
              </a:spcBef>
              <a:buClr>
                <a:srgbClr val="063DE8"/>
              </a:buClr>
              <a:buSzPct val="90000"/>
            </a:pPr>
            <a:r>
              <a:rPr lang="zh-CN" altLang="en-US" sz="2000" dirty="0">
                <a:solidFill>
                  <a:srgbClr val="000000"/>
                </a:solidFill>
                <a:cs typeface="Arial" panose="020B0604020202020204" pitchFamily="34" charset="0"/>
              </a:rPr>
              <a:t>移位：</a:t>
            </a:r>
            <a:endParaRPr lang="zh-CN" altLang="en-US" sz="2000" dirty="0">
              <a:solidFill>
                <a:srgbClr val="000000"/>
              </a:solidFill>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238">
                                            <p:txEl>
                                              <p:pRg st="0" end="0"/>
                                            </p:txEl>
                                          </p:spTgt>
                                        </p:tgtEl>
                                        <p:attrNameLst>
                                          <p:attrName>style.visibility</p:attrName>
                                        </p:attrNameLst>
                                      </p:cBhvr>
                                      <p:to>
                                        <p:strVal val="visible"/>
                                      </p:to>
                                    </p:set>
                                    <p:anim calcmode="lin" valueType="num">
                                      <p:cBhvr additive="base">
                                        <p:cTn id="12" dur="500" fill="hold"/>
                                        <p:tgtEl>
                                          <p:spTgt spid="523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2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238">
                                            <p:txEl>
                                              <p:pRg st="1" end="1"/>
                                            </p:txEl>
                                          </p:spTgt>
                                        </p:tgtEl>
                                        <p:attrNameLst>
                                          <p:attrName>style.visibility</p:attrName>
                                        </p:attrNameLst>
                                      </p:cBhvr>
                                      <p:to>
                                        <p:strVal val="visible"/>
                                      </p:to>
                                    </p:set>
                                    <p:anim calcmode="lin" valueType="num">
                                      <p:cBhvr additive="base">
                                        <p:cTn id="18" dur="500" fill="hold"/>
                                        <p:tgtEl>
                                          <p:spTgt spid="523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23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 calcmode="lin" valueType="num">
                                      <p:cBhvr>
                                        <p:cTn id="23" dur="500" fill="hold"/>
                                        <p:tgtEl>
                                          <p:spTgt spid="5122"/>
                                        </p:tgtEl>
                                        <p:attrNameLst>
                                          <p:attrName>ppt_w</p:attrName>
                                        </p:attrNameLst>
                                      </p:cBhvr>
                                      <p:tavLst>
                                        <p:tav tm="0">
                                          <p:val>
                                            <p:fltVal val="0"/>
                                          </p:val>
                                        </p:tav>
                                        <p:tav tm="100000">
                                          <p:val>
                                            <p:strVal val="#ppt_w"/>
                                          </p:val>
                                        </p:tav>
                                      </p:tavLst>
                                    </p:anim>
                                    <p:anim calcmode="lin" valueType="num">
                                      <p:cBhvr>
                                        <p:cTn id="24" dur="500" fill="hold"/>
                                        <p:tgtEl>
                                          <p:spTgt spid="512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2">
                                            <p:txEl>
                                              <p:pRg st="0" end="0"/>
                                            </p:txEl>
                                          </p:spTgt>
                                        </p:tgtEl>
                                        <p:attrNameLst>
                                          <p:attrName>style.visibility</p:attrName>
                                        </p:attrNameLst>
                                      </p:cBhvr>
                                      <p:to>
                                        <p:strVal val="visible"/>
                                      </p:to>
                                    </p:set>
                                    <p:anim calcmode="lin" valueType="num">
                                      <p:cBhvr additive="base">
                                        <p:cTn id="29" dur="500" fill="hold"/>
                                        <p:tgtEl>
                                          <p:spTgt spid="192">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2">
                                            <p:txEl>
                                              <p:pRg st="0" end="0"/>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3" presetClass="entr" presetSubtype="16" fill="hold" nodeType="afterEffect">
                                  <p:stCondLst>
                                    <p:cond delay="0"/>
                                  </p:stCondLst>
                                  <p:childTnLst>
                                    <p:set>
                                      <p:cBhvr>
                                        <p:cTn id="33" dur="1" fill="hold">
                                          <p:stCondLst>
                                            <p:cond delay="0"/>
                                          </p:stCondLst>
                                        </p:cTn>
                                        <p:tgtEl>
                                          <p:spTgt spid="5321"/>
                                        </p:tgtEl>
                                        <p:attrNameLst>
                                          <p:attrName>style.visibility</p:attrName>
                                        </p:attrNameLst>
                                      </p:cBhvr>
                                      <p:to>
                                        <p:strVal val="visible"/>
                                      </p:to>
                                    </p:set>
                                    <p:anim calcmode="lin" valueType="num">
                                      <p:cBhvr>
                                        <p:cTn id="34" dur="500" fill="hold"/>
                                        <p:tgtEl>
                                          <p:spTgt spid="5321"/>
                                        </p:tgtEl>
                                        <p:attrNameLst>
                                          <p:attrName>ppt_w</p:attrName>
                                        </p:attrNameLst>
                                      </p:cBhvr>
                                      <p:tavLst>
                                        <p:tav tm="0">
                                          <p:val>
                                            <p:fltVal val="0"/>
                                          </p:val>
                                        </p:tav>
                                        <p:tav tm="100000">
                                          <p:val>
                                            <p:strVal val="#ppt_w"/>
                                          </p:val>
                                        </p:tav>
                                      </p:tavLst>
                                    </p:anim>
                                    <p:anim calcmode="lin" valueType="num">
                                      <p:cBhvr>
                                        <p:cTn id="35" dur="500" fill="hold"/>
                                        <p:tgtEl>
                                          <p:spTgt spid="532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5320"/>
                                        </p:tgtEl>
                                        <p:attrNameLst>
                                          <p:attrName>style.visibility</p:attrName>
                                        </p:attrNameLst>
                                      </p:cBhvr>
                                      <p:to>
                                        <p:strVal val="visible"/>
                                      </p:to>
                                    </p:set>
                                    <p:anim calcmode="lin" valueType="num">
                                      <p:cBhvr>
                                        <p:cTn id="40" dur="500" fill="hold"/>
                                        <p:tgtEl>
                                          <p:spTgt spid="5320"/>
                                        </p:tgtEl>
                                        <p:attrNameLst>
                                          <p:attrName>ppt_w</p:attrName>
                                        </p:attrNameLst>
                                      </p:cBhvr>
                                      <p:tavLst>
                                        <p:tav tm="0">
                                          <p:val>
                                            <p:fltVal val="0"/>
                                          </p:val>
                                        </p:tav>
                                        <p:tav tm="100000">
                                          <p:val>
                                            <p:strVal val="#ppt_w"/>
                                          </p:val>
                                        </p:tav>
                                      </p:tavLst>
                                    </p:anim>
                                    <p:anim calcmode="lin" valueType="num">
                                      <p:cBhvr>
                                        <p:cTn id="41" dur="500" fill="hold"/>
                                        <p:tgtEl>
                                          <p:spTgt spid="53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8" grpId="0" bldLvl="2" build="p"/>
      <p:bldP spid="5320" grpId="0" animBg="1"/>
      <p:bldP spid="192" grpId="0" bldLvl="2"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位右移移位寄存器工作方式</a:t>
            </a:r>
            <a:endParaRPr lang="zh-CN" altLang="en-US" i="0" dirty="0">
              <a:solidFill>
                <a:schemeClr val="accent1"/>
              </a:solidFill>
              <a:latin typeface="+mj-ea"/>
            </a:endParaRPr>
          </a:p>
        </p:txBody>
      </p:sp>
      <p:sp>
        <p:nvSpPr>
          <p:cNvPr id="99332" name="TextBox 301"/>
          <p:cNvSpPr txBox="1">
            <a:spLocks noChangeArrowheads="1"/>
          </p:cNvSpPr>
          <p:nvPr/>
        </p:nvSpPr>
        <p:spPr bwMode="auto">
          <a:xfrm>
            <a:off x="612000" y="900000"/>
            <a:ext cx="10812592" cy="4488280"/>
          </a:xfrm>
          <a:prstGeom prst="rect">
            <a:avLst/>
          </a:prstGeom>
          <a:noFill/>
          <a:ln w="9525">
            <a:noFill/>
            <a:miter lim="800000"/>
          </a:ln>
        </p:spPr>
        <p:txBody>
          <a:bodyPr wrap="square">
            <a:spAutoFit/>
          </a:bodyPr>
          <a:lstStyle/>
          <a:p>
            <a:pPr marL="179705" indent="-179705" algn="just">
              <a:lnSpc>
                <a:spcPts val="3100"/>
              </a:lnSpc>
              <a:spcBef>
                <a:spcPct val="2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工作方式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647700" lvl="1" indent="-179705" eaLnBrk="1" hangingPunct="1">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串入并出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365125" eaLnBrk="1" hangingPunct="1">
              <a:lnSpc>
                <a:spcPct val="150000"/>
              </a:lnSpc>
              <a:spcBef>
                <a:spcPct val="0"/>
              </a:spcBef>
              <a:buClr>
                <a:srgbClr val="006666"/>
              </a:buClr>
              <a:buSzPct val="110000"/>
              <a:buFontTx/>
              <a:buNone/>
            </a:pP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串并转换（需要</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并行输出</a:t>
            </a:r>
            <a:r>
              <a:rPr lang="en-US" altLang="zh-CN" sz="2200" dirty="0">
                <a:solidFill>
                  <a:srgbClr val="000000"/>
                </a:solidFill>
                <a:latin typeface="Times New Roman" panose="02020603050405020304" pitchFamily="18" charset="0"/>
                <a:cs typeface="Times New Roman" panose="02020603050405020304" pitchFamily="18" charset="0"/>
              </a:rPr>
              <a:t>1011</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179705" algn="just">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串入串出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365125" algn="just">
              <a:lnSpc>
                <a:spcPct val="150000"/>
              </a:lnSpc>
              <a:spcBef>
                <a:spcPct val="0"/>
              </a:spcBef>
              <a:buClr>
                <a:srgbClr val="006666"/>
              </a:buClr>
              <a:buSzPct val="110000"/>
              <a:buFontTx/>
              <a:buNone/>
            </a:pPr>
            <a:r>
              <a:rPr lang="zh-CN" altLang="en-US" sz="2200" dirty="0">
                <a:solidFill>
                  <a:srgbClr val="000000"/>
                </a:solidFill>
                <a:latin typeface="Times New Roman" panose="02020603050405020304" pitchFamily="18" charset="0"/>
                <a:cs typeface="Times New Roman" panose="02020603050405020304" pitchFamily="18" charset="0"/>
              </a:rPr>
              <a:t>      把最右边的触发器的输出作为电路的输出。经过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后， </a:t>
            </a:r>
            <a:r>
              <a:rPr lang="en-US" altLang="zh-CN" sz="2200" dirty="0">
                <a:solidFill>
                  <a:srgbClr val="000000"/>
                </a:solidFill>
                <a:latin typeface="Times New Roman" panose="02020603050405020304" pitchFamily="18" charset="0"/>
                <a:cs typeface="Times New Roman" panose="02020603050405020304" pitchFamily="18" charset="0"/>
              </a:rPr>
              <a:t>Q3 </a:t>
            </a:r>
            <a:r>
              <a:rPr lang="zh-CN" altLang="en-US" sz="2200" dirty="0">
                <a:solidFill>
                  <a:srgbClr val="000000"/>
                </a:solidFill>
                <a:latin typeface="Times New Roman" panose="02020603050405020304" pitchFamily="18" charset="0"/>
                <a:cs typeface="Times New Roman" panose="02020603050405020304" pitchFamily="18" charset="0"/>
              </a:rPr>
              <a:t>输出的是最</a:t>
            </a:r>
            <a:br>
              <a:rPr lang="en-US" altLang="zh-CN" sz="2200" dirty="0">
                <a:solidFill>
                  <a:srgbClr val="000000"/>
                </a:solidFill>
                <a:latin typeface="Times New Roman" panose="02020603050405020304" pitchFamily="18" charset="0"/>
                <a:cs typeface="Times New Roman" panose="02020603050405020304" pitchFamily="18" charset="0"/>
              </a:rPr>
            </a:br>
            <a:r>
              <a:rPr lang="zh-CN" altLang="en-US" sz="2200" dirty="0">
                <a:solidFill>
                  <a:srgbClr val="000000"/>
                </a:solidFill>
                <a:latin typeface="Times New Roman" panose="02020603050405020304" pitchFamily="18" charset="0"/>
                <a:cs typeface="Times New Roman" panose="02020603050405020304" pitchFamily="18" charset="0"/>
              </a:rPr>
              <a:t>先串行输入的数据。从每个触发器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 把工作于串入串出方式的移位寄存器称为“延迟线” （第</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级</a:t>
            </a:r>
            <a:r>
              <a:rPr lang="en-US" altLang="zh-CN" sz="2200" dirty="0">
                <a:solidFill>
                  <a:srgbClr val="000000"/>
                </a:solidFill>
                <a:latin typeface="Times New Roman" panose="02020603050405020304" pitchFamily="18" charset="0"/>
                <a:cs typeface="Times New Roman" panose="02020603050405020304" pitchFamily="18" charset="0"/>
              </a:rPr>
              <a:t>FF</a:t>
            </a:r>
            <a:r>
              <a:rPr lang="zh-CN" altLang="en-US" sz="2200" dirty="0">
                <a:solidFill>
                  <a:srgbClr val="000000"/>
                </a:solidFill>
                <a:latin typeface="Times New Roman" panose="02020603050405020304" pitchFamily="18" charset="0"/>
                <a:cs typeface="Times New Roman" panose="02020603050405020304" pitchFamily="18" charset="0"/>
              </a:rPr>
              <a:t>延迟</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a:t>
            </a:r>
            <a:endParaRPr lang="zh-CN" altLang="en-US" i="0" dirty="0">
              <a:solidFill>
                <a:schemeClr val="accent1"/>
              </a:solidFill>
              <a:latin typeface="+mj-ea"/>
              <a:cs typeface="Times New Roman" panose="02020603050405020304" pitchFamily="18" charset="0"/>
            </a:endParaRPr>
          </a:p>
        </p:txBody>
      </p:sp>
      <p:sp>
        <p:nvSpPr>
          <p:cNvPr id="167" name="Text Box 3"/>
          <p:cNvSpPr txBox="1">
            <a:spLocks noChangeArrowheads="1"/>
          </p:cNvSpPr>
          <p:nvPr/>
        </p:nvSpPr>
        <p:spPr bwMode="auto">
          <a:xfrm>
            <a:off x="4128072" y="866925"/>
            <a:ext cx="3103563"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R</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sp>
        <p:nvSpPr>
          <p:cNvPr id="168" name="Text Box 4"/>
          <p:cNvSpPr txBox="1">
            <a:spLocks noChangeArrowheads="1"/>
          </p:cNvSpPr>
          <p:nvPr/>
        </p:nvSpPr>
        <p:spPr bwMode="auto">
          <a:xfrm>
            <a:off x="7568979" y="821297"/>
            <a:ext cx="3103562"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     </a:t>
            </a:r>
            <a:endParaRPr kumimoji="1" lang="en-US" altLang="zh-CN" sz="2400" kern="0" dirty="0">
              <a:solidFill>
                <a:srgbClr val="002060"/>
              </a:solidFill>
              <a:latin typeface="Times New Roman" panose="02020603050405020304" pitchFamily="18" charset="0"/>
              <a:cs typeface="Times New Roman" panose="02020603050405020304" pitchFamily="18" charset="0"/>
            </a:endParaRPr>
          </a:p>
        </p:txBody>
      </p:sp>
      <p:sp>
        <p:nvSpPr>
          <p:cNvPr id="169" name="Text Box 5"/>
          <p:cNvSpPr txBox="1">
            <a:spLocks noChangeArrowheads="1"/>
          </p:cNvSpPr>
          <p:nvPr/>
        </p:nvSpPr>
        <p:spPr bwMode="auto">
          <a:xfrm>
            <a:off x="4110609" y="1508275"/>
            <a:ext cx="3103562"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sp>
        <p:nvSpPr>
          <p:cNvPr id="170" name="Text Box 6"/>
          <p:cNvSpPr txBox="1">
            <a:spLocks noChangeArrowheads="1"/>
          </p:cNvSpPr>
          <p:nvPr/>
        </p:nvSpPr>
        <p:spPr bwMode="auto">
          <a:xfrm>
            <a:off x="7600949" y="1455167"/>
            <a:ext cx="3103563"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L</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grpSp>
        <p:nvGrpSpPr>
          <p:cNvPr id="2" name="Group 7"/>
          <p:cNvGrpSpPr/>
          <p:nvPr/>
        </p:nvGrpSpPr>
        <p:grpSpPr bwMode="auto">
          <a:xfrm>
            <a:off x="5015880" y="901850"/>
            <a:ext cx="1641475" cy="496887"/>
            <a:chOff x="1252" y="565"/>
            <a:chExt cx="1034" cy="313"/>
          </a:xfrm>
        </p:grpSpPr>
        <p:sp>
          <p:nvSpPr>
            <p:cNvPr id="172" name="Text Box 8"/>
            <p:cNvSpPr txBox="1">
              <a:spLocks noChangeArrowheads="1"/>
            </p:cNvSpPr>
            <p:nvPr/>
          </p:nvSpPr>
          <p:spPr bwMode="auto">
            <a:xfrm>
              <a:off x="1252" y="565"/>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3" name="Group 9"/>
            <p:cNvGrpSpPr/>
            <p:nvPr/>
          </p:nvGrpSpPr>
          <p:grpSpPr bwMode="auto">
            <a:xfrm>
              <a:off x="1903" y="587"/>
              <a:ext cx="383" cy="291"/>
              <a:chOff x="1903" y="587"/>
              <a:chExt cx="383" cy="291"/>
            </a:xfrm>
          </p:grpSpPr>
          <p:sp>
            <p:nvSpPr>
              <p:cNvPr id="174" name="Text Box 10"/>
              <p:cNvSpPr txBox="1">
                <a:spLocks noChangeArrowheads="1"/>
              </p:cNvSpPr>
              <p:nvPr/>
            </p:nvSpPr>
            <p:spPr bwMode="auto">
              <a:xfrm>
                <a:off x="1903" y="587"/>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75" name="Line 11"/>
              <p:cNvSpPr>
                <a:spLocks noChangeShapeType="1"/>
              </p:cNvSpPr>
              <p:nvPr/>
            </p:nvSpPr>
            <p:spPr bwMode="auto">
              <a:xfrm>
                <a:off x="1949" y="644"/>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4" name="Group 12"/>
          <p:cNvGrpSpPr/>
          <p:nvPr/>
        </p:nvGrpSpPr>
        <p:grpSpPr bwMode="auto">
          <a:xfrm>
            <a:off x="8512747" y="866925"/>
            <a:ext cx="1641475" cy="496887"/>
            <a:chOff x="3951" y="554"/>
            <a:chExt cx="1034" cy="313"/>
          </a:xfrm>
        </p:grpSpPr>
        <p:sp>
          <p:nvSpPr>
            <p:cNvPr id="177" name="Text Box 13"/>
            <p:cNvSpPr txBox="1">
              <a:spLocks noChangeArrowheads="1"/>
            </p:cNvSpPr>
            <p:nvPr/>
          </p:nvSpPr>
          <p:spPr bwMode="auto">
            <a:xfrm>
              <a:off x="3951" y="554"/>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5" name="Group 14"/>
            <p:cNvGrpSpPr/>
            <p:nvPr/>
          </p:nvGrpSpPr>
          <p:grpSpPr bwMode="auto">
            <a:xfrm>
              <a:off x="4602" y="576"/>
              <a:ext cx="383" cy="291"/>
              <a:chOff x="4602" y="576"/>
              <a:chExt cx="383" cy="291"/>
            </a:xfrm>
          </p:grpSpPr>
          <p:sp>
            <p:nvSpPr>
              <p:cNvPr id="179" name="Text Box 15"/>
              <p:cNvSpPr txBox="1">
                <a:spLocks noChangeArrowheads="1"/>
              </p:cNvSpPr>
              <p:nvPr/>
            </p:nvSpPr>
            <p:spPr bwMode="auto">
              <a:xfrm>
                <a:off x="4602" y="576"/>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0" name="Line 16"/>
              <p:cNvSpPr>
                <a:spLocks noChangeShapeType="1"/>
              </p:cNvSpPr>
              <p:nvPr/>
            </p:nvSpPr>
            <p:spPr bwMode="auto">
              <a:xfrm>
                <a:off x="4648" y="633"/>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6" name="Group 17"/>
          <p:cNvGrpSpPr/>
          <p:nvPr/>
        </p:nvGrpSpPr>
        <p:grpSpPr bwMode="auto">
          <a:xfrm>
            <a:off x="5015880" y="1484784"/>
            <a:ext cx="1698625" cy="496888"/>
            <a:chOff x="1239" y="980"/>
            <a:chExt cx="1070" cy="313"/>
          </a:xfrm>
        </p:grpSpPr>
        <p:sp>
          <p:nvSpPr>
            <p:cNvPr id="182" name="Text Box 18"/>
            <p:cNvSpPr txBox="1">
              <a:spLocks noChangeArrowheads="1"/>
            </p:cNvSpPr>
            <p:nvPr/>
          </p:nvSpPr>
          <p:spPr bwMode="auto">
            <a:xfrm>
              <a:off x="1239" y="980"/>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7" name="Group 19"/>
            <p:cNvGrpSpPr/>
            <p:nvPr/>
          </p:nvGrpSpPr>
          <p:grpSpPr bwMode="auto">
            <a:xfrm>
              <a:off x="1926" y="1002"/>
              <a:ext cx="383" cy="291"/>
              <a:chOff x="1926" y="1002"/>
              <a:chExt cx="383" cy="291"/>
            </a:xfrm>
          </p:grpSpPr>
          <p:sp>
            <p:nvSpPr>
              <p:cNvPr id="184" name="Text Box 20"/>
              <p:cNvSpPr txBox="1">
                <a:spLocks noChangeArrowheads="1"/>
              </p:cNvSpPr>
              <p:nvPr/>
            </p:nvSpPr>
            <p:spPr bwMode="auto">
              <a:xfrm>
                <a:off x="1926" y="1002"/>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5" name="Line 21"/>
              <p:cNvSpPr>
                <a:spLocks noChangeShapeType="1"/>
              </p:cNvSpPr>
              <p:nvPr/>
            </p:nvSpPr>
            <p:spPr bwMode="auto">
              <a:xfrm>
                <a:off x="1972" y="1059"/>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8" name="Group 22"/>
          <p:cNvGrpSpPr/>
          <p:nvPr/>
        </p:nvGrpSpPr>
        <p:grpSpPr bwMode="auto">
          <a:xfrm>
            <a:off x="8515922" y="1509861"/>
            <a:ext cx="1641475" cy="496888"/>
            <a:chOff x="3953" y="959"/>
            <a:chExt cx="1034" cy="313"/>
          </a:xfrm>
        </p:grpSpPr>
        <p:sp>
          <p:nvSpPr>
            <p:cNvPr id="187" name="Text Box 23"/>
            <p:cNvSpPr txBox="1">
              <a:spLocks noChangeArrowheads="1"/>
            </p:cNvSpPr>
            <p:nvPr/>
          </p:nvSpPr>
          <p:spPr bwMode="auto">
            <a:xfrm>
              <a:off x="3953" y="959"/>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9" name="Group 24"/>
            <p:cNvGrpSpPr/>
            <p:nvPr/>
          </p:nvGrpSpPr>
          <p:grpSpPr bwMode="auto">
            <a:xfrm>
              <a:off x="4604" y="981"/>
              <a:ext cx="383" cy="291"/>
              <a:chOff x="4604" y="981"/>
              <a:chExt cx="383" cy="291"/>
            </a:xfrm>
          </p:grpSpPr>
          <p:sp>
            <p:nvSpPr>
              <p:cNvPr id="189" name="Text Box 25"/>
              <p:cNvSpPr txBox="1">
                <a:spLocks noChangeArrowheads="1"/>
              </p:cNvSpPr>
              <p:nvPr/>
            </p:nvSpPr>
            <p:spPr bwMode="auto">
              <a:xfrm>
                <a:off x="4604" y="981"/>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90" name="Line 26"/>
              <p:cNvSpPr>
                <a:spLocks noChangeShapeType="1"/>
              </p:cNvSpPr>
              <p:nvPr/>
            </p:nvSpPr>
            <p:spPr bwMode="auto">
              <a:xfrm>
                <a:off x="4650" y="1038"/>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10" name="Group 27"/>
          <p:cNvGrpSpPr/>
          <p:nvPr/>
        </p:nvGrpSpPr>
        <p:grpSpPr bwMode="auto">
          <a:xfrm>
            <a:off x="2040510" y="2113112"/>
            <a:ext cx="8575675" cy="4340225"/>
            <a:chOff x="303" y="1408"/>
            <a:chExt cx="5402" cy="2734"/>
          </a:xfrm>
        </p:grpSpPr>
        <p:sp>
          <p:nvSpPr>
            <p:cNvPr id="192" name="Rectangle 28"/>
            <p:cNvSpPr>
              <a:spLocks noChangeArrowheads="1"/>
            </p:cNvSpPr>
            <p:nvPr/>
          </p:nvSpPr>
          <p:spPr bwMode="auto">
            <a:xfrm>
              <a:off x="1016"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3" name="AutoShape 29"/>
            <p:cNvSpPr>
              <a:spLocks noChangeArrowheads="1"/>
            </p:cNvSpPr>
            <p:nvPr/>
          </p:nvSpPr>
          <p:spPr bwMode="auto">
            <a:xfrm>
              <a:off x="1287"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4" name="Oval 30"/>
            <p:cNvSpPr>
              <a:spLocks noChangeArrowheads="1"/>
            </p:cNvSpPr>
            <p:nvPr/>
          </p:nvSpPr>
          <p:spPr bwMode="auto">
            <a:xfrm>
              <a:off x="927"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5" name="Text Box 31"/>
            <p:cNvSpPr txBox="1">
              <a:spLocks noChangeArrowheads="1"/>
            </p:cNvSpPr>
            <p:nvPr/>
          </p:nvSpPr>
          <p:spPr bwMode="auto">
            <a:xfrm>
              <a:off x="1457"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196" name="Line 32"/>
            <p:cNvSpPr>
              <a:spLocks noChangeShapeType="1"/>
            </p:cNvSpPr>
            <p:nvPr/>
          </p:nvSpPr>
          <p:spPr bwMode="auto">
            <a:xfrm flipV="1">
              <a:off x="1615"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7" name="Text Box 33"/>
            <p:cNvSpPr txBox="1">
              <a:spLocks noChangeArrowheads="1"/>
            </p:cNvSpPr>
            <p:nvPr/>
          </p:nvSpPr>
          <p:spPr bwMode="auto">
            <a:xfrm>
              <a:off x="1593"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198" name="Freeform 34"/>
            <p:cNvSpPr/>
            <p:nvPr/>
          </p:nvSpPr>
          <p:spPr bwMode="auto">
            <a:xfrm>
              <a:off x="87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9" name="Line 35"/>
            <p:cNvSpPr>
              <a:spLocks noChangeShapeType="1"/>
            </p:cNvSpPr>
            <p:nvPr/>
          </p:nvSpPr>
          <p:spPr bwMode="auto">
            <a:xfrm>
              <a:off x="1389"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0" name="Line 36"/>
            <p:cNvSpPr>
              <a:spLocks noChangeShapeType="1"/>
            </p:cNvSpPr>
            <p:nvPr/>
          </p:nvSpPr>
          <p:spPr bwMode="auto">
            <a:xfrm>
              <a:off x="1582"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1" name="Rectangle 37"/>
            <p:cNvSpPr>
              <a:spLocks noChangeArrowheads="1"/>
            </p:cNvSpPr>
            <p:nvPr/>
          </p:nvSpPr>
          <p:spPr bwMode="auto">
            <a:xfrm>
              <a:off x="2156"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2" name="AutoShape 38"/>
            <p:cNvSpPr>
              <a:spLocks noChangeArrowheads="1"/>
            </p:cNvSpPr>
            <p:nvPr/>
          </p:nvSpPr>
          <p:spPr bwMode="auto">
            <a:xfrm>
              <a:off x="2427"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3" name="Oval 39"/>
            <p:cNvSpPr>
              <a:spLocks noChangeArrowheads="1"/>
            </p:cNvSpPr>
            <p:nvPr/>
          </p:nvSpPr>
          <p:spPr bwMode="auto">
            <a:xfrm>
              <a:off x="2067"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4" name="Text Box 40"/>
            <p:cNvSpPr txBox="1">
              <a:spLocks noChangeArrowheads="1"/>
            </p:cNvSpPr>
            <p:nvPr/>
          </p:nvSpPr>
          <p:spPr bwMode="auto">
            <a:xfrm>
              <a:off x="2597"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05" name="Line 41"/>
            <p:cNvSpPr>
              <a:spLocks noChangeShapeType="1"/>
            </p:cNvSpPr>
            <p:nvPr/>
          </p:nvSpPr>
          <p:spPr bwMode="auto">
            <a:xfrm flipV="1">
              <a:off x="2755"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6" name="Text Box 42"/>
            <p:cNvSpPr txBox="1">
              <a:spLocks noChangeArrowheads="1"/>
            </p:cNvSpPr>
            <p:nvPr/>
          </p:nvSpPr>
          <p:spPr bwMode="auto">
            <a:xfrm>
              <a:off x="2733"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07" name="Freeform 43"/>
            <p:cNvSpPr/>
            <p:nvPr/>
          </p:nvSpPr>
          <p:spPr bwMode="auto">
            <a:xfrm>
              <a:off x="201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8" name="Line 44"/>
            <p:cNvSpPr>
              <a:spLocks noChangeShapeType="1"/>
            </p:cNvSpPr>
            <p:nvPr/>
          </p:nvSpPr>
          <p:spPr bwMode="auto">
            <a:xfrm>
              <a:off x="2529"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9" name="Line 45"/>
            <p:cNvSpPr>
              <a:spLocks noChangeShapeType="1"/>
            </p:cNvSpPr>
            <p:nvPr/>
          </p:nvSpPr>
          <p:spPr bwMode="auto">
            <a:xfrm>
              <a:off x="2711"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0" name="Rectangle 46"/>
            <p:cNvSpPr>
              <a:spLocks noChangeArrowheads="1"/>
            </p:cNvSpPr>
            <p:nvPr/>
          </p:nvSpPr>
          <p:spPr bwMode="auto">
            <a:xfrm>
              <a:off x="3319"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1" name="AutoShape 47"/>
            <p:cNvSpPr>
              <a:spLocks noChangeArrowheads="1"/>
            </p:cNvSpPr>
            <p:nvPr/>
          </p:nvSpPr>
          <p:spPr bwMode="auto">
            <a:xfrm>
              <a:off x="3590"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2" name="Oval 48"/>
            <p:cNvSpPr>
              <a:spLocks noChangeArrowheads="1"/>
            </p:cNvSpPr>
            <p:nvPr/>
          </p:nvSpPr>
          <p:spPr bwMode="auto">
            <a:xfrm>
              <a:off x="3230"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3" name="Text Box 49"/>
            <p:cNvSpPr txBox="1">
              <a:spLocks noChangeArrowheads="1"/>
            </p:cNvSpPr>
            <p:nvPr/>
          </p:nvSpPr>
          <p:spPr bwMode="auto">
            <a:xfrm>
              <a:off x="3760"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14" name="Line 50"/>
            <p:cNvSpPr>
              <a:spLocks noChangeShapeType="1"/>
            </p:cNvSpPr>
            <p:nvPr/>
          </p:nvSpPr>
          <p:spPr bwMode="auto">
            <a:xfrm flipV="1">
              <a:off x="3918"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5" name="Text Box 51"/>
            <p:cNvSpPr txBox="1">
              <a:spLocks noChangeArrowheads="1"/>
            </p:cNvSpPr>
            <p:nvPr/>
          </p:nvSpPr>
          <p:spPr bwMode="auto">
            <a:xfrm>
              <a:off x="3896"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16" name="Freeform 52"/>
            <p:cNvSpPr/>
            <p:nvPr/>
          </p:nvSpPr>
          <p:spPr bwMode="auto">
            <a:xfrm>
              <a:off x="3193" y="2070"/>
              <a:ext cx="36"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7" name="Line 53"/>
            <p:cNvSpPr>
              <a:spLocks noChangeShapeType="1"/>
            </p:cNvSpPr>
            <p:nvPr/>
          </p:nvSpPr>
          <p:spPr bwMode="auto">
            <a:xfrm>
              <a:off x="3692"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8" name="Line 54"/>
            <p:cNvSpPr>
              <a:spLocks noChangeShapeType="1"/>
            </p:cNvSpPr>
            <p:nvPr/>
          </p:nvSpPr>
          <p:spPr bwMode="auto">
            <a:xfrm>
              <a:off x="3896"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9" name="Rectangle 55"/>
            <p:cNvSpPr>
              <a:spLocks noChangeArrowheads="1"/>
            </p:cNvSpPr>
            <p:nvPr/>
          </p:nvSpPr>
          <p:spPr bwMode="auto">
            <a:xfrm>
              <a:off x="4438"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0" name="AutoShape 56"/>
            <p:cNvSpPr>
              <a:spLocks noChangeArrowheads="1"/>
            </p:cNvSpPr>
            <p:nvPr/>
          </p:nvSpPr>
          <p:spPr bwMode="auto">
            <a:xfrm>
              <a:off x="4709"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1" name="Oval 57"/>
            <p:cNvSpPr>
              <a:spLocks noChangeArrowheads="1"/>
            </p:cNvSpPr>
            <p:nvPr/>
          </p:nvSpPr>
          <p:spPr bwMode="auto">
            <a:xfrm>
              <a:off x="4349"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2" name="Text Box 58"/>
            <p:cNvSpPr txBox="1">
              <a:spLocks noChangeArrowheads="1"/>
            </p:cNvSpPr>
            <p:nvPr/>
          </p:nvSpPr>
          <p:spPr bwMode="auto">
            <a:xfrm>
              <a:off x="4879"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23" name="Line 59"/>
            <p:cNvSpPr>
              <a:spLocks noChangeShapeType="1"/>
            </p:cNvSpPr>
            <p:nvPr/>
          </p:nvSpPr>
          <p:spPr bwMode="auto">
            <a:xfrm flipV="1">
              <a:off x="5037"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4" name="Text Box 60"/>
            <p:cNvSpPr txBox="1">
              <a:spLocks noChangeArrowheads="1"/>
            </p:cNvSpPr>
            <p:nvPr/>
          </p:nvSpPr>
          <p:spPr bwMode="auto">
            <a:xfrm>
              <a:off x="5015"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25" name="Freeform 61"/>
            <p:cNvSpPr/>
            <p:nvPr/>
          </p:nvSpPr>
          <p:spPr bwMode="auto">
            <a:xfrm>
              <a:off x="4301" y="2070"/>
              <a:ext cx="47"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6" name="Line 62"/>
            <p:cNvSpPr>
              <a:spLocks noChangeShapeType="1"/>
            </p:cNvSpPr>
            <p:nvPr/>
          </p:nvSpPr>
          <p:spPr bwMode="auto">
            <a:xfrm>
              <a:off x="4811"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7" name="Line 63"/>
            <p:cNvSpPr>
              <a:spLocks noChangeShapeType="1"/>
            </p:cNvSpPr>
            <p:nvPr/>
          </p:nvSpPr>
          <p:spPr bwMode="auto">
            <a:xfrm>
              <a:off x="5015"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8" name="Line 64"/>
            <p:cNvSpPr>
              <a:spLocks noChangeShapeType="1"/>
            </p:cNvSpPr>
            <p:nvPr/>
          </p:nvSpPr>
          <p:spPr bwMode="auto">
            <a:xfrm flipH="1">
              <a:off x="645" y="2488"/>
              <a:ext cx="364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9" name="Line 65"/>
            <p:cNvSpPr>
              <a:spLocks noChangeShapeType="1"/>
            </p:cNvSpPr>
            <p:nvPr/>
          </p:nvSpPr>
          <p:spPr bwMode="auto">
            <a:xfrm flipH="1">
              <a:off x="666" y="2691"/>
              <a:ext cx="4145" cy="11"/>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1" name="Group 66"/>
            <p:cNvGrpSpPr/>
            <p:nvPr/>
          </p:nvGrpSpPr>
          <p:grpSpPr bwMode="auto">
            <a:xfrm>
              <a:off x="1348" y="2824"/>
              <a:ext cx="490" cy="663"/>
              <a:chOff x="1348" y="2824"/>
              <a:chExt cx="490" cy="663"/>
            </a:xfrm>
          </p:grpSpPr>
          <p:grpSp>
            <p:nvGrpSpPr>
              <p:cNvPr id="12" name="Group 67"/>
              <p:cNvGrpSpPr/>
              <p:nvPr/>
            </p:nvGrpSpPr>
            <p:grpSpPr bwMode="auto">
              <a:xfrm>
                <a:off x="1348" y="3150"/>
                <a:ext cx="490" cy="337"/>
                <a:chOff x="1054" y="3434"/>
                <a:chExt cx="576" cy="337"/>
              </a:xfrm>
            </p:grpSpPr>
            <p:sp>
              <p:nvSpPr>
                <p:cNvPr id="319" name="Rectangle 68"/>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0" name="Line 69"/>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1" name="Oval 70"/>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2" name="Line 71"/>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3" name="Text Box 72"/>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3" name="Group 73"/>
              <p:cNvGrpSpPr/>
              <p:nvPr/>
            </p:nvGrpSpPr>
            <p:grpSpPr bwMode="auto">
              <a:xfrm>
                <a:off x="1424" y="2824"/>
                <a:ext cx="337" cy="250"/>
                <a:chOff x="2347" y="3576"/>
                <a:chExt cx="337" cy="250"/>
              </a:xfrm>
            </p:grpSpPr>
            <p:sp>
              <p:nvSpPr>
                <p:cNvPr id="317" name="Rectangle 74"/>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8" name="Oval 75"/>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16" name="Line 76"/>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1" name="Line 77"/>
            <p:cNvSpPr>
              <a:spLocks noChangeShapeType="1"/>
            </p:cNvSpPr>
            <p:nvPr/>
          </p:nvSpPr>
          <p:spPr bwMode="auto">
            <a:xfrm>
              <a:off x="728" y="3793"/>
              <a:ext cx="4750"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4" name="Group 78"/>
            <p:cNvGrpSpPr/>
            <p:nvPr/>
          </p:nvGrpSpPr>
          <p:grpSpPr bwMode="auto">
            <a:xfrm>
              <a:off x="937" y="3793"/>
              <a:ext cx="345" cy="315"/>
              <a:chOff x="717" y="3793"/>
              <a:chExt cx="345" cy="315"/>
            </a:xfrm>
          </p:grpSpPr>
          <p:sp>
            <p:nvSpPr>
              <p:cNvPr id="311" name="Rectangle 79"/>
              <p:cNvSpPr>
                <a:spLocks noChangeArrowheads="1"/>
              </p:cNvSpPr>
              <p:nvPr/>
            </p:nvSpPr>
            <p:spPr bwMode="auto">
              <a:xfrm>
                <a:off x="859" y="3869"/>
                <a:ext cx="130" cy="239"/>
              </a:xfrm>
              <a:prstGeom prst="rect">
                <a:avLst/>
              </a:prstGeom>
              <a:noFill/>
              <a:ln w="38100">
                <a:solidFill>
                  <a:srgbClr val="FF0066"/>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2" name="Oval 80"/>
              <p:cNvSpPr>
                <a:spLocks noChangeArrowheads="1"/>
              </p:cNvSpPr>
              <p:nvPr/>
            </p:nvSpPr>
            <p:spPr bwMode="auto">
              <a:xfrm>
                <a:off x="997" y="3945"/>
                <a:ext cx="65" cy="65"/>
              </a:xfrm>
              <a:prstGeom prst="ellipse">
                <a:avLst/>
              </a:prstGeom>
              <a:noFill/>
              <a:ln w="38100">
                <a:solidFill>
                  <a:srgbClr val="FF0066"/>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3" name="Freeform 81"/>
              <p:cNvSpPr/>
              <p:nvPr/>
            </p:nvSpPr>
            <p:spPr bwMode="auto">
              <a:xfrm>
                <a:off x="717" y="3793"/>
                <a:ext cx="131" cy="185"/>
              </a:xfrm>
              <a:custGeom>
                <a:avLst/>
                <a:gdLst>
                  <a:gd name="T0" fmla="*/ 0 w 131"/>
                  <a:gd name="T1" fmla="*/ 0 h 185"/>
                  <a:gd name="T2" fmla="*/ 0 w 131"/>
                  <a:gd name="T3" fmla="*/ 185 h 185"/>
                  <a:gd name="T4" fmla="*/ 131 w 131"/>
                  <a:gd name="T5" fmla="*/ 185 h 185"/>
                  <a:gd name="T6" fmla="*/ 0 60000 65536"/>
                  <a:gd name="T7" fmla="*/ 0 60000 65536"/>
                  <a:gd name="T8" fmla="*/ 0 60000 65536"/>
                  <a:gd name="T9" fmla="*/ 0 w 131"/>
                  <a:gd name="T10" fmla="*/ 0 h 185"/>
                  <a:gd name="T11" fmla="*/ 131 w 131"/>
                  <a:gd name="T12" fmla="*/ 185 h 185"/>
                </a:gdLst>
                <a:ahLst/>
                <a:cxnLst>
                  <a:cxn ang="T6">
                    <a:pos x="T0" y="T1"/>
                  </a:cxn>
                  <a:cxn ang="T7">
                    <a:pos x="T2" y="T3"/>
                  </a:cxn>
                  <a:cxn ang="T8">
                    <a:pos x="T4" y="T5"/>
                  </a:cxn>
                </a:cxnLst>
                <a:rect l="T9" t="T10" r="T11" b="T12"/>
                <a:pathLst>
                  <a:path w="131" h="185">
                    <a:moveTo>
                      <a:pt x="0" y="0"/>
                    </a:moveTo>
                    <a:lnTo>
                      <a:pt x="0" y="185"/>
                    </a:lnTo>
                    <a:lnTo>
                      <a:pt x="131" y="1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3" name="Line 82"/>
            <p:cNvSpPr>
              <a:spLocks noChangeShapeType="1"/>
            </p:cNvSpPr>
            <p:nvPr/>
          </p:nvSpPr>
          <p:spPr bwMode="auto">
            <a:xfrm>
              <a:off x="1282" y="3989"/>
              <a:ext cx="4239" cy="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4" name="Line 83"/>
            <p:cNvSpPr>
              <a:spLocks noChangeShapeType="1"/>
            </p:cNvSpPr>
            <p:nvPr/>
          </p:nvSpPr>
          <p:spPr bwMode="auto">
            <a:xfrm>
              <a:off x="1510" y="3489"/>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5" name="Line 84"/>
            <p:cNvSpPr>
              <a:spLocks noChangeShapeType="1"/>
            </p:cNvSpPr>
            <p:nvPr/>
          </p:nvSpPr>
          <p:spPr bwMode="auto">
            <a:xfrm>
              <a:off x="2652" y="3500"/>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6" name="Line 85"/>
            <p:cNvSpPr>
              <a:spLocks noChangeShapeType="1"/>
            </p:cNvSpPr>
            <p:nvPr/>
          </p:nvSpPr>
          <p:spPr bwMode="auto">
            <a:xfrm>
              <a:off x="3815" y="3500"/>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7" name="Line 86"/>
            <p:cNvSpPr>
              <a:spLocks noChangeShapeType="1"/>
            </p:cNvSpPr>
            <p:nvPr/>
          </p:nvSpPr>
          <p:spPr bwMode="auto">
            <a:xfrm>
              <a:off x="4945" y="3489"/>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8" name="Line 87"/>
            <p:cNvSpPr>
              <a:spLocks noChangeShapeType="1"/>
            </p:cNvSpPr>
            <p:nvPr/>
          </p:nvSpPr>
          <p:spPr bwMode="auto">
            <a:xfrm>
              <a:off x="1662" y="348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9" name="Line 88"/>
            <p:cNvSpPr>
              <a:spLocks noChangeShapeType="1"/>
            </p:cNvSpPr>
            <p:nvPr/>
          </p:nvSpPr>
          <p:spPr bwMode="auto">
            <a:xfrm>
              <a:off x="2814"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0" name="Line 89"/>
            <p:cNvSpPr>
              <a:spLocks noChangeShapeType="1"/>
            </p:cNvSpPr>
            <p:nvPr/>
          </p:nvSpPr>
          <p:spPr bwMode="auto">
            <a:xfrm>
              <a:off x="3977"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1" name="Line 90"/>
            <p:cNvSpPr>
              <a:spLocks noChangeShapeType="1"/>
            </p:cNvSpPr>
            <p:nvPr/>
          </p:nvSpPr>
          <p:spPr bwMode="auto">
            <a:xfrm>
              <a:off x="5096"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2" name="Freeform 91"/>
            <p:cNvSpPr/>
            <p:nvPr/>
          </p:nvSpPr>
          <p:spPr bwMode="auto">
            <a:xfrm>
              <a:off x="859" y="3489"/>
              <a:ext cx="565" cy="152"/>
            </a:xfrm>
            <a:custGeom>
              <a:avLst/>
              <a:gdLst>
                <a:gd name="T0" fmla="*/ 565 w 565"/>
                <a:gd name="T1" fmla="*/ 0 h 152"/>
                <a:gd name="T2" fmla="*/ 565 w 565"/>
                <a:gd name="T3" fmla="*/ 152 h 152"/>
                <a:gd name="T4" fmla="*/ 0 w 565"/>
                <a:gd name="T5" fmla="*/ 152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3" name="Freeform 92"/>
            <p:cNvSpPr/>
            <p:nvPr/>
          </p:nvSpPr>
          <p:spPr bwMode="auto">
            <a:xfrm flipH="1">
              <a:off x="5196" y="3500"/>
              <a:ext cx="359" cy="76"/>
            </a:xfrm>
            <a:custGeom>
              <a:avLst/>
              <a:gdLst>
                <a:gd name="T0" fmla="*/ 3 w 565"/>
                <a:gd name="T1" fmla="*/ 0 h 152"/>
                <a:gd name="T2" fmla="*/ 3 w 565"/>
                <a:gd name="T3" fmla="*/ 1 h 152"/>
                <a:gd name="T4" fmla="*/ 0 w 565"/>
                <a:gd name="T5" fmla="*/ 1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4" name="Freeform 93"/>
            <p:cNvSpPr/>
            <p:nvPr/>
          </p:nvSpPr>
          <p:spPr bwMode="auto">
            <a:xfrm>
              <a:off x="1619" y="1793"/>
              <a:ext cx="946" cy="1804"/>
            </a:xfrm>
            <a:custGeom>
              <a:avLst/>
              <a:gdLst>
                <a:gd name="T0" fmla="*/ 0 w 946"/>
                <a:gd name="T1" fmla="*/ 0 h 1804"/>
                <a:gd name="T2" fmla="*/ 315 w 946"/>
                <a:gd name="T3" fmla="*/ 0 h 1804"/>
                <a:gd name="T4" fmla="*/ 315 w 946"/>
                <a:gd name="T5" fmla="*/ 1804 h 1804"/>
                <a:gd name="T6" fmla="*/ 946 w 946"/>
                <a:gd name="T7" fmla="*/ 1804 h 1804"/>
                <a:gd name="T8" fmla="*/ 946 w 946"/>
                <a:gd name="T9" fmla="*/ 1696 h 1804"/>
                <a:gd name="T10" fmla="*/ 0 60000 65536"/>
                <a:gd name="T11" fmla="*/ 0 60000 65536"/>
                <a:gd name="T12" fmla="*/ 0 60000 65536"/>
                <a:gd name="T13" fmla="*/ 0 60000 65536"/>
                <a:gd name="T14" fmla="*/ 0 60000 65536"/>
                <a:gd name="T15" fmla="*/ 0 w 946"/>
                <a:gd name="T16" fmla="*/ 0 h 1804"/>
                <a:gd name="T17" fmla="*/ 946 w 946"/>
                <a:gd name="T18" fmla="*/ 1804 h 1804"/>
              </a:gdLst>
              <a:ahLst/>
              <a:cxnLst>
                <a:cxn ang="T10">
                  <a:pos x="T0" y="T1"/>
                </a:cxn>
                <a:cxn ang="T11">
                  <a:pos x="T2" y="T3"/>
                </a:cxn>
                <a:cxn ang="T12">
                  <a:pos x="T4" y="T5"/>
                </a:cxn>
                <a:cxn ang="T13">
                  <a:pos x="T6" y="T7"/>
                </a:cxn>
                <a:cxn ang="T14">
                  <a:pos x="T8" y="T9"/>
                </a:cxn>
              </a:cxnLst>
              <a:rect l="T15" t="T16" r="T17" b="T18"/>
              <a:pathLst>
                <a:path w="946" h="1804">
                  <a:moveTo>
                    <a:pt x="0" y="0"/>
                  </a:moveTo>
                  <a:lnTo>
                    <a:pt x="315" y="0"/>
                  </a:lnTo>
                  <a:lnTo>
                    <a:pt x="315" y="1804"/>
                  </a:lnTo>
                  <a:lnTo>
                    <a:pt x="946" y="1804"/>
                  </a:lnTo>
                  <a:lnTo>
                    <a:pt x="946" y="1696"/>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5" name="Group 94"/>
            <p:cNvGrpSpPr/>
            <p:nvPr/>
          </p:nvGrpSpPr>
          <p:grpSpPr bwMode="auto">
            <a:xfrm>
              <a:off x="2479" y="2835"/>
              <a:ext cx="490" cy="663"/>
              <a:chOff x="1348" y="2824"/>
              <a:chExt cx="490" cy="663"/>
            </a:xfrm>
          </p:grpSpPr>
          <p:grpSp>
            <p:nvGrpSpPr>
              <p:cNvPr id="16" name="Group 95"/>
              <p:cNvGrpSpPr/>
              <p:nvPr/>
            </p:nvGrpSpPr>
            <p:grpSpPr bwMode="auto">
              <a:xfrm>
                <a:off x="1348" y="3150"/>
                <a:ext cx="490" cy="337"/>
                <a:chOff x="1054" y="3434"/>
                <a:chExt cx="576" cy="337"/>
              </a:xfrm>
            </p:grpSpPr>
            <p:sp>
              <p:nvSpPr>
                <p:cNvPr id="306" name="Rectangle 96"/>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7" name="Line 97"/>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8" name="Oval 98"/>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9" name="Line 99"/>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0" name="Text Box 100"/>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7" name="Group 101"/>
              <p:cNvGrpSpPr/>
              <p:nvPr/>
            </p:nvGrpSpPr>
            <p:grpSpPr bwMode="auto">
              <a:xfrm>
                <a:off x="1424" y="2824"/>
                <a:ext cx="337" cy="250"/>
                <a:chOff x="2347" y="3576"/>
                <a:chExt cx="337" cy="250"/>
              </a:xfrm>
            </p:grpSpPr>
            <p:sp>
              <p:nvSpPr>
                <p:cNvPr id="304" name="Rectangle 102"/>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5" name="Oval 103"/>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03" name="Line 104"/>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8" name="Group 105"/>
            <p:cNvGrpSpPr/>
            <p:nvPr/>
          </p:nvGrpSpPr>
          <p:grpSpPr bwMode="auto">
            <a:xfrm>
              <a:off x="3664" y="2824"/>
              <a:ext cx="490" cy="663"/>
              <a:chOff x="1348" y="2824"/>
              <a:chExt cx="490" cy="663"/>
            </a:xfrm>
          </p:grpSpPr>
          <p:grpSp>
            <p:nvGrpSpPr>
              <p:cNvPr id="19" name="Group 106"/>
              <p:cNvGrpSpPr/>
              <p:nvPr/>
            </p:nvGrpSpPr>
            <p:grpSpPr bwMode="auto">
              <a:xfrm>
                <a:off x="1348" y="3150"/>
                <a:ext cx="490" cy="337"/>
                <a:chOff x="1054" y="3434"/>
                <a:chExt cx="576" cy="337"/>
              </a:xfrm>
            </p:grpSpPr>
            <p:sp>
              <p:nvSpPr>
                <p:cNvPr id="295" name="Rectangle 107"/>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6" name="Line 108"/>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7" name="Oval 109"/>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8" name="Line 110"/>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9" name="Text Box 111"/>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0" name="Group 112"/>
              <p:cNvGrpSpPr/>
              <p:nvPr/>
            </p:nvGrpSpPr>
            <p:grpSpPr bwMode="auto">
              <a:xfrm>
                <a:off x="1424" y="2824"/>
                <a:ext cx="337" cy="250"/>
                <a:chOff x="2347" y="3576"/>
                <a:chExt cx="337" cy="250"/>
              </a:xfrm>
            </p:grpSpPr>
            <p:sp>
              <p:nvSpPr>
                <p:cNvPr id="293" name="Rectangle 113"/>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4" name="Oval 114"/>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92" name="Line 115"/>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1" name="Group 116"/>
            <p:cNvGrpSpPr/>
            <p:nvPr/>
          </p:nvGrpSpPr>
          <p:grpSpPr bwMode="auto">
            <a:xfrm>
              <a:off x="4794" y="2824"/>
              <a:ext cx="490" cy="663"/>
              <a:chOff x="1348" y="2824"/>
              <a:chExt cx="490" cy="663"/>
            </a:xfrm>
          </p:grpSpPr>
          <p:grpSp>
            <p:nvGrpSpPr>
              <p:cNvPr id="22" name="Group 117"/>
              <p:cNvGrpSpPr/>
              <p:nvPr/>
            </p:nvGrpSpPr>
            <p:grpSpPr bwMode="auto">
              <a:xfrm>
                <a:off x="1348" y="3150"/>
                <a:ext cx="490" cy="337"/>
                <a:chOff x="1054" y="3434"/>
                <a:chExt cx="576" cy="337"/>
              </a:xfrm>
            </p:grpSpPr>
            <p:sp>
              <p:nvSpPr>
                <p:cNvPr id="285" name="Rectangle 118"/>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6" name="Line 119"/>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7" name="Oval 120"/>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8" name="Line 121"/>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9" name="Text Box 122"/>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3" name="Group 123"/>
              <p:cNvGrpSpPr/>
              <p:nvPr/>
            </p:nvGrpSpPr>
            <p:grpSpPr bwMode="auto">
              <a:xfrm>
                <a:off x="1424" y="2824"/>
                <a:ext cx="337" cy="250"/>
                <a:chOff x="2347" y="3576"/>
                <a:chExt cx="337" cy="250"/>
              </a:xfrm>
            </p:grpSpPr>
            <p:sp>
              <p:nvSpPr>
                <p:cNvPr id="283" name="Rectangle 124"/>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4" name="Oval 125"/>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82" name="Line 126"/>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48" name="Freeform 127"/>
            <p:cNvSpPr/>
            <p:nvPr/>
          </p:nvSpPr>
          <p:spPr bwMode="auto">
            <a:xfrm>
              <a:off x="1750" y="1804"/>
              <a:ext cx="1315" cy="1902"/>
            </a:xfrm>
            <a:custGeom>
              <a:avLst/>
              <a:gdLst>
                <a:gd name="T0" fmla="*/ 1000 w 1315"/>
                <a:gd name="T1" fmla="*/ 0 h 1902"/>
                <a:gd name="T2" fmla="*/ 1315 w 1315"/>
                <a:gd name="T3" fmla="*/ 0 h 1902"/>
                <a:gd name="T4" fmla="*/ 1315 w 1315"/>
                <a:gd name="T5" fmla="*/ 1902 h 1902"/>
                <a:gd name="T6" fmla="*/ 0 w 1315"/>
                <a:gd name="T7" fmla="*/ 1902 h 1902"/>
                <a:gd name="T8" fmla="*/ 0 w 1315"/>
                <a:gd name="T9" fmla="*/ 1685 h 1902"/>
                <a:gd name="T10" fmla="*/ 0 60000 65536"/>
                <a:gd name="T11" fmla="*/ 0 60000 65536"/>
                <a:gd name="T12" fmla="*/ 0 60000 65536"/>
                <a:gd name="T13" fmla="*/ 0 60000 65536"/>
                <a:gd name="T14" fmla="*/ 0 60000 65536"/>
                <a:gd name="T15" fmla="*/ 0 w 1315"/>
                <a:gd name="T16" fmla="*/ 0 h 1902"/>
                <a:gd name="T17" fmla="*/ 1315 w 1315"/>
                <a:gd name="T18" fmla="*/ 1902 h 1902"/>
              </a:gdLst>
              <a:ahLst/>
              <a:cxnLst>
                <a:cxn ang="T10">
                  <a:pos x="T0" y="T1"/>
                </a:cxn>
                <a:cxn ang="T11">
                  <a:pos x="T2" y="T3"/>
                </a:cxn>
                <a:cxn ang="T12">
                  <a:pos x="T4" y="T5"/>
                </a:cxn>
                <a:cxn ang="T13">
                  <a:pos x="T6" y="T7"/>
                </a:cxn>
                <a:cxn ang="T14">
                  <a:pos x="T8" y="T9"/>
                </a:cxn>
              </a:cxnLst>
              <a:rect l="T15" t="T16" r="T17" b="T18"/>
              <a:pathLst>
                <a:path w="1315" h="1902">
                  <a:moveTo>
                    <a:pt x="1000" y="0"/>
                  </a:moveTo>
                  <a:lnTo>
                    <a:pt x="1315" y="0"/>
                  </a:lnTo>
                  <a:lnTo>
                    <a:pt x="1315" y="1902"/>
                  </a:lnTo>
                  <a:lnTo>
                    <a:pt x="0" y="1902"/>
                  </a:lnTo>
                  <a:lnTo>
                    <a:pt x="0" y="16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9" name="Freeform 128"/>
            <p:cNvSpPr/>
            <p:nvPr/>
          </p:nvSpPr>
          <p:spPr bwMode="auto">
            <a:xfrm>
              <a:off x="3065" y="3489"/>
              <a:ext cx="674" cy="217"/>
            </a:xfrm>
            <a:custGeom>
              <a:avLst/>
              <a:gdLst>
                <a:gd name="T0" fmla="*/ 0 w 674"/>
                <a:gd name="T1" fmla="*/ 217 h 217"/>
                <a:gd name="T2" fmla="*/ 674 w 674"/>
                <a:gd name="T3" fmla="*/ 217 h 217"/>
                <a:gd name="T4" fmla="*/ 674 w 674"/>
                <a:gd name="T5" fmla="*/ 0 h 217"/>
                <a:gd name="T6" fmla="*/ 0 60000 65536"/>
                <a:gd name="T7" fmla="*/ 0 60000 65536"/>
                <a:gd name="T8" fmla="*/ 0 60000 65536"/>
                <a:gd name="T9" fmla="*/ 0 w 674"/>
                <a:gd name="T10" fmla="*/ 0 h 217"/>
                <a:gd name="T11" fmla="*/ 674 w 674"/>
                <a:gd name="T12" fmla="*/ 217 h 217"/>
              </a:gdLst>
              <a:ahLst/>
              <a:cxnLst>
                <a:cxn ang="T6">
                  <a:pos x="T0" y="T1"/>
                </a:cxn>
                <a:cxn ang="T7">
                  <a:pos x="T2" y="T3"/>
                </a:cxn>
                <a:cxn ang="T8">
                  <a:pos x="T4" y="T5"/>
                </a:cxn>
              </a:cxnLst>
              <a:rect l="T9" t="T10" r="T11" b="T12"/>
              <a:pathLst>
                <a:path w="674" h="217">
                  <a:moveTo>
                    <a:pt x="0" y="217"/>
                  </a:moveTo>
                  <a:lnTo>
                    <a:pt x="674" y="217"/>
                  </a:lnTo>
                  <a:lnTo>
                    <a:pt x="674" y="0"/>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0" name="Freeform 129"/>
            <p:cNvSpPr/>
            <p:nvPr/>
          </p:nvSpPr>
          <p:spPr bwMode="auto">
            <a:xfrm>
              <a:off x="2902" y="1804"/>
              <a:ext cx="1315" cy="1772"/>
            </a:xfrm>
            <a:custGeom>
              <a:avLst/>
              <a:gdLst>
                <a:gd name="T0" fmla="*/ 1021 w 1315"/>
                <a:gd name="T1" fmla="*/ 0 h 1772"/>
                <a:gd name="T2" fmla="*/ 1315 w 1315"/>
                <a:gd name="T3" fmla="*/ 0 h 1772"/>
                <a:gd name="T4" fmla="*/ 1315 w 1315"/>
                <a:gd name="T5" fmla="*/ 1772 h 1772"/>
                <a:gd name="T6" fmla="*/ 0 w 1315"/>
                <a:gd name="T7" fmla="*/ 1772 h 1772"/>
                <a:gd name="T8" fmla="*/ 0 w 1315"/>
                <a:gd name="T9" fmla="*/ 1685 h 1772"/>
                <a:gd name="T10" fmla="*/ 0 60000 65536"/>
                <a:gd name="T11" fmla="*/ 0 60000 65536"/>
                <a:gd name="T12" fmla="*/ 0 60000 65536"/>
                <a:gd name="T13" fmla="*/ 0 60000 65536"/>
                <a:gd name="T14" fmla="*/ 0 60000 65536"/>
                <a:gd name="T15" fmla="*/ 0 w 1315"/>
                <a:gd name="T16" fmla="*/ 0 h 1772"/>
                <a:gd name="T17" fmla="*/ 1315 w 1315"/>
                <a:gd name="T18" fmla="*/ 1772 h 1772"/>
              </a:gdLst>
              <a:ahLst/>
              <a:cxnLst>
                <a:cxn ang="T10">
                  <a:pos x="T0" y="T1"/>
                </a:cxn>
                <a:cxn ang="T11">
                  <a:pos x="T2" y="T3"/>
                </a:cxn>
                <a:cxn ang="T12">
                  <a:pos x="T4" y="T5"/>
                </a:cxn>
                <a:cxn ang="T13">
                  <a:pos x="T6" y="T7"/>
                </a:cxn>
                <a:cxn ang="T14">
                  <a:pos x="T8" y="T9"/>
                </a:cxn>
              </a:cxnLst>
              <a:rect l="T15" t="T16" r="T17" b="T18"/>
              <a:pathLst>
                <a:path w="1315" h="1772">
                  <a:moveTo>
                    <a:pt x="1021" y="0"/>
                  </a:moveTo>
                  <a:lnTo>
                    <a:pt x="1315" y="0"/>
                  </a:lnTo>
                  <a:lnTo>
                    <a:pt x="1315" y="1772"/>
                  </a:lnTo>
                  <a:lnTo>
                    <a:pt x="0" y="1772"/>
                  </a:lnTo>
                  <a:lnTo>
                    <a:pt x="0" y="16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1" name="Freeform 130"/>
            <p:cNvSpPr/>
            <p:nvPr/>
          </p:nvSpPr>
          <p:spPr bwMode="auto">
            <a:xfrm>
              <a:off x="4217" y="3478"/>
              <a:ext cx="641" cy="97"/>
            </a:xfrm>
            <a:custGeom>
              <a:avLst/>
              <a:gdLst>
                <a:gd name="T0" fmla="*/ 0 w 641"/>
                <a:gd name="T1" fmla="*/ 318 h 87"/>
                <a:gd name="T2" fmla="*/ 641 w 641"/>
                <a:gd name="T3" fmla="*/ 318 h 87"/>
                <a:gd name="T4" fmla="*/ 641 w 641"/>
                <a:gd name="T5" fmla="*/ 0 h 87"/>
                <a:gd name="T6" fmla="*/ 0 60000 65536"/>
                <a:gd name="T7" fmla="*/ 0 60000 65536"/>
                <a:gd name="T8" fmla="*/ 0 60000 65536"/>
                <a:gd name="T9" fmla="*/ 0 w 641"/>
                <a:gd name="T10" fmla="*/ 0 h 87"/>
                <a:gd name="T11" fmla="*/ 641 w 641"/>
                <a:gd name="T12" fmla="*/ 87 h 87"/>
              </a:gdLst>
              <a:ahLst/>
              <a:cxnLst>
                <a:cxn ang="T6">
                  <a:pos x="T0" y="T1"/>
                </a:cxn>
                <a:cxn ang="T7">
                  <a:pos x="T2" y="T3"/>
                </a:cxn>
                <a:cxn ang="T8">
                  <a:pos x="T4" y="T5"/>
                </a:cxn>
              </a:cxnLst>
              <a:rect l="T9" t="T10" r="T11" b="T12"/>
              <a:pathLst>
                <a:path w="641" h="87">
                  <a:moveTo>
                    <a:pt x="0" y="87"/>
                  </a:moveTo>
                  <a:lnTo>
                    <a:pt x="641" y="87"/>
                  </a:lnTo>
                  <a:lnTo>
                    <a:pt x="641" y="0"/>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2" name="Freeform 131"/>
            <p:cNvSpPr/>
            <p:nvPr/>
          </p:nvSpPr>
          <p:spPr bwMode="auto">
            <a:xfrm>
              <a:off x="4065" y="1793"/>
              <a:ext cx="1282" cy="1891"/>
            </a:xfrm>
            <a:custGeom>
              <a:avLst/>
              <a:gdLst>
                <a:gd name="T0" fmla="*/ 967 w 1282"/>
                <a:gd name="T1" fmla="*/ 0 h 1891"/>
                <a:gd name="T2" fmla="*/ 1282 w 1282"/>
                <a:gd name="T3" fmla="*/ 0 h 1891"/>
                <a:gd name="T4" fmla="*/ 1282 w 1282"/>
                <a:gd name="T5" fmla="*/ 1891 h 1891"/>
                <a:gd name="T6" fmla="*/ 0 w 1282"/>
                <a:gd name="T7" fmla="*/ 1891 h 1891"/>
                <a:gd name="T8" fmla="*/ 10 w 1282"/>
                <a:gd name="T9" fmla="*/ 1696 h 1891"/>
                <a:gd name="T10" fmla="*/ 0 60000 65536"/>
                <a:gd name="T11" fmla="*/ 0 60000 65536"/>
                <a:gd name="T12" fmla="*/ 0 60000 65536"/>
                <a:gd name="T13" fmla="*/ 0 60000 65536"/>
                <a:gd name="T14" fmla="*/ 0 60000 65536"/>
                <a:gd name="T15" fmla="*/ 0 w 1282"/>
                <a:gd name="T16" fmla="*/ 0 h 1891"/>
                <a:gd name="T17" fmla="*/ 1282 w 1282"/>
                <a:gd name="T18" fmla="*/ 1891 h 1891"/>
              </a:gdLst>
              <a:ahLst/>
              <a:cxnLst>
                <a:cxn ang="T10">
                  <a:pos x="T0" y="T1"/>
                </a:cxn>
                <a:cxn ang="T11">
                  <a:pos x="T2" y="T3"/>
                </a:cxn>
                <a:cxn ang="T12">
                  <a:pos x="T4" y="T5"/>
                </a:cxn>
                <a:cxn ang="T13">
                  <a:pos x="T6" y="T7"/>
                </a:cxn>
                <a:cxn ang="T14">
                  <a:pos x="T8" y="T9"/>
                </a:cxn>
              </a:cxnLst>
              <a:rect l="T15" t="T16" r="T17" b="T18"/>
              <a:pathLst>
                <a:path w="1282" h="1891">
                  <a:moveTo>
                    <a:pt x="967" y="0"/>
                  </a:moveTo>
                  <a:lnTo>
                    <a:pt x="1282" y="0"/>
                  </a:lnTo>
                  <a:lnTo>
                    <a:pt x="1282" y="1891"/>
                  </a:lnTo>
                  <a:lnTo>
                    <a:pt x="0" y="1891"/>
                  </a:lnTo>
                  <a:lnTo>
                    <a:pt x="10" y="1696"/>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3" name="Text Box 132"/>
            <p:cNvSpPr txBox="1">
              <a:spLocks noChangeArrowheads="1"/>
            </p:cNvSpPr>
            <p:nvPr/>
          </p:nvSpPr>
          <p:spPr bwMode="auto">
            <a:xfrm>
              <a:off x="531" y="3630"/>
              <a:ext cx="294"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endParaRPr kumimoji="1" lang="en-US" altLang="zh-CN"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54" name="Text Box 133"/>
            <p:cNvSpPr txBox="1">
              <a:spLocks noChangeArrowheads="1"/>
            </p:cNvSpPr>
            <p:nvPr/>
          </p:nvSpPr>
          <p:spPr bwMode="auto">
            <a:xfrm>
              <a:off x="303" y="2554"/>
              <a:ext cx="435"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CP</a:t>
              </a:r>
              <a:endParaRPr kumimoji="1" lang="en-US" altLang="zh-CN"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55" name="Text Box 134"/>
            <p:cNvSpPr txBox="1">
              <a:spLocks noChangeArrowheads="1"/>
            </p:cNvSpPr>
            <p:nvPr/>
          </p:nvSpPr>
          <p:spPr bwMode="auto">
            <a:xfrm>
              <a:off x="771" y="3337"/>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R</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56" name="Text Box 135"/>
            <p:cNvSpPr txBox="1">
              <a:spLocks noChangeArrowheads="1"/>
            </p:cNvSpPr>
            <p:nvPr/>
          </p:nvSpPr>
          <p:spPr bwMode="auto">
            <a:xfrm>
              <a:off x="5346" y="3260"/>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L</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grpSp>
          <p:nvGrpSpPr>
            <p:cNvPr id="24" name="Group 136"/>
            <p:cNvGrpSpPr/>
            <p:nvPr/>
          </p:nvGrpSpPr>
          <p:grpSpPr bwMode="auto">
            <a:xfrm>
              <a:off x="337" y="2326"/>
              <a:ext cx="359" cy="288"/>
              <a:chOff x="228" y="3011"/>
              <a:chExt cx="359" cy="288"/>
            </a:xfrm>
          </p:grpSpPr>
          <p:sp>
            <p:nvSpPr>
              <p:cNvPr id="278" name="Text Box 137"/>
              <p:cNvSpPr txBox="1">
                <a:spLocks noChangeArrowheads="1"/>
              </p:cNvSpPr>
              <p:nvPr/>
            </p:nvSpPr>
            <p:spPr bwMode="auto">
              <a:xfrm>
                <a:off x="228" y="3011"/>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R</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79" name="Line 138"/>
              <p:cNvSpPr>
                <a:spLocks noChangeShapeType="1"/>
              </p:cNvSpPr>
              <p:nvPr/>
            </p:nvSpPr>
            <p:spPr bwMode="auto">
              <a:xfrm>
                <a:off x="283" y="3065"/>
                <a:ext cx="108"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58" name="Text Box 139"/>
            <p:cNvSpPr txBox="1">
              <a:spLocks noChangeArrowheads="1"/>
            </p:cNvSpPr>
            <p:nvPr/>
          </p:nvSpPr>
          <p:spPr bwMode="auto">
            <a:xfrm>
              <a:off x="1522" y="1424"/>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59" name="Text Box 140"/>
            <p:cNvSpPr txBox="1">
              <a:spLocks noChangeArrowheads="1"/>
            </p:cNvSpPr>
            <p:nvPr/>
          </p:nvSpPr>
          <p:spPr bwMode="auto">
            <a:xfrm>
              <a:off x="2653" y="142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0" name="Text Box 141"/>
            <p:cNvSpPr txBox="1">
              <a:spLocks noChangeArrowheads="1"/>
            </p:cNvSpPr>
            <p:nvPr/>
          </p:nvSpPr>
          <p:spPr bwMode="auto">
            <a:xfrm>
              <a:off x="3827" y="1420"/>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1" name="Text Box 142"/>
            <p:cNvSpPr txBox="1">
              <a:spLocks noChangeArrowheads="1"/>
            </p:cNvSpPr>
            <p:nvPr/>
          </p:nvSpPr>
          <p:spPr bwMode="auto">
            <a:xfrm>
              <a:off x="4936" y="1408"/>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2" name="Text Box 143"/>
            <p:cNvSpPr txBox="1">
              <a:spLocks noChangeArrowheads="1"/>
            </p:cNvSpPr>
            <p:nvPr/>
          </p:nvSpPr>
          <p:spPr bwMode="auto">
            <a:xfrm>
              <a:off x="795" y="2106"/>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3" name="Text Box 144"/>
            <p:cNvSpPr txBox="1">
              <a:spLocks noChangeArrowheads="1"/>
            </p:cNvSpPr>
            <p:nvPr/>
          </p:nvSpPr>
          <p:spPr bwMode="auto">
            <a:xfrm>
              <a:off x="1915" y="2105"/>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4" name="Text Box 145"/>
            <p:cNvSpPr txBox="1">
              <a:spLocks noChangeArrowheads="1"/>
            </p:cNvSpPr>
            <p:nvPr/>
          </p:nvSpPr>
          <p:spPr bwMode="auto">
            <a:xfrm>
              <a:off x="3099" y="2105"/>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5" name="Text Box 146"/>
            <p:cNvSpPr txBox="1">
              <a:spLocks noChangeArrowheads="1"/>
            </p:cNvSpPr>
            <p:nvPr/>
          </p:nvSpPr>
          <p:spPr bwMode="auto">
            <a:xfrm>
              <a:off x="1295"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6" name="Text Box 147"/>
            <p:cNvSpPr txBox="1">
              <a:spLocks noChangeArrowheads="1"/>
            </p:cNvSpPr>
            <p:nvPr/>
          </p:nvSpPr>
          <p:spPr bwMode="auto">
            <a:xfrm>
              <a:off x="2426"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7" name="Text Box 148"/>
            <p:cNvSpPr txBox="1">
              <a:spLocks noChangeArrowheads="1"/>
            </p:cNvSpPr>
            <p:nvPr/>
          </p:nvSpPr>
          <p:spPr bwMode="auto">
            <a:xfrm>
              <a:off x="3589"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8" name="Text Box 149"/>
            <p:cNvSpPr txBox="1">
              <a:spLocks noChangeArrowheads="1"/>
            </p:cNvSpPr>
            <p:nvPr/>
          </p:nvSpPr>
          <p:spPr bwMode="auto">
            <a:xfrm>
              <a:off x="2959" y="3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9" name="Text Box 150"/>
            <p:cNvSpPr txBox="1">
              <a:spLocks noChangeArrowheads="1"/>
            </p:cNvSpPr>
            <p:nvPr/>
          </p:nvSpPr>
          <p:spPr bwMode="auto">
            <a:xfrm>
              <a:off x="4122" y="320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0" name="Text Box 151"/>
            <p:cNvSpPr txBox="1">
              <a:spLocks noChangeArrowheads="1"/>
            </p:cNvSpPr>
            <p:nvPr/>
          </p:nvSpPr>
          <p:spPr bwMode="auto">
            <a:xfrm>
              <a:off x="1424"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1" name="Text Box 152"/>
            <p:cNvSpPr txBox="1">
              <a:spLocks noChangeArrowheads="1"/>
            </p:cNvSpPr>
            <p:nvPr/>
          </p:nvSpPr>
          <p:spPr bwMode="auto">
            <a:xfrm>
              <a:off x="2546"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2" name="Text Box 153"/>
            <p:cNvSpPr txBox="1">
              <a:spLocks noChangeArrowheads="1"/>
            </p:cNvSpPr>
            <p:nvPr/>
          </p:nvSpPr>
          <p:spPr bwMode="auto">
            <a:xfrm>
              <a:off x="3720"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3" name="Text Box 154"/>
            <p:cNvSpPr txBox="1">
              <a:spLocks noChangeArrowheads="1"/>
            </p:cNvSpPr>
            <p:nvPr/>
          </p:nvSpPr>
          <p:spPr bwMode="auto">
            <a:xfrm>
              <a:off x="4851"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4" name="Text Box 155"/>
            <p:cNvSpPr txBox="1">
              <a:spLocks noChangeArrowheads="1"/>
            </p:cNvSpPr>
            <p:nvPr/>
          </p:nvSpPr>
          <p:spPr bwMode="auto">
            <a:xfrm>
              <a:off x="5003" y="3614"/>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5" name="Text Box 156"/>
            <p:cNvSpPr txBox="1">
              <a:spLocks noChangeArrowheads="1"/>
            </p:cNvSpPr>
            <p:nvPr/>
          </p:nvSpPr>
          <p:spPr bwMode="auto">
            <a:xfrm>
              <a:off x="3873" y="361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6" name="Text Box 157"/>
            <p:cNvSpPr txBox="1">
              <a:spLocks noChangeArrowheads="1"/>
            </p:cNvSpPr>
            <p:nvPr/>
          </p:nvSpPr>
          <p:spPr bwMode="auto">
            <a:xfrm>
              <a:off x="2722" y="362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7" name="Text Box 158"/>
            <p:cNvSpPr txBox="1">
              <a:spLocks noChangeArrowheads="1"/>
            </p:cNvSpPr>
            <p:nvPr/>
          </p:nvSpPr>
          <p:spPr bwMode="auto">
            <a:xfrm>
              <a:off x="1559" y="362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grpSp>
      <p:sp>
        <p:nvSpPr>
          <p:cNvPr id="324" name="Text Box 161"/>
          <p:cNvSpPr txBox="1">
            <a:spLocks noChangeArrowheads="1"/>
          </p:cNvSpPr>
          <p:nvPr/>
        </p:nvSpPr>
        <p:spPr bwMode="black">
          <a:xfrm>
            <a:off x="802260" y="958662"/>
            <a:ext cx="2503488" cy="1446550"/>
          </a:xfrm>
          <a:prstGeom prst="rect">
            <a:avLst/>
          </a:prstGeom>
          <a:noFill/>
          <a:ln w="9525" algn="ctr">
            <a:noFill/>
            <a:miter lim="800000"/>
          </a:ln>
        </p:spPr>
        <p:txBody>
          <a:bodyPr>
            <a:spAutoFit/>
          </a:bodyPr>
          <a:lstStyle/>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S=0</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，（往）左移</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S=1</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 ，（往）右移</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R</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：右串行输入端</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L</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：左串行输入端</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p:txBody>
      </p:sp>
      <p:sp>
        <p:nvSpPr>
          <p:cNvPr id="325" name="Text Box 152"/>
          <p:cNvSpPr txBox="1">
            <a:spLocks noChangeArrowheads="1"/>
          </p:cNvSpPr>
          <p:nvPr/>
        </p:nvSpPr>
        <p:spPr bwMode="auto">
          <a:xfrm>
            <a:off x="2892996" y="5305574"/>
            <a:ext cx="465138" cy="823912"/>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163" name="矩形 162"/>
          <p:cNvSpPr>
            <a:spLocks noChangeArrowheads="1"/>
          </p:cNvSpPr>
          <p:nvPr/>
        </p:nvSpPr>
        <p:spPr bwMode="auto">
          <a:xfrm>
            <a:off x="2694559" y="5942162"/>
            <a:ext cx="41549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64" name="矩形 163"/>
          <p:cNvSpPr>
            <a:spLocks noChangeArrowheads="1"/>
          </p:cNvSpPr>
          <p:nvPr/>
        </p:nvSpPr>
        <p:spPr bwMode="auto">
          <a:xfrm>
            <a:off x="3666109" y="5885012"/>
            <a:ext cx="41549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4"/>
                                        </p:tgtEl>
                                        <p:attrNameLst>
                                          <p:attrName>style.visibility</p:attrName>
                                        </p:attrNameLst>
                                      </p:cBhvr>
                                      <p:to>
                                        <p:strVal val="visible"/>
                                      </p:to>
                                    </p:set>
                                    <p:anim calcmode="lin" valueType="num">
                                      <p:cBhvr>
                                        <p:cTn id="19" dur="500" fill="hold"/>
                                        <p:tgtEl>
                                          <p:spTgt spid="164"/>
                                        </p:tgtEl>
                                        <p:attrNameLst>
                                          <p:attrName>ppt_w</p:attrName>
                                        </p:attrNameLst>
                                      </p:cBhvr>
                                      <p:tavLst>
                                        <p:tav tm="0">
                                          <p:val>
                                            <p:fltVal val="0"/>
                                          </p:val>
                                        </p:tav>
                                        <p:tav tm="100000">
                                          <p:val>
                                            <p:strVal val="#ppt_w"/>
                                          </p:val>
                                        </p:tav>
                                      </p:tavLst>
                                    </p:anim>
                                    <p:anim calcmode="lin" valueType="num">
                                      <p:cBhvr>
                                        <p:cTn id="20" dur="50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163" grpId="0"/>
      <p:bldP spid="164" grpId="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位串行输入、串/并行输出双向移位寄存器工作原理</a:t>
            </a:r>
            <a:endParaRPr lang="zh-CN" altLang="en-US" i="0" dirty="0">
              <a:solidFill>
                <a:schemeClr val="accent1"/>
              </a:solidFill>
              <a:latin typeface="+mj-ea"/>
              <a:cs typeface="Times New Roman" panose="02020603050405020304" pitchFamily="18" charset="0"/>
            </a:endParaRPr>
          </a:p>
        </p:txBody>
      </p:sp>
      <p:sp>
        <p:nvSpPr>
          <p:cNvPr id="347222" name="Rectangle 3"/>
          <p:cNvSpPr txBox="1">
            <a:spLocks noChangeArrowheads="1"/>
          </p:cNvSpPr>
          <p:nvPr/>
        </p:nvSpPr>
        <p:spPr bwMode="auto">
          <a:xfrm>
            <a:off x="612000" y="900000"/>
            <a:ext cx="4300538" cy="563563"/>
          </a:xfrm>
          <a:prstGeom prst="rect">
            <a:avLst/>
          </a:prstGeom>
          <a:noFill/>
          <a:ln w="9525">
            <a:noFill/>
            <a:miter lim="800000"/>
          </a:ln>
        </p:spPr>
        <p:txBody>
          <a:bodyPr/>
          <a:lstStyle/>
          <a:p>
            <a:pPr marL="179705" indent="-179705" algn="just">
              <a:lnSpc>
                <a:spcPct val="100000"/>
              </a:lnSpc>
              <a:spcBef>
                <a:spcPct val="2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复位</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aphicFrame>
        <p:nvGraphicFramePr>
          <p:cNvPr id="347223" name="Object 113"/>
          <p:cNvGraphicFramePr>
            <a:graphicFrameLocks noChangeAspect="1"/>
          </p:cNvGraphicFramePr>
          <p:nvPr/>
        </p:nvGraphicFramePr>
        <p:xfrm>
          <a:off x="1847528" y="1320988"/>
          <a:ext cx="3294063" cy="417513"/>
        </p:xfrm>
        <a:graphic>
          <a:graphicData uri="http://schemas.openxmlformats.org/presentationml/2006/ole">
            <mc:AlternateContent xmlns:mc="http://schemas.openxmlformats.org/markup-compatibility/2006">
              <mc:Choice xmlns:v="urn:schemas-microsoft-com:vml" Requires="v">
                <p:oleObj spid="_x0000_s2" name="公式" r:id="rId1" imgW="1828800" imgH="254000" progId="Equation.3">
                  <p:embed/>
                </p:oleObj>
              </mc:Choice>
              <mc:Fallback>
                <p:oleObj name="公式" r:id="rId1" imgW="1828800" imgH="2540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320988"/>
                        <a:ext cx="3294063"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302" name="TextBox 301"/>
          <p:cNvSpPr txBox="1">
            <a:spLocks noChangeArrowheads="1"/>
          </p:cNvSpPr>
          <p:nvPr/>
        </p:nvSpPr>
        <p:spPr bwMode="auto">
          <a:xfrm>
            <a:off x="631134" y="2032491"/>
            <a:ext cx="11100624" cy="4016484"/>
          </a:xfrm>
          <a:prstGeom prst="rect">
            <a:avLst/>
          </a:prstGeom>
          <a:noFill/>
          <a:ln w="9525">
            <a:noFill/>
            <a:miter lim="800000"/>
          </a:ln>
        </p:spPr>
        <p:txBody>
          <a:bodyPr wrap="square">
            <a:spAutoFit/>
          </a:bodyPr>
          <a:lstStyle/>
          <a:p>
            <a:pPr eaLnBrk="1" hangingPunct="1">
              <a:lnSpc>
                <a:spcPct val="100000"/>
              </a:lnSpc>
              <a:spcBef>
                <a:spcPct val="3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移位</a:t>
            </a:r>
            <a:endParaRPr lang="zh-CN" altLang="en-US" sz="24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当</a:t>
            </a:r>
            <a:r>
              <a:rPr lang="en-US" altLang="zh-CN" sz="2200" dirty="0">
                <a:solidFill>
                  <a:srgbClr val="000000"/>
                </a:solidFill>
                <a:latin typeface="Times New Roman" panose="02020603050405020304" pitchFamily="18" charset="0"/>
                <a:cs typeface="Times New Roman" panose="02020603050405020304" pitchFamily="18" charset="0"/>
              </a:rPr>
              <a:t>S=0 </a:t>
            </a:r>
            <a:r>
              <a:rPr lang="zh-CN" altLang="en-US" sz="2200" dirty="0">
                <a:solidFill>
                  <a:srgbClr val="000000"/>
                </a:solidFill>
                <a:latin typeface="Times New Roman" panose="02020603050405020304" pitchFamily="18" charset="0"/>
                <a:cs typeface="Times New Roman" panose="02020603050405020304" pitchFamily="18" charset="0"/>
              </a:rPr>
              <a:t>时：左移移位寄存器</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串入并出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端串行输入，顺序左移，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并行输出。</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串入串出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左移（右移）移位寄存器把最左边（右边）的触发器的输出作为电路的输出。从每个触发器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端输出波形滞后一个时钟周期。左移时，经过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，最先串行输入的</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位数据从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输出，下一个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上升沿到来时，</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输出串行移入的第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个数据</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S</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时：右移移位寄存器</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端串行输入，顺序右移，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7222">
                                            <p:txEl>
                                              <p:pRg st="0" end="0"/>
                                            </p:txEl>
                                          </p:spTgt>
                                        </p:tgtEl>
                                        <p:attrNameLst>
                                          <p:attrName>style.visibility</p:attrName>
                                        </p:attrNameLst>
                                      </p:cBhvr>
                                      <p:to>
                                        <p:strVal val="visible"/>
                                      </p:to>
                                    </p:set>
                                    <p:anim calcmode="lin" valueType="num">
                                      <p:cBhvr additive="base">
                                        <p:cTn id="7" dur="500" fill="hold"/>
                                        <p:tgtEl>
                                          <p:spTgt spid="3472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722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47223"/>
                                        </p:tgtEl>
                                        <p:attrNameLst>
                                          <p:attrName>style.visibility</p:attrName>
                                        </p:attrNameLst>
                                      </p:cBhvr>
                                      <p:to>
                                        <p:strVal val="visible"/>
                                      </p:to>
                                    </p:set>
                                    <p:anim calcmode="lin" valueType="num">
                                      <p:cBhvr>
                                        <p:cTn id="12" dur="500" fill="hold"/>
                                        <p:tgtEl>
                                          <p:spTgt spid="347223"/>
                                        </p:tgtEl>
                                        <p:attrNameLst>
                                          <p:attrName>ppt_w</p:attrName>
                                        </p:attrNameLst>
                                      </p:cBhvr>
                                      <p:tavLst>
                                        <p:tav tm="0">
                                          <p:val>
                                            <p:fltVal val="0"/>
                                          </p:val>
                                        </p:tav>
                                        <p:tav tm="100000">
                                          <p:val>
                                            <p:strVal val="#ppt_w"/>
                                          </p:val>
                                        </p:tav>
                                      </p:tavLst>
                                    </p:anim>
                                    <p:anim calcmode="lin" valueType="num">
                                      <p:cBhvr>
                                        <p:cTn id="13" dur="500" fill="hold"/>
                                        <p:tgtEl>
                                          <p:spTgt spid="34722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02">
                                            <p:txEl>
                                              <p:pRg st="0" end="0"/>
                                            </p:txEl>
                                          </p:spTgt>
                                        </p:tgtEl>
                                        <p:attrNameLst>
                                          <p:attrName>style.visibility</p:attrName>
                                        </p:attrNameLst>
                                      </p:cBhvr>
                                      <p:to>
                                        <p:strVal val="visible"/>
                                      </p:to>
                                    </p:set>
                                    <p:anim calcmode="lin" valueType="num">
                                      <p:cBhvr additive="base">
                                        <p:cTn id="18" dur="500" fill="hold"/>
                                        <p:tgtEl>
                                          <p:spTgt spid="302">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2">
                                            <p:txEl>
                                              <p:pRg st="1" end="1"/>
                                            </p:txEl>
                                          </p:spTgt>
                                        </p:tgtEl>
                                        <p:attrNameLst>
                                          <p:attrName>style.visibility</p:attrName>
                                        </p:attrNameLst>
                                      </p:cBhvr>
                                      <p:to>
                                        <p:strVal val="visible"/>
                                      </p:to>
                                    </p:set>
                                    <p:anim calcmode="lin" valueType="num">
                                      <p:cBhvr additive="base">
                                        <p:cTn id="24" dur="500" fill="hold"/>
                                        <p:tgtEl>
                                          <p:spTgt spid="302">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02">
                                            <p:txEl>
                                              <p:pRg st="2" end="2"/>
                                            </p:txEl>
                                          </p:spTgt>
                                        </p:tgtEl>
                                        <p:attrNameLst>
                                          <p:attrName>style.visibility</p:attrName>
                                        </p:attrNameLst>
                                      </p:cBhvr>
                                      <p:to>
                                        <p:strVal val="visible"/>
                                      </p:to>
                                    </p:set>
                                    <p:anim calcmode="lin" valueType="num">
                                      <p:cBhvr additive="base">
                                        <p:cTn id="30" dur="500" fill="hold"/>
                                        <p:tgtEl>
                                          <p:spTgt spid="302">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02">
                                            <p:txEl>
                                              <p:pRg st="3" end="3"/>
                                            </p:txEl>
                                          </p:spTgt>
                                        </p:tgtEl>
                                        <p:attrNameLst>
                                          <p:attrName>style.visibility</p:attrName>
                                        </p:attrNameLst>
                                      </p:cBhvr>
                                      <p:to>
                                        <p:strVal val="visible"/>
                                      </p:to>
                                    </p:set>
                                    <p:anim calcmode="lin" valueType="num">
                                      <p:cBhvr additive="base">
                                        <p:cTn id="36" dur="500" fill="hold"/>
                                        <p:tgtEl>
                                          <p:spTgt spid="302">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02">
                                            <p:txEl>
                                              <p:pRg st="4" end="4"/>
                                            </p:txEl>
                                          </p:spTgt>
                                        </p:tgtEl>
                                        <p:attrNameLst>
                                          <p:attrName>style.visibility</p:attrName>
                                        </p:attrNameLst>
                                      </p:cBhvr>
                                      <p:to>
                                        <p:strVal val="visible"/>
                                      </p:to>
                                    </p:set>
                                    <p:anim calcmode="lin" valueType="num">
                                      <p:cBhvr additive="base">
                                        <p:cTn id="42" dur="500" fill="hold"/>
                                        <p:tgtEl>
                                          <p:spTgt spid="302">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02">
                                            <p:txEl>
                                              <p:pRg st="5" end="5"/>
                                            </p:txEl>
                                          </p:spTgt>
                                        </p:tgtEl>
                                        <p:attrNameLst>
                                          <p:attrName>style.visibility</p:attrName>
                                        </p:attrNameLst>
                                      </p:cBhvr>
                                      <p:to>
                                        <p:strVal val="visible"/>
                                      </p:to>
                                    </p:set>
                                    <p:anim calcmode="lin" valueType="num">
                                      <p:cBhvr additive="base">
                                        <p:cTn id="48" dur="500" fill="hold"/>
                                        <p:tgtEl>
                                          <p:spTgt spid="302">
                                            <p:txEl>
                                              <p:pRg st="5" end="5"/>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0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22" grpId="0" bldLvl="2" build="p"/>
      <p:bldP spid="302" grpId="0"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位串行输入、串/并行输出双向移位寄存器输出波形</a:t>
            </a:r>
            <a:endParaRPr lang="zh-CN" altLang="en-US" i="0" dirty="0">
              <a:solidFill>
                <a:schemeClr val="accent1"/>
              </a:solidFill>
              <a:latin typeface="+mj-ea"/>
            </a:endParaRPr>
          </a:p>
        </p:txBody>
      </p:sp>
      <p:grpSp>
        <p:nvGrpSpPr>
          <p:cNvPr id="2" name="Group 199"/>
          <p:cNvGrpSpPr/>
          <p:nvPr/>
        </p:nvGrpSpPr>
        <p:grpSpPr bwMode="auto">
          <a:xfrm>
            <a:off x="4671913" y="2030957"/>
            <a:ext cx="4016375" cy="2851150"/>
            <a:chOff x="3026" y="1842"/>
            <a:chExt cx="2530" cy="1796"/>
          </a:xfrm>
        </p:grpSpPr>
        <p:sp>
          <p:nvSpPr>
            <p:cNvPr id="101388" name="Text Box 190"/>
            <p:cNvSpPr txBox="1">
              <a:spLocks noChangeArrowheads="1"/>
            </p:cNvSpPr>
            <p:nvPr/>
          </p:nvSpPr>
          <p:spPr bwMode="auto">
            <a:xfrm>
              <a:off x="3040" y="1842"/>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grpSp>
          <p:nvGrpSpPr>
            <p:cNvPr id="3" name="Group 200"/>
            <p:cNvGrpSpPr/>
            <p:nvPr/>
          </p:nvGrpSpPr>
          <p:grpSpPr bwMode="auto">
            <a:xfrm>
              <a:off x="3275" y="1843"/>
              <a:ext cx="2281" cy="173"/>
              <a:chOff x="2699" y="1805"/>
              <a:chExt cx="2933" cy="192"/>
            </a:xfrm>
          </p:grpSpPr>
          <p:grpSp>
            <p:nvGrpSpPr>
              <p:cNvPr id="4" name="Group 137"/>
              <p:cNvGrpSpPr/>
              <p:nvPr/>
            </p:nvGrpSpPr>
            <p:grpSpPr bwMode="auto">
              <a:xfrm>
                <a:off x="2699" y="1805"/>
                <a:ext cx="477" cy="192"/>
                <a:chOff x="825" y="989"/>
                <a:chExt cx="758" cy="192"/>
              </a:xfrm>
            </p:grpSpPr>
            <p:sp>
              <p:nvSpPr>
                <p:cNvPr id="101483" name="Line 138"/>
                <p:cNvSpPr>
                  <a:spLocks noChangeShapeType="1"/>
                </p:cNvSpPr>
                <p:nvPr/>
              </p:nvSpPr>
              <p:spPr bwMode="auto">
                <a:xfrm>
                  <a:off x="825"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4" name="Line 139"/>
                <p:cNvSpPr>
                  <a:spLocks noChangeShapeType="1"/>
                </p:cNvSpPr>
                <p:nvPr/>
              </p:nvSpPr>
              <p:spPr bwMode="auto">
                <a:xfrm flipV="1">
                  <a:off x="1151"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5" name="Line 140"/>
                <p:cNvSpPr>
                  <a:spLocks noChangeShapeType="1"/>
                </p:cNvSpPr>
                <p:nvPr/>
              </p:nvSpPr>
              <p:spPr bwMode="auto">
                <a:xfrm>
                  <a:off x="1151"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6" name="Line 141"/>
                <p:cNvSpPr>
                  <a:spLocks noChangeShapeType="1"/>
                </p:cNvSpPr>
                <p:nvPr/>
              </p:nvSpPr>
              <p:spPr bwMode="auto">
                <a:xfrm>
                  <a:off x="1583"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42"/>
              <p:cNvGrpSpPr/>
              <p:nvPr/>
            </p:nvGrpSpPr>
            <p:grpSpPr bwMode="auto">
              <a:xfrm>
                <a:off x="3179" y="1805"/>
                <a:ext cx="455" cy="192"/>
                <a:chOff x="864" y="989"/>
                <a:chExt cx="720" cy="192"/>
              </a:xfrm>
            </p:grpSpPr>
            <p:sp>
              <p:nvSpPr>
                <p:cNvPr id="101479" name="Line 14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0" name="Line 14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1" name="Line 14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2" name="Line 14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7"/>
              <p:cNvGrpSpPr/>
              <p:nvPr/>
            </p:nvGrpSpPr>
            <p:grpSpPr bwMode="auto">
              <a:xfrm>
                <a:off x="3632" y="1805"/>
                <a:ext cx="453" cy="192"/>
                <a:chOff x="864" y="989"/>
                <a:chExt cx="720" cy="192"/>
              </a:xfrm>
            </p:grpSpPr>
            <p:sp>
              <p:nvSpPr>
                <p:cNvPr id="101475" name="Line 14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6" name="Line 14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7" name="Line 15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8" name="Line 15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7" name="Group 152"/>
              <p:cNvGrpSpPr/>
              <p:nvPr/>
            </p:nvGrpSpPr>
            <p:grpSpPr bwMode="auto">
              <a:xfrm>
                <a:off x="4085" y="1805"/>
                <a:ext cx="453" cy="192"/>
                <a:chOff x="864" y="989"/>
                <a:chExt cx="720" cy="192"/>
              </a:xfrm>
            </p:grpSpPr>
            <p:sp>
              <p:nvSpPr>
                <p:cNvPr id="101471" name="Line 15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2" name="Line 15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3" name="Line 15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4" name="Line 15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57"/>
              <p:cNvGrpSpPr/>
              <p:nvPr/>
            </p:nvGrpSpPr>
            <p:grpSpPr bwMode="auto">
              <a:xfrm>
                <a:off x="4539" y="1805"/>
                <a:ext cx="455" cy="192"/>
                <a:chOff x="864" y="989"/>
                <a:chExt cx="720" cy="192"/>
              </a:xfrm>
            </p:grpSpPr>
            <p:sp>
              <p:nvSpPr>
                <p:cNvPr id="101467" name="Line 15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8" name="Line 15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9" name="Line 16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0" name="Line 16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9" name="Group 199"/>
              <p:cNvGrpSpPr/>
              <p:nvPr/>
            </p:nvGrpSpPr>
            <p:grpSpPr bwMode="auto">
              <a:xfrm>
                <a:off x="4993" y="1805"/>
                <a:ext cx="639" cy="192"/>
                <a:chOff x="4886" y="1901"/>
                <a:chExt cx="639" cy="192"/>
              </a:xfrm>
            </p:grpSpPr>
            <p:sp>
              <p:nvSpPr>
                <p:cNvPr id="101461" name="Line 162"/>
                <p:cNvSpPr>
                  <a:spLocks noChangeShapeType="1"/>
                </p:cNvSpPr>
                <p:nvPr/>
              </p:nvSpPr>
              <p:spPr bwMode="auto">
                <a:xfrm>
                  <a:off x="5344" y="2093"/>
                  <a:ext cx="1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0" name="Group 194"/>
                <p:cNvGrpSpPr/>
                <p:nvPr/>
              </p:nvGrpSpPr>
              <p:grpSpPr bwMode="auto">
                <a:xfrm>
                  <a:off x="4886" y="1901"/>
                  <a:ext cx="455" cy="192"/>
                  <a:chOff x="864" y="989"/>
                  <a:chExt cx="720" cy="192"/>
                </a:xfrm>
              </p:grpSpPr>
              <p:sp>
                <p:nvSpPr>
                  <p:cNvPr id="101463" name="Line 195"/>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4" name="Line 196"/>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5" name="Line 197"/>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6" name="Line 198"/>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101390" name="Line 163"/>
            <p:cNvSpPr>
              <a:spLocks noChangeShapeType="1"/>
            </p:cNvSpPr>
            <p:nvPr/>
          </p:nvSpPr>
          <p:spPr bwMode="auto">
            <a:xfrm>
              <a:off x="3432"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1" name="Line 164"/>
            <p:cNvSpPr>
              <a:spLocks noChangeShapeType="1"/>
            </p:cNvSpPr>
            <p:nvPr/>
          </p:nvSpPr>
          <p:spPr bwMode="auto">
            <a:xfrm>
              <a:off x="379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2" name="Line 165"/>
            <p:cNvSpPr>
              <a:spLocks noChangeShapeType="1"/>
            </p:cNvSpPr>
            <p:nvPr/>
          </p:nvSpPr>
          <p:spPr bwMode="auto">
            <a:xfrm>
              <a:off x="485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3" name="Line 166"/>
            <p:cNvSpPr>
              <a:spLocks noChangeShapeType="1"/>
            </p:cNvSpPr>
            <p:nvPr/>
          </p:nvSpPr>
          <p:spPr bwMode="auto">
            <a:xfrm>
              <a:off x="414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4" name="Line 167"/>
            <p:cNvSpPr>
              <a:spLocks noChangeShapeType="1"/>
            </p:cNvSpPr>
            <p:nvPr/>
          </p:nvSpPr>
          <p:spPr bwMode="auto">
            <a:xfrm>
              <a:off x="4495"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5" name="Line 201"/>
            <p:cNvSpPr>
              <a:spLocks noChangeShapeType="1"/>
            </p:cNvSpPr>
            <p:nvPr/>
          </p:nvSpPr>
          <p:spPr bwMode="auto">
            <a:xfrm>
              <a:off x="519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17"/>
            <p:cNvGrpSpPr/>
            <p:nvPr/>
          </p:nvGrpSpPr>
          <p:grpSpPr bwMode="auto">
            <a:xfrm>
              <a:off x="3310" y="2116"/>
              <a:ext cx="1529" cy="168"/>
              <a:chOff x="2640" y="1860"/>
              <a:chExt cx="1968" cy="168"/>
            </a:xfrm>
          </p:grpSpPr>
          <p:sp>
            <p:nvSpPr>
              <p:cNvPr id="101450" name="Line 202"/>
              <p:cNvSpPr>
                <a:spLocks noChangeShapeType="1"/>
              </p:cNvSpPr>
              <p:nvPr/>
            </p:nvSpPr>
            <p:spPr bwMode="auto">
              <a:xfrm>
                <a:off x="2640" y="1872"/>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1" name="Line 203"/>
              <p:cNvSpPr>
                <a:spLocks noChangeShapeType="1"/>
              </p:cNvSpPr>
              <p:nvPr/>
            </p:nvSpPr>
            <p:spPr bwMode="auto">
              <a:xfrm>
                <a:off x="3120" y="188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2" name="Line 204"/>
              <p:cNvSpPr>
                <a:spLocks noChangeShapeType="1"/>
              </p:cNvSpPr>
              <p:nvPr/>
            </p:nvSpPr>
            <p:spPr bwMode="auto">
              <a:xfrm>
                <a:off x="3120" y="2028"/>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3" name="Line 205"/>
              <p:cNvSpPr>
                <a:spLocks noChangeShapeType="1"/>
              </p:cNvSpPr>
              <p:nvPr/>
            </p:nvSpPr>
            <p:spPr bwMode="auto">
              <a:xfrm flipV="1">
                <a:off x="3600" y="1872"/>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4" name="Line 206"/>
              <p:cNvSpPr>
                <a:spLocks noChangeShapeType="1"/>
              </p:cNvSpPr>
              <p:nvPr/>
            </p:nvSpPr>
            <p:spPr bwMode="auto">
              <a:xfrm>
                <a:off x="3600" y="1860"/>
                <a:ext cx="100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1397" name="Line 207"/>
            <p:cNvSpPr>
              <a:spLocks noChangeShapeType="1"/>
            </p:cNvSpPr>
            <p:nvPr/>
          </p:nvSpPr>
          <p:spPr bwMode="auto">
            <a:xfrm>
              <a:off x="4843" y="211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8" name="Line 208"/>
            <p:cNvSpPr>
              <a:spLocks noChangeShapeType="1"/>
            </p:cNvSpPr>
            <p:nvPr/>
          </p:nvSpPr>
          <p:spPr bwMode="auto">
            <a:xfrm>
              <a:off x="4843" y="224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9" name="Line 209"/>
            <p:cNvSpPr>
              <a:spLocks noChangeShapeType="1"/>
            </p:cNvSpPr>
            <p:nvPr/>
          </p:nvSpPr>
          <p:spPr bwMode="auto">
            <a:xfrm>
              <a:off x="3275" y="2458"/>
              <a:ext cx="14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0" name="Line 210"/>
            <p:cNvSpPr>
              <a:spLocks noChangeShapeType="1"/>
            </p:cNvSpPr>
            <p:nvPr/>
          </p:nvSpPr>
          <p:spPr bwMode="auto">
            <a:xfrm flipV="1">
              <a:off x="343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1" name="Line 211"/>
            <p:cNvSpPr>
              <a:spLocks noChangeShapeType="1"/>
            </p:cNvSpPr>
            <p:nvPr/>
          </p:nvSpPr>
          <p:spPr bwMode="auto">
            <a:xfrm>
              <a:off x="3424" y="2372"/>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2" name="Line 212"/>
            <p:cNvSpPr>
              <a:spLocks noChangeShapeType="1"/>
            </p:cNvSpPr>
            <p:nvPr/>
          </p:nvSpPr>
          <p:spPr bwMode="auto">
            <a:xfrm>
              <a:off x="3787"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3" name="Line 213"/>
            <p:cNvSpPr>
              <a:spLocks noChangeShapeType="1"/>
            </p:cNvSpPr>
            <p:nvPr/>
          </p:nvSpPr>
          <p:spPr bwMode="auto">
            <a:xfrm>
              <a:off x="3798" y="245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4" name="Line 214"/>
            <p:cNvSpPr>
              <a:spLocks noChangeShapeType="1"/>
            </p:cNvSpPr>
            <p:nvPr/>
          </p:nvSpPr>
          <p:spPr bwMode="auto">
            <a:xfrm flipV="1">
              <a:off x="414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5" name="Line 215"/>
            <p:cNvSpPr>
              <a:spLocks noChangeShapeType="1"/>
            </p:cNvSpPr>
            <p:nvPr/>
          </p:nvSpPr>
          <p:spPr bwMode="auto">
            <a:xfrm>
              <a:off x="4134" y="2372"/>
              <a:ext cx="70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6" name="Line 218"/>
            <p:cNvSpPr>
              <a:spLocks noChangeShapeType="1"/>
            </p:cNvSpPr>
            <p:nvPr/>
          </p:nvSpPr>
          <p:spPr bwMode="auto">
            <a:xfrm>
              <a:off x="4843" y="2370"/>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7" name="Line 219"/>
            <p:cNvSpPr>
              <a:spLocks noChangeShapeType="1"/>
            </p:cNvSpPr>
            <p:nvPr/>
          </p:nvSpPr>
          <p:spPr bwMode="auto">
            <a:xfrm>
              <a:off x="4843" y="2508"/>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8" name="Line 221"/>
            <p:cNvSpPr>
              <a:spLocks noChangeShapeType="1"/>
            </p:cNvSpPr>
            <p:nvPr/>
          </p:nvSpPr>
          <p:spPr bwMode="auto">
            <a:xfrm>
              <a:off x="3312" y="2768"/>
              <a:ext cx="48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9" name="Line 222"/>
            <p:cNvSpPr>
              <a:spLocks noChangeShapeType="1"/>
            </p:cNvSpPr>
            <p:nvPr/>
          </p:nvSpPr>
          <p:spPr bwMode="auto">
            <a:xfrm flipV="1">
              <a:off x="3787"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0" name="Line 223"/>
            <p:cNvSpPr>
              <a:spLocks noChangeShapeType="1"/>
            </p:cNvSpPr>
            <p:nvPr/>
          </p:nvSpPr>
          <p:spPr bwMode="auto">
            <a:xfrm>
              <a:off x="3797" y="263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1" name="Line 224"/>
            <p:cNvSpPr>
              <a:spLocks noChangeShapeType="1"/>
            </p:cNvSpPr>
            <p:nvPr/>
          </p:nvSpPr>
          <p:spPr bwMode="auto">
            <a:xfrm>
              <a:off x="4142"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2" name="Line 225"/>
            <p:cNvSpPr>
              <a:spLocks noChangeShapeType="1"/>
            </p:cNvSpPr>
            <p:nvPr/>
          </p:nvSpPr>
          <p:spPr bwMode="auto">
            <a:xfrm>
              <a:off x="4133" y="2768"/>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3" name="Line 226"/>
            <p:cNvSpPr>
              <a:spLocks noChangeShapeType="1"/>
            </p:cNvSpPr>
            <p:nvPr/>
          </p:nvSpPr>
          <p:spPr bwMode="auto">
            <a:xfrm flipV="1">
              <a:off x="4499"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4" name="Line 227"/>
            <p:cNvSpPr>
              <a:spLocks noChangeShapeType="1"/>
            </p:cNvSpPr>
            <p:nvPr/>
          </p:nvSpPr>
          <p:spPr bwMode="auto">
            <a:xfrm>
              <a:off x="4507" y="2638"/>
              <a:ext cx="67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5" name="Line 228"/>
            <p:cNvSpPr>
              <a:spLocks noChangeShapeType="1"/>
            </p:cNvSpPr>
            <p:nvPr/>
          </p:nvSpPr>
          <p:spPr bwMode="auto">
            <a:xfrm>
              <a:off x="5179" y="263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6" name="Line 229"/>
            <p:cNvSpPr>
              <a:spLocks noChangeShapeType="1"/>
            </p:cNvSpPr>
            <p:nvPr/>
          </p:nvSpPr>
          <p:spPr bwMode="auto">
            <a:xfrm>
              <a:off x="5179" y="276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7" name="Line 232"/>
            <p:cNvSpPr>
              <a:spLocks noChangeShapeType="1"/>
            </p:cNvSpPr>
            <p:nvPr/>
          </p:nvSpPr>
          <p:spPr bwMode="auto">
            <a:xfrm>
              <a:off x="3275" y="3027"/>
              <a:ext cx="85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8" name="Line 233"/>
            <p:cNvSpPr>
              <a:spLocks noChangeShapeType="1"/>
            </p:cNvSpPr>
            <p:nvPr/>
          </p:nvSpPr>
          <p:spPr bwMode="auto">
            <a:xfrm flipV="1">
              <a:off x="414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9" name="Line 234"/>
            <p:cNvSpPr>
              <a:spLocks noChangeShapeType="1"/>
            </p:cNvSpPr>
            <p:nvPr/>
          </p:nvSpPr>
          <p:spPr bwMode="auto">
            <a:xfrm>
              <a:off x="4133" y="2897"/>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0" name="Line 235"/>
            <p:cNvSpPr>
              <a:spLocks noChangeShapeType="1"/>
            </p:cNvSpPr>
            <p:nvPr/>
          </p:nvSpPr>
          <p:spPr bwMode="auto">
            <a:xfrm>
              <a:off x="4498"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1" name="Line 236"/>
            <p:cNvSpPr>
              <a:spLocks noChangeShapeType="1"/>
            </p:cNvSpPr>
            <p:nvPr/>
          </p:nvSpPr>
          <p:spPr bwMode="auto">
            <a:xfrm>
              <a:off x="4507" y="302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2" name="Line 237"/>
            <p:cNvSpPr>
              <a:spLocks noChangeShapeType="1"/>
            </p:cNvSpPr>
            <p:nvPr/>
          </p:nvSpPr>
          <p:spPr bwMode="auto">
            <a:xfrm flipV="1">
              <a:off x="485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3" name="Line 238"/>
            <p:cNvSpPr>
              <a:spLocks noChangeShapeType="1"/>
            </p:cNvSpPr>
            <p:nvPr/>
          </p:nvSpPr>
          <p:spPr bwMode="auto">
            <a:xfrm>
              <a:off x="4843" y="2897"/>
              <a:ext cx="63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4" name="Line 240"/>
            <p:cNvSpPr>
              <a:spLocks noChangeShapeType="1"/>
            </p:cNvSpPr>
            <p:nvPr/>
          </p:nvSpPr>
          <p:spPr bwMode="auto">
            <a:xfrm>
              <a:off x="3275" y="3286"/>
              <a:ext cx="123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5" name="Line 241"/>
            <p:cNvSpPr>
              <a:spLocks noChangeShapeType="1"/>
            </p:cNvSpPr>
            <p:nvPr/>
          </p:nvSpPr>
          <p:spPr bwMode="auto">
            <a:xfrm flipV="1">
              <a:off x="4498"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6" name="Line 242"/>
            <p:cNvSpPr>
              <a:spLocks noChangeShapeType="1"/>
            </p:cNvSpPr>
            <p:nvPr/>
          </p:nvSpPr>
          <p:spPr bwMode="auto">
            <a:xfrm>
              <a:off x="4507" y="315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7" name="Line 243"/>
            <p:cNvSpPr>
              <a:spLocks noChangeShapeType="1"/>
            </p:cNvSpPr>
            <p:nvPr/>
          </p:nvSpPr>
          <p:spPr bwMode="auto">
            <a:xfrm>
              <a:off x="4852"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8" name="Line 244"/>
            <p:cNvSpPr>
              <a:spLocks noChangeShapeType="1"/>
            </p:cNvSpPr>
            <p:nvPr/>
          </p:nvSpPr>
          <p:spPr bwMode="auto">
            <a:xfrm>
              <a:off x="4861" y="3286"/>
              <a:ext cx="33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9" name="Line 245"/>
            <p:cNvSpPr>
              <a:spLocks noChangeShapeType="1"/>
            </p:cNvSpPr>
            <p:nvPr/>
          </p:nvSpPr>
          <p:spPr bwMode="auto">
            <a:xfrm flipV="1">
              <a:off x="5196"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0" name="Line 246"/>
            <p:cNvSpPr>
              <a:spLocks noChangeShapeType="1"/>
            </p:cNvSpPr>
            <p:nvPr/>
          </p:nvSpPr>
          <p:spPr bwMode="auto">
            <a:xfrm>
              <a:off x="5196" y="3157"/>
              <a:ext cx="29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1" name="Text Box 248"/>
            <p:cNvSpPr txBox="1">
              <a:spLocks noChangeArrowheads="1"/>
            </p:cNvSpPr>
            <p:nvPr/>
          </p:nvSpPr>
          <p:spPr bwMode="auto">
            <a:xfrm>
              <a:off x="3040" y="207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L</a:t>
              </a:r>
              <a:endParaRPr lang="en-US" altLang="zh-CN" sz="1600">
                <a:solidFill>
                  <a:srgbClr val="003399"/>
                </a:solidFill>
                <a:ea typeface="Gulim" pitchFamily="34" charset="-127"/>
              </a:endParaRPr>
            </a:p>
          </p:txBody>
        </p:sp>
        <p:sp>
          <p:nvSpPr>
            <p:cNvPr id="101432" name="Text Box 250"/>
            <p:cNvSpPr txBox="1">
              <a:spLocks noChangeArrowheads="1"/>
            </p:cNvSpPr>
            <p:nvPr/>
          </p:nvSpPr>
          <p:spPr bwMode="auto">
            <a:xfrm>
              <a:off x="3026" y="2335"/>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D</a:t>
              </a:r>
              <a:endParaRPr lang="en-US" altLang="zh-CN" sz="1600">
                <a:solidFill>
                  <a:srgbClr val="003399"/>
                </a:solidFill>
              </a:endParaRPr>
            </a:p>
          </p:txBody>
        </p:sp>
        <p:sp>
          <p:nvSpPr>
            <p:cNvPr id="101433" name="Text Box 251"/>
            <p:cNvSpPr txBox="1">
              <a:spLocks noChangeArrowheads="1"/>
            </p:cNvSpPr>
            <p:nvPr/>
          </p:nvSpPr>
          <p:spPr bwMode="auto">
            <a:xfrm>
              <a:off x="3028" y="2577"/>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C</a:t>
              </a:r>
              <a:endParaRPr lang="en-US" altLang="zh-CN" sz="1600">
                <a:solidFill>
                  <a:srgbClr val="003399"/>
                </a:solidFill>
              </a:endParaRPr>
            </a:p>
          </p:txBody>
        </p:sp>
        <p:sp>
          <p:nvSpPr>
            <p:cNvPr id="101434" name="Text Box 252"/>
            <p:cNvSpPr txBox="1">
              <a:spLocks noChangeArrowheads="1"/>
            </p:cNvSpPr>
            <p:nvPr/>
          </p:nvSpPr>
          <p:spPr bwMode="auto">
            <a:xfrm>
              <a:off x="3028" y="285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B</a:t>
              </a:r>
              <a:endParaRPr lang="en-US" altLang="zh-CN" sz="1600">
                <a:solidFill>
                  <a:srgbClr val="003399"/>
                </a:solidFill>
              </a:endParaRPr>
            </a:p>
          </p:txBody>
        </p:sp>
        <p:sp>
          <p:nvSpPr>
            <p:cNvPr id="101435" name="Text Box 253"/>
            <p:cNvSpPr txBox="1">
              <a:spLocks noChangeArrowheads="1"/>
            </p:cNvSpPr>
            <p:nvPr/>
          </p:nvSpPr>
          <p:spPr bwMode="auto">
            <a:xfrm>
              <a:off x="3040" y="311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A</a:t>
              </a:r>
              <a:endParaRPr lang="en-US" altLang="zh-CN" sz="1600">
                <a:solidFill>
                  <a:srgbClr val="003399"/>
                </a:solidFill>
              </a:endParaRPr>
            </a:p>
          </p:txBody>
        </p:sp>
        <p:sp>
          <p:nvSpPr>
            <p:cNvPr id="101436" name="Text Box 254"/>
            <p:cNvSpPr txBox="1">
              <a:spLocks noChangeArrowheads="1"/>
            </p:cNvSpPr>
            <p:nvPr/>
          </p:nvSpPr>
          <p:spPr bwMode="auto">
            <a:xfrm>
              <a:off x="3464"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37" name="Text Box 255"/>
            <p:cNvSpPr txBox="1">
              <a:spLocks noChangeArrowheads="1"/>
            </p:cNvSpPr>
            <p:nvPr/>
          </p:nvSpPr>
          <p:spPr bwMode="auto">
            <a:xfrm>
              <a:off x="3837" y="231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38" name="Text Box 256"/>
            <p:cNvSpPr txBox="1">
              <a:spLocks noChangeArrowheads="1"/>
            </p:cNvSpPr>
            <p:nvPr/>
          </p:nvSpPr>
          <p:spPr bwMode="auto">
            <a:xfrm>
              <a:off x="4245"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39" name="Text Box 257"/>
            <p:cNvSpPr txBox="1">
              <a:spLocks noChangeArrowheads="1"/>
            </p:cNvSpPr>
            <p:nvPr/>
          </p:nvSpPr>
          <p:spPr bwMode="auto">
            <a:xfrm>
              <a:off x="4619"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0" name="Text Box 258"/>
            <p:cNvSpPr txBox="1">
              <a:spLocks noChangeArrowheads="1"/>
            </p:cNvSpPr>
            <p:nvPr/>
          </p:nvSpPr>
          <p:spPr bwMode="auto">
            <a:xfrm>
              <a:off x="3909"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1" name="Text Box 259"/>
            <p:cNvSpPr txBox="1">
              <a:spLocks noChangeArrowheads="1"/>
            </p:cNvSpPr>
            <p:nvPr/>
          </p:nvSpPr>
          <p:spPr bwMode="auto">
            <a:xfrm>
              <a:off x="4245"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2" name="Text Box 260"/>
            <p:cNvSpPr txBox="1">
              <a:spLocks noChangeArrowheads="1"/>
            </p:cNvSpPr>
            <p:nvPr/>
          </p:nvSpPr>
          <p:spPr bwMode="auto">
            <a:xfrm>
              <a:off x="4619"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3" name="Text Box 261"/>
            <p:cNvSpPr txBox="1">
              <a:spLocks noChangeArrowheads="1"/>
            </p:cNvSpPr>
            <p:nvPr/>
          </p:nvSpPr>
          <p:spPr bwMode="auto">
            <a:xfrm>
              <a:off x="4955"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4" name="Text Box 262"/>
            <p:cNvSpPr txBox="1">
              <a:spLocks noChangeArrowheads="1"/>
            </p:cNvSpPr>
            <p:nvPr/>
          </p:nvSpPr>
          <p:spPr bwMode="auto">
            <a:xfrm>
              <a:off x="4245" y="2897"/>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5" name="Text Box 263"/>
            <p:cNvSpPr txBox="1">
              <a:spLocks noChangeArrowheads="1"/>
            </p:cNvSpPr>
            <p:nvPr/>
          </p:nvSpPr>
          <p:spPr bwMode="auto">
            <a:xfrm>
              <a:off x="4619"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6" name="Text Box 264"/>
            <p:cNvSpPr txBox="1">
              <a:spLocks noChangeArrowheads="1"/>
            </p:cNvSpPr>
            <p:nvPr/>
          </p:nvSpPr>
          <p:spPr bwMode="auto">
            <a:xfrm>
              <a:off x="4619"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7" name="Text Box 265"/>
            <p:cNvSpPr txBox="1">
              <a:spLocks noChangeArrowheads="1"/>
            </p:cNvSpPr>
            <p:nvPr/>
          </p:nvSpPr>
          <p:spPr bwMode="auto">
            <a:xfrm>
              <a:off x="4955"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8" name="Text Box 266"/>
            <p:cNvSpPr txBox="1">
              <a:spLocks noChangeArrowheads="1"/>
            </p:cNvSpPr>
            <p:nvPr/>
          </p:nvSpPr>
          <p:spPr bwMode="auto">
            <a:xfrm>
              <a:off x="4955"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9" name="Text Box 196"/>
            <p:cNvSpPr txBox="1">
              <a:spLocks noChangeArrowheads="1"/>
            </p:cNvSpPr>
            <p:nvPr/>
          </p:nvSpPr>
          <p:spPr bwMode="black">
            <a:xfrm>
              <a:off x="3261" y="3347"/>
              <a:ext cx="1980" cy="291"/>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CC6600"/>
                  </a:solidFill>
                  <a:latin typeface="Arial" panose="020B0604020202020204" pitchFamily="34" charset="0"/>
                </a:rPr>
                <a:t>t</a:t>
              </a:r>
              <a:r>
                <a:rPr lang="en-US" altLang="zh-CN" sz="2400" baseline="-25000" dirty="0">
                  <a:solidFill>
                    <a:srgbClr val="CC6600"/>
                  </a:solidFill>
                  <a:latin typeface="Arial" panose="020B0604020202020204" pitchFamily="34" charset="0"/>
                </a:rPr>
                <a:t>0</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1</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2</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3</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4</a:t>
              </a:r>
              <a:endParaRPr lang="en-US" altLang="zh-CN" sz="2400" dirty="0">
                <a:solidFill>
                  <a:srgbClr val="CC6600"/>
                </a:solidFill>
                <a:latin typeface="Arial" panose="020B0604020202020204" pitchFamily="34" charset="0"/>
              </a:endParaRPr>
            </a:p>
          </p:txBody>
        </p:sp>
      </p:grpSp>
      <p:sp>
        <p:nvSpPr>
          <p:cNvPr id="311" name="Oval 200"/>
          <p:cNvSpPr>
            <a:spLocks noChangeArrowheads="1"/>
          </p:cNvSpPr>
          <p:nvPr/>
        </p:nvSpPr>
        <p:spPr bwMode="black">
          <a:xfrm>
            <a:off x="7156350" y="3226394"/>
            <a:ext cx="393700" cy="649188"/>
          </a:xfrm>
          <a:prstGeom prst="ellipse">
            <a:avLst/>
          </a:prstGeom>
          <a:noFill/>
          <a:ln w="9525" algn="ctr">
            <a:solidFill>
              <a:srgbClr val="FF0066"/>
            </a:solidFill>
            <a:rou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83" name="Text Box 25"/>
          <p:cNvSpPr txBox="1">
            <a:spLocks noChangeArrowheads="1"/>
          </p:cNvSpPr>
          <p:nvPr/>
        </p:nvSpPr>
        <p:spPr bwMode="auto">
          <a:xfrm>
            <a:off x="5087838" y="4936083"/>
            <a:ext cx="3338513" cy="365125"/>
          </a:xfrm>
          <a:prstGeom prst="rect">
            <a:avLst/>
          </a:prstGeom>
          <a:solidFill>
            <a:srgbClr val="FFFFFF"/>
          </a:solidFill>
          <a:ln w="9525">
            <a:no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C00000"/>
                </a:solidFill>
                <a:latin typeface="Arial" panose="020B0604020202020204" pitchFamily="34" charset="0"/>
                <a:ea typeface="楷体_GB2312" pitchFamily="49" charset="-122"/>
                <a:cs typeface="Arial" panose="020B0604020202020204" pitchFamily="34" charset="0"/>
              </a:rPr>
              <a:t>左移时输出波形（</a:t>
            </a:r>
            <a:r>
              <a:rPr lang="en-US" altLang="zh-CN" sz="2400" dirty="0">
                <a:solidFill>
                  <a:srgbClr val="C00000"/>
                </a:solidFill>
                <a:latin typeface="Arial" panose="020B0604020202020204" pitchFamily="34" charset="0"/>
                <a:ea typeface="楷体_GB2312" pitchFamily="49" charset="-122"/>
                <a:cs typeface="Arial" panose="020B0604020202020204" pitchFamily="34" charset="0"/>
              </a:rPr>
              <a:t>S=0</a:t>
            </a:r>
            <a:r>
              <a:rPr lang="zh-CN" altLang="en-US" sz="2400" dirty="0">
                <a:solidFill>
                  <a:srgbClr val="C00000"/>
                </a:solidFill>
                <a:latin typeface="Arial" panose="020B0604020202020204" pitchFamily="34" charset="0"/>
                <a:ea typeface="楷体_GB2312" pitchFamily="49" charset="-122"/>
                <a:cs typeface="Arial" panose="020B0604020202020204" pitchFamily="34" charset="0"/>
              </a:rPr>
              <a:t>）</a:t>
            </a:r>
            <a:endParaRPr lang="zh-CN" altLang="en-US" sz="2400" dirty="0">
              <a:solidFill>
                <a:srgbClr val="C00000"/>
              </a:solidFill>
              <a:latin typeface="Arial" panose="020B0604020202020204" pitchFamily="34" charset="0"/>
              <a:ea typeface="楷体_GB2312" pitchFamily="49" charset="-122"/>
              <a:cs typeface="Arial" panose="020B0604020202020204" pitchFamily="34" charset="0"/>
            </a:endParaRPr>
          </a:p>
        </p:txBody>
      </p:sp>
      <p:sp>
        <p:nvSpPr>
          <p:cNvPr id="313" name="左大括号 312"/>
          <p:cNvSpPr/>
          <p:nvPr/>
        </p:nvSpPr>
        <p:spPr bwMode="auto">
          <a:xfrm>
            <a:off x="4402039" y="2967583"/>
            <a:ext cx="206374" cy="1253505"/>
          </a:xfrm>
          <a:prstGeom prst="leftBrace">
            <a:avLst>
              <a:gd name="adj1" fmla="val 8358"/>
              <a:gd name="adj2" fmla="val 50000"/>
            </a:avLst>
          </a:prstGeom>
          <a:noFill/>
          <a:ln w="19050" algn="ctr">
            <a:solidFill>
              <a:srgbClr val="FF0000"/>
            </a:solidFill>
            <a:round/>
          </a:ln>
        </p:spPr>
        <p:txBody>
          <a:bodyPr wrap="square">
            <a:spAutoFit/>
          </a:bodyPr>
          <a:lstStyle/>
          <a:p>
            <a:pPr algn="r">
              <a:lnSpc>
                <a:spcPct val="100000"/>
              </a:lnSpc>
              <a:spcBef>
                <a:spcPct val="0"/>
              </a:spcBef>
              <a:buClrTx/>
              <a:buSzTx/>
              <a:buFontTx/>
              <a:buNone/>
            </a:pPr>
            <a:endParaRPr lang="zh-CN" altLang="en-US" sz="2400" u="sng">
              <a:solidFill>
                <a:srgbClr val="003399"/>
              </a:solidFill>
              <a:latin typeface="Lucida Sans Unicode" panose="020B0602030504020204" pitchFamily="34" charset="0"/>
              <a:ea typeface="Gulim" pitchFamily="34" charset="-127"/>
            </a:endParaRPr>
          </a:p>
        </p:txBody>
      </p:sp>
      <p:sp>
        <p:nvSpPr>
          <p:cNvPr id="314" name="Text Box 25"/>
          <p:cNvSpPr txBox="1">
            <a:spLocks noChangeArrowheads="1"/>
          </p:cNvSpPr>
          <p:nvPr/>
        </p:nvSpPr>
        <p:spPr bwMode="auto">
          <a:xfrm>
            <a:off x="2825098" y="3397794"/>
            <a:ext cx="1624565" cy="431800"/>
          </a:xfrm>
          <a:prstGeom prst="rect">
            <a:avLst/>
          </a:prstGeom>
          <a:solidFill>
            <a:srgbClr val="FFFFFF"/>
          </a:solidFill>
          <a:ln w="9525">
            <a:no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000000"/>
                </a:solidFill>
                <a:latin typeface="宋体" panose="02010600030101010101" pitchFamily="2" charset="-122"/>
                <a:cs typeface="Times New Roman" panose="02020603050405020304" pitchFamily="18" charset="0"/>
              </a:rPr>
              <a:t>并行输出</a:t>
            </a:r>
            <a:endParaRPr lang="zh-CN" altLang="en-US" sz="2400" dirty="0">
              <a:solidFill>
                <a:srgbClr val="000000"/>
              </a:solidFill>
              <a:latin typeface="宋体" panose="02010600030101010101" pitchFamily="2" charset="-122"/>
              <a:cs typeface="Times New Roman" panose="02020603050405020304" pitchFamily="18" charset="0"/>
            </a:endParaRPr>
          </a:p>
        </p:txBody>
      </p:sp>
      <p:sp>
        <p:nvSpPr>
          <p:cNvPr id="315" name="AutoShape 8"/>
          <p:cNvSpPr>
            <a:spLocks noChangeArrowheads="1"/>
          </p:cNvSpPr>
          <p:nvPr/>
        </p:nvSpPr>
        <p:spPr bwMode="auto">
          <a:xfrm>
            <a:off x="3282329" y="4616996"/>
            <a:ext cx="1519758" cy="470595"/>
          </a:xfrm>
          <a:prstGeom prst="wedgeRoundRectCallout">
            <a:avLst>
              <a:gd name="adj1" fmla="val 53412"/>
              <a:gd name="adj2" fmla="val -129824"/>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400" dirty="0">
                <a:solidFill>
                  <a:srgbClr val="000000"/>
                </a:solidFill>
                <a:ea typeface="楷体_GB2312" pitchFamily="49" charset="-122"/>
              </a:rPr>
              <a:t>串行输出 </a:t>
            </a:r>
            <a:endParaRPr lang="zh-CN" altLang="en-US" sz="2400" dirty="0">
              <a:solidFill>
                <a:srgbClr val="000000"/>
              </a:solidFill>
              <a:ea typeface="楷体_GB2312" pitchFamily="49" charset="-122"/>
            </a:endParaRPr>
          </a:p>
        </p:txBody>
      </p:sp>
      <p:sp>
        <p:nvSpPr>
          <p:cNvPr id="101387" name="TextBox 109"/>
          <p:cNvSpPr txBox="1">
            <a:spLocks noChangeArrowheads="1"/>
          </p:cNvSpPr>
          <p:nvPr/>
        </p:nvSpPr>
        <p:spPr bwMode="auto">
          <a:xfrm>
            <a:off x="2330296" y="1766787"/>
            <a:ext cx="2822520" cy="461665"/>
          </a:xfrm>
          <a:prstGeom prst="rect">
            <a:avLst/>
          </a:prstGeom>
          <a:noFill/>
          <a:ln w="9525">
            <a:noFill/>
            <a:miter lim="800000"/>
          </a:ln>
        </p:spPr>
        <p:txBody>
          <a:bodyPr wrap="square">
            <a:spAutoFit/>
          </a:bodyPr>
          <a:lstStyle/>
          <a:p>
            <a:pPr eaLnBrk="1" hangingPunct="1">
              <a:lnSpc>
                <a:spcPct val="100000"/>
              </a:lnSpc>
              <a:spcBef>
                <a:spcPct val="0"/>
              </a:spcBef>
              <a:buClrTx/>
              <a:buSzTx/>
              <a:buFontTx/>
              <a:buNone/>
            </a:pPr>
            <a:r>
              <a:rPr lang="zh-CN" altLang="en-US" sz="2400" dirty="0">
                <a:solidFill>
                  <a:srgbClr val="000000"/>
                </a:solidFill>
              </a:rPr>
              <a:t>输入数据：</a:t>
            </a:r>
            <a:r>
              <a:rPr lang="en-US" altLang="zh-CN" sz="2400" dirty="0">
                <a:solidFill>
                  <a:srgbClr val="000000"/>
                </a:solidFill>
              </a:rPr>
              <a:t>1011</a:t>
            </a:r>
            <a:endParaRPr lang="zh-CN" altLang="en-US" sz="24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down)">
                                      <p:cBhvr>
                                        <p:cTn id="7" dur="500"/>
                                        <p:tgtEl>
                                          <p:spTgt spid="31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4"/>
                                        </p:tgtEl>
                                        <p:attrNameLst>
                                          <p:attrName>style.visibility</p:attrName>
                                        </p:attrNameLst>
                                      </p:cBhvr>
                                      <p:to>
                                        <p:strVal val="visible"/>
                                      </p:to>
                                    </p:set>
                                    <p:animEffect transition="in" filter="dissolve">
                                      <p:cBhvr>
                                        <p:cTn id="11" dur="500"/>
                                        <p:tgtEl>
                                          <p:spTgt spid="31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dissolve">
                                      <p:cBhvr>
                                        <p:cTn id="22"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3" grpId="0" animBg="1"/>
      <p:bldP spid="314" grpId="0" animBg="1"/>
      <p:bldP spid="315"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263352" y="692696"/>
            <a:ext cx="11449272" cy="1282210"/>
          </a:xfrm>
        </p:spPr>
        <p:txBody>
          <a:bodyPr/>
          <a:lstStyle/>
          <a:p>
            <a:pPr marL="0" indent="0" eaLnBrk="1" hangingPunct="1">
              <a:buNone/>
            </a:pPr>
            <a:r>
              <a:rPr lang="zh-CN" altLang="en-US" b="0" dirty="0"/>
              <a:t>在大城市采取汽车限行的手段缓解交通拥挤问题，规定汽车牌照的单双号与单双日吻合者方能行驶。试采用与非门设计判别汽车能否行的组合逻辑电路。</a:t>
            </a:r>
            <a:br>
              <a:rPr lang="en-US" altLang="zh-CN" b="0" dirty="0"/>
            </a:br>
            <a:r>
              <a:rPr lang="zh-CN" altLang="en-US" b="0" dirty="0"/>
              <a:t>（末位单号单日行驶，双号双日行驶）。</a:t>
            </a:r>
            <a:endParaRPr lang="zh-CN" altLang="en-US" b="0" dirty="0"/>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263352" y="2331306"/>
                <a:ext cx="3619429" cy="4248086"/>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buNone/>
                </a:pPr>
                <a:r>
                  <a:rPr lang="zh-CN" altLang="en-US" sz="2000" b="0" kern="0" dirty="0"/>
                  <a:t>解：</a:t>
                </a:r>
                <a:endParaRPr lang="zh-CN" altLang="en-US" sz="2000" b="0" kern="0" dirty="0"/>
              </a:p>
              <a:p>
                <a:pPr eaLnBrk="1" hangingPunct="1">
                  <a:buFont typeface="Wingdings" panose="05000000000000000000" pitchFamily="2" charset="2"/>
                  <a:buNone/>
                </a:pPr>
                <a:r>
                  <a:rPr lang="en-US" altLang="zh-CN" sz="2000" b="0" kern="0" dirty="0">
                    <a:solidFill>
                      <a:srgbClr val="FF0000"/>
                    </a:solidFill>
                  </a:rPr>
                  <a:t>1</a:t>
                </a:r>
                <a:r>
                  <a:rPr lang="zh-CN" altLang="en-US" sz="2000" b="0" kern="0" dirty="0">
                    <a:solidFill>
                      <a:srgbClr val="FF0000"/>
                    </a:solidFill>
                  </a:rPr>
                  <a:t>）</a:t>
                </a:r>
                <a:r>
                  <a:rPr lang="zh-CN" altLang="en-US" sz="2000" b="0" kern="0" dirty="0"/>
                  <a:t>分析逻辑命题，建立真值表</a:t>
                </a:r>
                <a:endParaRPr lang="zh-CN" altLang="en-US" sz="2000" b="0" kern="0" dirty="0"/>
              </a:p>
              <a:p>
                <a:pPr eaLnBrk="1" hangingPunct="1">
                  <a:buFont typeface="Wingdings" panose="05000000000000000000" pitchFamily="2" charset="2"/>
                  <a:buNone/>
                </a:pPr>
                <a:r>
                  <a:rPr lang="zh-CN" altLang="en-US" sz="2000" b="0" kern="0" dirty="0"/>
                  <a:t>    汽车牌号是十进制数，必须将十进制数变成数字系统能识别的二进制代码，现将汽车牌号的最末一位用</a:t>
                </a:r>
                <a:r>
                  <a:rPr lang="en-US" altLang="zh-CN" sz="2000" b="0" kern="0" dirty="0"/>
                  <a:t>8421BCD</a:t>
                </a:r>
                <a:r>
                  <a:rPr lang="zh-CN" altLang="en-US" sz="2000" b="0" kern="0" dirty="0"/>
                  <a:t>码表示。令输入变量为</a:t>
                </a:r>
                <a14:m>
                  <m:oMath xmlns:m="http://schemas.openxmlformats.org/officeDocument/2006/math">
                    <m:sSub>
                      <m:sSubPr>
                        <m:ctrlPr>
                          <a:rPr lang="en-US" altLang="zh-CN" sz="2000" b="0" i="1" kern="0" smtClean="0">
                            <a:latin typeface="Cambria Math" panose="02040503050406030204" pitchFamily="18" charset="0"/>
                          </a:rPr>
                        </m:ctrlPr>
                      </m:sSubPr>
                      <m:e>
                        <m:r>
                          <m:rPr>
                            <m:sty m:val="p"/>
                          </m:rPr>
                          <a:rPr lang="en-US" altLang="zh-CN" sz="2000" b="0" i="1" kern="0">
                            <a:latin typeface="Cambria Math" panose="02040503050406030204" pitchFamily="18" charset="0"/>
                          </a:rPr>
                          <m:t>X</m:t>
                        </m:r>
                      </m:e>
                      <m:sub>
                        <m:r>
                          <a:rPr lang="en-US" altLang="zh-CN" sz="2000" b="0" i="1" kern="0" smtClean="0">
                            <a:latin typeface="Cambria Math" panose="02040503050406030204" pitchFamily="18" charset="0"/>
                          </a:rPr>
                          <m:t>8</m:t>
                        </m:r>
                      </m:sub>
                    </m:sSub>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4</m:t>
                        </m:r>
                      </m:sub>
                    </m:sSub>
                    <m:sSub>
                      <m:sSubPr>
                        <m:ctrlPr>
                          <a:rPr lang="en-US" altLang="zh-CN" sz="2000" b="0" i="1" kern="0" smtClean="0">
                            <a:latin typeface="Cambria Math" panose="02040503050406030204" pitchFamily="18" charset="0"/>
                          </a:rPr>
                        </m:ctrlPr>
                      </m:sSubPr>
                      <m:e>
                        <m:r>
                          <m:rPr>
                            <m:sty m:val="p"/>
                          </m:rPr>
                          <a:rPr lang="en-US" altLang="zh-CN" sz="2000" b="0" i="1" kern="0">
                            <a:latin typeface="Cambria Math" panose="02040503050406030204" pitchFamily="18" charset="0"/>
                          </a:rPr>
                          <m:t>X</m:t>
                        </m:r>
                      </m:e>
                      <m:sub>
                        <m:r>
                          <a:rPr lang="en-US" altLang="zh-CN" sz="2000" b="0" i="1" kern="0" smtClean="0">
                            <a:latin typeface="Cambria Math" panose="02040503050406030204" pitchFamily="18" charset="0"/>
                          </a:rPr>
                          <m:t>2</m:t>
                        </m:r>
                      </m:sub>
                    </m:sSub>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1</m:t>
                        </m:r>
                      </m:sub>
                    </m:sSub>
                    <m:r>
                      <a:rPr lang="en-US" altLang="zh-CN" sz="2000" b="0" i="1" kern="0" smtClean="0">
                        <a:latin typeface="Cambria Math" panose="02040503050406030204" pitchFamily="18" charset="0"/>
                      </a:rPr>
                      <m:t>,</m:t>
                    </m:r>
                  </m:oMath>
                </a14:m>
                <a:r>
                  <a:rPr lang="zh-CN" altLang="en-US" sz="2000" b="0" kern="0" dirty="0"/>
                  <a:t>输出函数为</a:t>
                </a:r>
                <a:r>
                  <a:rPr lang="en-US" altLang="zh-CN" sz="2000" b="0" kern="0" dirty="0"/>
                  <a:t>F</a:t>
                </a:r>
                <a:r>
                  <a:rPr lang="zh-CN" altLang="en-US" sz="2000" b="0" kern="0" dirty="0"/>
                  <a:t>。设</a:t>
                </a:r>
                <a:r>
                  <a:rPr lang="en-US" altLang="zh-CN" sz="2000" b="0" kern="0" dirty="0"/>
                  <a:t>F=1</a:t>
                </a:r>
                <a:r>
                  <a:rPr lang="zh-CN" altLang="en-US" sz="2000" b="0" kern="0" dirty="0"/>
                  <a:t>为单日行驶的单号汽车，</a:t>
                </a:r>
                <a:r>
                  <a:rPr lang="en-US" altLang="zh-CN" sz="2000" b="0" kern="0" dirty="0"/>
                  <a:t>F=0</a:t>
                </a:r>
                <a:r>
                  <a:rPr lang="zh-CN" altLang="en-US" sz="2000" b="0" kern="0" dirty="0"/>
                  <a:t>为双日行驶的双号汽车。据此得出真值表：</a:t>
                </a:r>
                <a:endParaRPr lang="zh-CN" altLang="en-US" sz="2000" b="0" kern="0" dirty="0"/>
              </a:p>
            </p:txBody>
          </p:sp>
        </mc:Choice>
        <mc:Fallback>
          <p:sp>
            <p:nvSpPr>
              <p:cNvPr id="4" name="Rectangle 3"/>
              <p:cNvSpPr txBox="1">
                <a:spLocks noRot="1" noChangeAspect="1" noMove="1" noResize="1" noEditPoints="1" noAdjustHandles="1" noChangeArrowheads="1" noChangeShapeType="1" noTextEdit="1"/>
              </p:cNvSpPr>
              <p:nvPr/>
            </p:nvSpPr>
            <p:spPr bwMode="auto">
              <a:xfrm>
                <a:off x="263352" y="2331306"/>
                <a:ext cx="3619429" cy="4248086"/>
              </a:xfrm>
              <a:prstGeom prst="rect">
                <a:avLst/>
              </a:prstGeom>
              <a:blipFill rotWithShape="1">
                <a:blip r:embed="rId1"/>
                <a:stretch>
                  <a:fillRect l="-13" t="-5" r="-849" b="4"/>
                </a:stretch>
              </a:blipFill>
              <a:ln w="12700">
                <a:noFill/>
                <a:miter lim="800000"/>
              </a:ln>
            </p:spPr>
            <p:txBody>
              <a:bodyPr/>
              <a:lstStyle/>
              <a:p>
                <a:r>
                  <a:rPr lang="zh-CN" altLang="en-US">
                    <a:noFill/>
                  </a:rPr>
                  <a:t> </a:t>
                </a:r>
              </a:p>
            </p:txBody>
          </p:sp>
        </mc:Fallback>
      </mc:AlternateContent>
      <p:grpSp>
        <p:nvGrpSpPr>
          <p:cNvPr id="9" name="Group 8"/>
          <p:cNvGrpSpPr/>
          <p:nvPr/>
        </p:nvGrpSpPr>
        <p:grpSpPr>
          <a:xfrm>
            <a:off x="3993089" y="2249297"/>
            <a:ext cx="2301608" cy="4436433"/>
            <a:chOff x="3993089" y="2249297"/>
            <a:chExt cx="2301608" cy="4436433"/>
          </a:xfrm>
        </p:grpSpPr>
        <p:pic>
          <p:nvPicPr>
            <p:cNvPr id="2" name="图片 1"/>
            <p:cNvPicPr>
              <a:picLocks noChangeAspect="1"/>
            </p:cNvPicPr>
            <p:nvPr/>
          </p:nvPicPr>
          <p:blipFill>
            <a:blip r:embed="rId2"/>
            <a:stretch>
              <a:fillRect/>
            </a:stretch>
          </p:blipFill>
          <p:spPr>
            <a:xfrm>
              <a:off x="3993089" y="2249297"/>
              <a:ext cx="2301608" cy="4436433"/>
            </a:xfrm>
            <a:prstGeom prst="rect">
              <a:avLst/>
            </a:prstGeom>
          </p:spPr>
        </p:pic>
        <p:pic>
          <p:nvPicPr>
            <p:cNvPr id="3" name="图片 2"/>
            <p:cNvPicPr>
              <a:picLocks noChangeAspect="1"/>
            </p:cNvPicPr>
            <p:nvPr/>
          </p:nvPicPr>
          <p:blipFill>
            <a:blip r:embed="rId3"/>
            <a:stretch>
              <a:fillRect/>
            </a:stretch>
          </p:blipFill>
          <p:spPr>
            <a:xfrm>
              <a:off x="4346835" y="2263162"/>
              <a:ext cx="1837554" cy="328429"/>
            </a:xfrm>
            <a:prstGeom prst="rect">
              <a:avLst/>
            </a:prstGeom>
          </p:spPr>
        </p:pic>
      </p:grpSp>
      <mc:AlternateContent xmlns:mc="http://schemas.openxmlformats.org/markup-compatibility/2006">
        <mc:Choice xmlns:a14="http://schemas.microsoft.com/office/drawing/2010/main" Requires="a14">
          <p:sp>
            <p:nvSpPr>
              <p:cNvPr id="8" name="Rectangle 3"/>
              <p:cNvSpPr txBox="1">
                <a:spLocks noChangeArrowheads="1"/>
              </p:cNvSpPr>
              <p:nvPr/>
            </p:nvSpPr>
            <p:spPr bwMode="auto">
              <a:xfrm>
                <a:off x="6538135" y="2004457"/>
                <a:ext cx="4886457" cy="785408"/>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sz="2000" b="0" kern="0" dirty="0">
                    <a:solidFill>
                      <a:srgbClr val="FF0000"/>
                    </a:solidFill>
                  </a:rPr>
                  <a:t>2</a:t>
                </a:r>
                <a:r>
                  <a:rPr lang="zh-CN" altLang="en-US" sz="2000" b="0" kern="0" dirty="0">
                    <a:solidFill>
                      <a:srgbClr val="FF0000"/>
                    </a:solidFill>
                  </a:rPr>
                  <a:t>）</a:t>
                </a:r>
                <a:r>
                  <a:rPr lang="zh-CN" altLang="en-US" sz="2000" b="0" kern="0" dirty="0"/>
                  <a:t>由卡诺图求出输出的最简与或</a:t>
                </a:r>
                <a:r>
                  <a:rPr lang="zh-CN" altLang="en-US" sz="2000" b="0" kern="0" dirty="0">
                    <a:solidFill>
                      <a:srgbClr val="FF0000"/>
                    </a:solidFill>
                  </a:rPr>
                  <a:t>表达式</a:t>
                </a:r>
                <a:r>
                  <a:rPr lang="zh-CN" altLang="en-US" sz="2000" b="0" kern="0" dirty="0"/>
                  <a:t>：</a:t>
                </a:r>
                <a:endParaRPr lang="zh-CN" altLang="en-US" sz="2000" b="0" kern="0" dirty="0"/>
              </a:p>
              <a:p>
                <a:pPr eaLnBrk="1" hangingPunct="1">
                  <a:buFont typeface="Wingdings" panose="05000000000000000000" pitchFamily="2" charset="2"/>
                  <a:buNone/>
                </a:pPr>
                <a:r>
                  <a:rPr lang="zh-CN" altLang="en-US" sz="2000" b="0" kern="0" dirty="0">
                    <a:latin typeface="Times New Roman" panose="02020603050405020304" pitchFamily="18" charset="0"/>
                    <a:cs typeface="Times New Roman" panose="02020603050405020304" pitchFamily="18" charset="0"/>
                  </a:rPr>
                  <a:t>                  </a:t>
                </a:r>
                <a:r>
                  <a:rPr lang="en-US" altLang="zh-CN" sz="2000" b="0" kern="0" dirty="0">
                    <a:latin typeface="Times New Roman" panose="02020603050405020304" pitchFamily="18" charset="0"/>
                    <a:cs typeface="Times New Roman" panose="02020603050405020304" pitchFamily="18" charset="0"/>
                  </a:rPr>
                  <a:t>F=</a:t>
                </a:r>
                <a14:m>
                  <m:oMath xmlns:m="http://schemas.openxmlformats.org/officeDocument/2006/math">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1</m:t>
                        </m:r>
                      </m:sub>
                    </m:sSub>
                  </m:oMath>
                </a14:m>
                <a:endParaRPr lang="en-US" altLang="zh-CN" sz="2000" b="0" kern="0" dirty="0"/>
              </a:p>
            </p:txBody>
          </p:sp>
        </mc:Choice>
        <mc:Fallback>
          <p:sp>
            <p:nvSpPr>
              <p:cNvPr id="8" name="Rectangle 3"/>
              <p:cNvSpPr txBox="1">
                <a:spLocks noRot="1" noChangeAspect="1" noMove="1" noResize="1" noEditPoints="1" noAdjustHandles="1" noChangeArrowheads="1" noChangeShapeType="1" noTextEdit="1"/>
              </p:cNvSpPr>
              <p:nvPr/>
            </p:nvSpPr>
            <p:spPr bwMode="auto">
              <a:xfrm>
                <a:off x="6538135" y="2004457"/>
                <a:ext cx="4886457" cy="785408"/>
              </a:xfrm>
              <a:prstGeom prst="rect">
                <a:avLst/>
              </a:prstGeom>
              <a:blipFill rotWithShape="1">
                <a:blip r:embed="rId4"/>
                <a:stretch>
                  <a:fillRect l="-4" t="-51" r="6" b="-203"/>
                </a:stretch>
              </a:blipFill>
              <a:ln w="12700">
                <a:noFill/>
                <a:miter lim="800000"/>
              </a:ln>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9408132" y="2698253"/>
            <a:ext cx="2410214" cy="2276502"/>
          </a:xfrm>
          <a:prstGeom prst="rect">
            <a:avLst/>
          </a:prstGeom>
        </p:spPr>
      </p:pic>
      <p:sp>
        <p:nvSpPr>
          <p:cNvPr id="11" name="Rectangle 3"/>
          <p:cNvSpPr txBox="1">
            <a:spLocks noChangeArrowheads="1"/>
          </p:cNvSpPr>
          <p:nvPr/>
        </p:nvSpPr>
        <p:spPr bwMode="auto">
          <a:xfrm>
            <a:off x="6668053" y="4762589"/>
            <a:ext cx="2410214"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sz="2000" b="0" kern="0" dirty="0">
                <a:solidFill>
                  <a:srgbClr val="FF0000"/>
                </a:solidFill>
              </a:rPr>
              <a:t>3</a:t>
            </a:r>
            <a:r>
              <a:rPr lang="zh-CN" altLang="en-US" sz="2000" b="0" kern="0" dirty="0">
                <a:solidFill>
                  <a:srgbClr val="FF0000"/>
                </a:solidFill>
              </a:rPr>
              <a:t>）画逻辑图</a:t>
            </a:r>
            <a:endParaRPr lang="zh-CN" altLang="en-US" sz="2000" b="0" kern="0" dirty="0">
              <a:solidFill>
                <a:srgbClr val="FF0000"/>
              </a:solidFill>
            </a:endParaRPr>
          </a:p>
        </p:txBody>
      </p:sp>
      <p:sp>
        <p:nvSpPr>
          <p:cNvPr id="12" name="Rectangle 127"/>
          <p:cNvSpPr>
            <a:spLocks noChangeArrowheads="1"/>
          </p:cNvSpPr>
          <p:nvPr/>
        </p:nvSpPr>
        <p:spPr bwMode="auto">
          <a:xfrm>
            <a:off x="6384627" y="2868148"/>
            <a:ext cx="2862536" cy="178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b="0" dirty="0">
                <a:latin typeface="微软雅黑" panose="020B0503020204020204" pitchFamily="34" charset="-122"/>
                <a:ea typeface="微软雅黑" panose="020B0503020204020204" pitchFamily="34" charset="-122"/>
              </a:rPr>
              <a:t>     </a:t>
            </a:r>
            <a:r>
              <a:rPr lang="zh-CN" altLang="en-US" sz="1800" b="0" dirty="0">
                <a:latin typeface="微软雅黑" panose="020B0503020204020204" pitchFamily="34" charset="-122"/>
                <a:ea typeface="微软雅黑" panose="020B0503020204020204" pitchFamily="34" charset="-122"/>
              </a:rPr>
              <a:t>列出真值表如右表，注意在真值表中红色标注的六组取值组合在</a:t>
            </a:r>
            <a:r>
              <a:rPr lang="en-US" altLang="zh-CN" sz="1800" b="0" dirty="0">
                <a:latin typeface="微软雅黑" panose="020B0503020204020204" pitchFamily="34" charset="-122"/>
                <a:ea typeface="微软雅黑" panose="020B0503020204020204" pitchFamily="34" charset="-122"/>
              </a:rPr>
              <a:t>8421BCD</a:t>
            </a:r>
            <a:r>
              <a:rPr lang="zh-CN" altLang="en-US" sz="1800" b="0" dirty="0">
                <a:latin typeface="微软雅黑" panose="020B0503020204020204" pitchFamily="34" charset="-122"/>
                <a:ea typeface="微软雅黑" panose="020B0503020204020204" pitchFamily="34" charset="-122"/>
              </a:rPr>
              <a:t>码中是“伪码”。因而这六项应为无关项。故在</a:t>
            </a:r>
            <a:r>
              <a:rPr lang="en-US" altLang="zh-CN" sz="1800" b="0" dirty="0">
                <a:latin typeface="微软雅黑" panose="020B0503020204020204" pitchFamily="34" charset="-122"/>
                <a:ea typeface="微软雅黑" panose="020B0503020204020204" pitchFamily="34" charset="-122"/>
              </a:rPr>
              <a:t>F</a:t>
            </a:r>
            <a:r>
              <a:rPr lang="zh-CN" altLang="en-US" sz="1800" b="0" dirty="0">
                <a:latin typeface="微软雅黑" panose="020B0503020204020204" pitchFamily="34" charset="-122"/>
                <a:ea typeface="微软雅黑" panose="020B0503020204020204" pitchFamily="34" charset="-122"/>
              </a:rPr>
              <a:t>值栏下填“</a:t>
            </a:r>
            <a:r>
              <a:rPr lang="en-US" altLang="zh-CN"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cxnSp>
        <p:nvCxnSpPr>
          <p:cNvPr id="13" name="Straight Connector 12"/>
          <p:cNvCxnSpPr/>
          <p:nvPr/>
        </p:nvCxnSpPr>
        <p:spPr bwMode="auto">
          <a:xfrm>
            <a:off x="7680176" y="5589240"/>
            <a:ext cx="1566987" cy="0"/>
          </a:xfrm>
          <a:prstGeom prst="line">
            <a:avLst/>
          </a:prstGeom>
          <a:noFill/>
          <a:ln w="28575" cap="flat" cmpd="sng" algn="ctr">
            <a:solidFill>
              <a:schemeClr val="tx1"/>
            </a:solidFill>
            <a:prstDash val="solid"/>
            <a:round/>
            <a:headEnd type="none" w="med" len="med"/>
            <a:tailEnd type="none" w="med" len="med"/>
          </a:ln>
          <a:effectLst/>
        </p:spPr>
      </p:cxnSp>
      <p:sp>
        <p:nvSpPr>
          <p:cNvPr id="14" name="TextBox 13"/>
          <p:cNvSpPr txBox="1"/>
          <p:nvPr/>
        </p:nvSpPr>
        <p:spPr>
          <a:xfrm>
            <a:off x="7247606" y="5433139"/>
            <a:ext cx="466794" cy="327782"/>
          </a:xfrm>
          <a:prstGeom prst="rect">
            <a:avLst/>
          </a:prstGeom>
          <a:noFill/>
        </p:spPr>
        <p:txBody>
          <a:bodyPr wrap="none" rtlCol="0">
            <a:spAutoFit/>
          </a:bodyPr>
          <a:lstStyle/>
          <a:p>
            <a:pPr>
              <a:buNone/>
            </a:pPr>
            <a:r>
              <a:rPr lang="en-US"/>
              <a:t>X1</a:t>
            </a:r>
            <a:endParaRPr lang="en-US"/>
          </a:p>
        </p:txBody>
      </p:sp>
      <p:sp>
        <p:nvSpPr>
          <p:cNvPr id="15" name="TextBox 14"/>
          <p:cNvSpPr txBox="1"/>
          <p:nvPr/>
        </p:nvSpPr>
        <p:spPr>
          <a:xfrm>
            <a:off x="9247163" y="5428701"/>
            <a:ext cx="325730" cy="327782"/>
          </a:xfrm>
          <a:prstGeom prst="rect">
            <a:avLst/>
          </a:prstGeom>
          <a:noFill/>
        </p:spPr>
        <p:txBody>
          <a:bodyPr wrap="none" rtlCol="0">
            <a:spAutoFit/>
          </a:bodyPr>
          <a:lstStyle/>
          <a:p>
            <a:pPr>
              <a:buNone/>
            </a:pPr>
            <a:r>
              <a:rPr lang="en-US"/>
              <a:t>F</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位双向移位寄存器</a:t>
            </a:r>
            <a:r>
              <a:rPr lang="en-US" altLang="zh-CN" i="0" dirty="0">
                <a:solidFill>
                  <a:schemeClr val="accent1"/>
                </a:solidFill>
                <a:latin typeface="+mj-ea"/>
              </a:rPr>
              <a:t>CT74194</a:t>
            </a:r>
            <a:endParaRPr lang="en-US" altLang="zh-CN" i="0" dirty="0">
              <a:solidFill>
                <a:schemeClr val="accent1"/>
              </a:solidFill>
              <a:latin typeface="+mj-ea"/>
            </a:endParaRPr>
          </a:p>
        </p:txBody>
      </p:sp>
      <p:grpSp>
        <p:nvGrpSpPr>
          <p:cNvPr id="2" name="Group 60"/>
          <p:cNvGrpSpPr/>
          <p:nvPr/>
        </p:nvGrpSpPr>
        <p:grpSpPr bwMode="auto">
          <a:xfrm>
            <a:off x="6962775" y="1268760"/>
            <a:ext cx="3200400" cy="1676400"/>
            <a:chOff x="1440" y="1584"/>
            <a:chExt cx="2016" cy="1056"/>
          </a:xfrm>
        </p:grpSpPr>
        <p:grpSp>
          <p:nvGrpSpPr>
            <p:cNvPr id="3" name="Group 61"/>
            <p:cNvGrpSpPr/>
            <p:nvPr/>
          </p:nvGrpSpPr>
          <p:grpSpPr bwMode="auto">
            <a:xfrm>
              <a:off x="1776" y="1824"/>
              <a:ext cx="1392" cy="625"/>
              <a:chOff x="1776" y="1824"/>
              <a:chExt cx="1392" cy="625"/>
            </a:xfrm>
          </p:grpSpPr>
          <p:sp>
            <p:nvSpPr>
              <p:cNvPr id="102440" name="Rectangle 62"/>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2441" name="Text Box 63"/>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baseline="-25000" dirty="0">
                  <a:solidFill>
                    <a:srgbClr val="003399"/>
                  </a:solidFill>
                  <a:ea typeface="Gulim" pitchFamily="34" charset="-127"/>
                </a:endParaRPr>
              </a:p>
            </p:txBody>
          </p:sp>
          <p:sp>
            <p:nvSpPr>
              <p:cNvPr id="102442" name="Text Box 64"/>
              <p:cNvSpPr txBox="1">
                <a:spLocks noChangeArrowheads="1"/>
              </p:cNvSpPr>
              <p:nvPr/>
            </p:nvSpPr>
            <p:spPr bwMode="auto">
              <a:xfrm>
                <a:off x="1968"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2443" name="Text Box 65"/>
              <p:cNvSpPr txBox="1">
                <a:spLocks noChangeArrowheads="1"/>
              </p:cNvSpPr>
              <p:nvPr/>
            </p:nvSpPr>
            <p:spPr bwMode="auto">
              <a:xfrm>
                <a:off x="1776"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2444" name="Text Box 66"/>
              <p:cNvSpPr txBox="1">
                <a:spLocks noChangeArrowheads="1"/>
              </p:cNvSpPr>
              <p:nvPr/>
            </p:nvSpPr>
            <p:spPr bwMode="auto">
              <a:xfrm>
                <a:off x="2784"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2445" name="Text Box 67"/>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2446" name="Text Box 68"/>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2447" name="Text Box 69"/>
              <p:cNvSpPr txBox="1">
                <a:spLocks noChangeArrowheads="1"/>
              </p:cNvSpPr>
              <p:nvPr/>
            </p:nvSpPr>
            <p:spPr bwMode="auto">
              <a:xfrm>
                <a:off x="2880" y="223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2448" name="Line 70"/>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49" name="Text Box 71"/>
              <p:cNvSpPr txBox="1">
                <a:spLocks noChangeArrowheads="1"/>
              </p:cNvSpPr>
              <p:nvPr/>
            </p:nvSpPr>
            <p:spPr bwMode="auto">
              <a:xfrm>
                <a:off x="2016" y="2064"/>
                <a:ext cx="816" cy="194"/>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400">
                    <a:solidFill>
                      <a:srgbClr val="003399"/>
                    </a:solidFill>
                    <a:ea typeface="Gulim" pitchFamily="34" charset="-127"/>
                  </a:rPr>
                  <a:t>CT74194</a:t>
                </a:r>
                <a:endParaRPr lang="en-US" altLang="zh-CN" sz="1400">
                  <a:solidFill>
                    <a:srgbClr val="003399"/>
                  </a:solidFill>
                  <a:ea typeface="Gulim" pitchFamily="34" charset="-127"/>
                </a:endParaRPr>
              </a:p>
            </p:txBody>
          </p:sp>
        </p:grpSp>
        <p:sp>
          <p:nvSpPr>
            <p:cNvPr id="102425" name="Line 72"/>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6" name="Line 73"/>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7" name="Line 74"/>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8" name="Oval 75"/>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2429" name="Line 76"/>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0" name="Line 77"/>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1" name="Line 78"/>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2" name="Line 79"/>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3" name="Line 80"/>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4" name="Line 81"/>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5" name="Line 82"/>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6" name="Line 83"/>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7" name="Line 84"/>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8" name="Line 85"/>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9" name="Line 86"/>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51"/>
          <p:cNvGrpSpPr/>
          <p:nvPr/>
        </p:nvGrpSpPr>
        <p:grpSpPr bwMode="auto">
          <a:xfrm>
            <a:off x="1685150" y="3398986"/>
            <a:ext cx="4184650" cy="2319338"/>
            <a:chOff x="226" y="2402"/>
            <a:chExt cx="2636" cy="1461"/>
          </a:xfrm>
        </p:grpSpPr>
        <p:sp>
          <p:nvSpPr>
            <p:cNvPr id="102409" name="TextBox 121"/>
            <p:cNvSpPr txBox="1">
              <a:spLocks noChangeArrowheads="1"/>
            </p:cNvSpPr>
            <p:nvPr/>
          </p:nvSpPr>
          <p:spPr bwMode="auto">
            <a:xfrm>
              <a:off x="748" y="2402"/>
              <a:ext cx="1484" cy="291"/>
            </a:xfrm>
            <a:prstGeom prst="rect">
              <a:avLst/>
            </a:prstGeom>
            <a:noFill/>
            <a:ln w="9525">
              <a:noFill/>
              <a:miter lim="800000"/>
            </a:ln>
          </p:spPr>
          <p:txBody>
            <a:bodyPr>
              <a:spAutoFit/>
            </a:bodyPr>
            <a:lstStyle/>
            <a:p>
              <a:pPr algn="ctr">
                <a:lnSpc>
                  <a:spcPct val="100000"/>
                </a:lnSpc>
                <a:spcBef>
                  <a:spcPct val="0"/>
                </a:spcBef>
                <a:buClr>
                  <a:srgbClr val="006666"/>
                </a:buClr>
                <a:buSzPct val="110000"/>
                <a:buFont typeface="Wingdings" panose="05000000000000000000" pitchFamily="2" charset="2"/>
                <a:buNone/>
              </a:pPr>
              <a:r>
                <a:rPr lang="zh-CN" altLang="en-US" sz="2400" dirty="0">
                  <a:solidFill>
                    <a:srgbClr val="C00000"/>
                  </a:solidFill>
                  <a:latin typeface="楷体_GB2312" pitchFamily="49" charset="-122"/>
                  <a:ea typeface="楷体_GB2312" pitchFamily="49" charset="-122"/>
                </a:rPr>
                <a:t>功能表</a:t>
              </a:r>
              <a:endParaRPr lang="zh-CN" altLang="en-US" sz="2400" dirty="0">
                <a:solidFill>
                  <a:srgbClr val="C00000"/>
                </a:solidFill>
                <a:latin typeface="楷体_GB2312" pitchFamily="49" charset="-122"/>
                <a:ea typeface="楷体_GB2312" pitchFamily="49" charset="-122"/>
              </a:endParaRPr>
            </a:p>
          </p:txBody>
        </p:sp>
        <p:sp>
          <p:nvSpPr>
            <p:cNvPr id="102410" name="Rectangle 90"/>
            <p:cNvSpPr>
              <a:spLocks noChangeArrowheads="1"/>
            </p:cNvSpPr>
            <p:nvPr/>
          </p:nvSpPr>
          <p:spPr bwMode="auto">
            <a:xfrm>
              <a:off x="1896" y="2912"/>
              <a:ext cx="966"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置零</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保持</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右移</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左移</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并行输入</a:t>
              </a:r>
              <a:endParaRPr lang="zh-CN" altLang="en-US" sz="1600" dirty="0">
                <a:solidFill>
                  <a:srgbClr val="003399"/>
                </a:solidFill>
                <a:latin typeface="Heiti TC Medium" pitchFamily="2" charset="-128"/>
                <a:ea typeface="Heiti TC Medium" pitchFamily="2" charset="-128"/>
              </a:endParaRPr>
            </a:p>
          </p:txBody>
        </p:sp>
        <p:sp>
          <p:nvSpPr>
            <p:cNvPr id="102411" name="Rectangle 91"/>
            <p:cNvSpPr>
              <a:spLocks noChangeArrowheads="1"/>
            </p:cNvSpPr>
            <p:nvPr/>
          </p:nvSpPr>
          <p:spPr bwMode="auto">
            <a:xfrm>
              <a:off x="909" y="2912"/>
              <a:ext cx="987"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X     </a:t>
              </a:r>
              <a:r>
                <a:rPr lang="en-US" altLang="zh-CN" sz="1600" dirty="0" err="1">
                  <a:solidFill>
                    <a:srgbClr val="003399"/>
                  </a:solidFill>
                  <a:latin typeface="Arial" panose="020B0604020202020204" pitchFamily="34" charset="0"/>
                  <a:ea typeface="Gulim" pitchFamily="34" charset="-127"/>
                </a:rPr>
                <a:t>X</a:t>
              </a:r>
              <a:r>
                <a:rPr lang="en-US" altLang="zh-CN" sz="1600" dirty="0">
                  <a:solidFill>
                    <a:srgbClr val="003399"/>
                  </a:solidFill>
                  <a:latin typeface="Arial" panose="020B0604020202020204" pitchFamily="34" charset="0"/>
                  <a:ea typeface="Gulim" pitchFamily="34" charset="-127"/>
                </a:rPr>
                <a:t>    </a:t>
              </a:r>
              <a:r>
                <a:rPr lang="en-US" altLang="zh-CN" sz="1600" dirty="0" err="1">
                  <a:solidFill>
                    <a:srgbClr val="003399"/>
                  </a:solidFill>
                  <a:latin typeface="Arial" panose="020B0604020202020204" pitchFamily="34" charset="0"/>
                  <a:ea typeface="Gulim" pitchFamily="34" charset="-127"/>
                </a:rPr>
                <a:t>X</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cs typeface="Arial" panose="020B0604020202020204" pitchFamily="34" charset="0"/>
                </a:rPr>
                <a:t>↑     </a:t>
              </a:r>
              <a:r>
                <a:rPr lang="en-US" altLang="zh-CN" sz="1600" dirty="0">
                  <a:solidFill>
                    <a:srgbClr val="003399"/>
                  </a:solidFill>
                  <a:latin typeface="Arial" panose="020B0604020202020204" pitchFamily="34" charset="0"/>
                  <a:ea typeface="Gulim" pitchFamily="34" charset="-127"/>
                </a:rPr>
                <a:t>0    0</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0    1</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0</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a:t>
              </a:r>
              <a:endParaRPr lang="en-US" altLang="zh-CN" sz="1600" dirty="0">
                <a:solidFill>
                  <a:srgbClr val="003399"/>
                </a:solidFill>
                <a:latin typeface="Arial" panose="020B0604020202020204" pitchFamily="34" charset="0"/>
                <a:ea typeface="Gulim" pitchFamily="34" charset="-127"/>
              </a:endParaRPr>
            </a:p>
          </p:txBody>
        </p:sp>
        <p:sp>
          <p:nvSpPr>
            <p:cNvPr id="102412" name="Rectangle 92"/>
            <p:cNvSpPr>
              <a:spLocks noChangeArrowheads="1"/>
            </p:cNvSpPr>
            <p:nvPr/>
          </p:nvSpPr>
          <p:spPr bwMode="auto">
            <a:xfrm>
              <a:off x="226" y="2912"/>
              <a:ext cx="683"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0</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p:txBody>
        </p:sp>
        <p:sp>
          <p:nvSpPr>
            <p:cNvPr id="102413" name="Rectangle 93"/>
            <p:cNvSpPr>
              <a:spLocks noChangeArrowheads="1"/>
            </p:cNvSpPr>
            <p:nvPr/>
          </p:nvSpPr>
          <p:spPr bwMode="auto">
            <a:xfrm>
              <a:off x="1896" y="2701"/>
              <a:ext cx="895"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Arial" panose="020B0604020202020204" pitchFamily="34" charset="0"/>
                  <a:ea typeface="Gulim" pitchFamily="34" charset="-127"/>
                </a:rPr>
                <a:t>  </a:t>
              </a:r>
              <a:r>
                <a:rPr lang="zh-CN" altLang="en-US" sz="2000" dirty="0">
                  <a:solidFill>
                    <a:srgbClr val="003399"/>
                  </a:solidFill>
                  <a:latin typeface="Arial" panose="020B0604020202020204" pitchFamily="34" charset="0"/>
                  <a:ea typeface="Gulim" pitchFamily="34" charset="-127"/>
                </a:rPr>
                <a:t>功能</a:t>
              </a:r>
              <a:endParaRPr lang="zh-CN" altLang="en-US" sz="1600" dirty="0">
                <a:solidFill>
                  <a:srgbClr val="003399"/>
                </a:solidFill>
                <a:latin typeface="Arial" panose="020B0604020202020204" pitchFamily="34" charset="0"/>
                <a:ea typeface="Gulim" pitchFamily="34" charset="-127"/>
              </a:endParaRPr>
            </a:p>
          </p:txBody>
        </p:sp>
        <p:sp>
          <p:nvSpPr>
            <p:cNvPr id="102414" name="Rectangle 94"/>
            <p:cNvSpPr>
              <a:spLocks noChangeArrowheads="1"/>
            </p:cNvSpPr>
            <p:nvPr/>
          </p:nvSpPr>
          <p:spPr bwMode="auto">
            <a:xfrm>
              <a:off x="909" y="2701"/>
              <a:ext cx="987"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CP    S</a:t>
              </a:r>
              <a:r>
                <a:rPr lang="en-US" altLang="zh-CN" sz="1600" baseline="-25000">
                  <a:solidFill>
                    <a:srgbClr val="003399"/>
                  </a:solidFill>
                  <a:latin typeface="Arial" panose="020B0604020202020204" pitchFamily="34" charset="0"/>
                  <a:ea typeface="Gulim" pitchFamily="34" charset="-127"/>
                </a:rPr>
                <a:t>1</a:t>
              </a:r>
              <a:r>
                <a:rPr lang="en-US" altLang="zh-CN" sz="1600">
                  <a:solidFill>
                    <a:srgbClr val="003399"/>
                  </a:solidFill>
                  <a:latin typeface="Arial" panose="020B0604020202020204" pitchFamily="34" charset="0"/>
                  <a:ea typeface="Gulim" pitchFamily="34" charset="-127"/>
                </a:rPr>
                <a:t>  S</a:t>
              </a:r>
              <a:r>
                <a:rPr lang="en-US" altLang="zh-CN" sz="1600" baseline="-25000">
                  <a:solidFill>
                    <a:srgbClr val="003399"/>
                  </a:solidFill>
                  <a:latin typeface="Arial" panose="020B0604020202020204" pitchFamily="34" charset="0"/>
                  <a:ea typeface="Gulim" pitchFamily="34" charset="-127"/>
                </a:rPr>
                <a:t>0</a:t>
              </a:r>
              <a:endParaRPr lang="en-US" altLang="zh-CN" sz="1600">
                <a:solidFill>
                  <a:srgbClr val="003399"/>
                </a:solidFill>
                <a:latin typeface="Arial" panose="020B0604020202020204" pitchFamily="34" charset="0"/>
                <a:ea typeface="Gulim" pitchFamily="34" charset="-127"/>
              </a:endParaRPr>
            </a:p>
          </p:txBody>
        </p:sp>
        <p:sp>
          <p:nvSpPr>
            <p:cNvPr id="102415" name="Rectangle 95"/>
            <p:cNvSpPr>
              <a:spLocks noChangeArrowheads="1"/>
            </p:cNvSpPr>
            <p:nvPr/>
          </p:nvSpPr>
          <p:spPr bwMode="auto">
            <a:xfrm>
              <a:off x="226" y="2701"/>
              <a:ext cx="683"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R</a:t>
              </a:r>
              <a:r>
                <a:rPr lang="en-US" altLang="zh-CN" sz="1600" baseline="-25000">
                  <a:solidFill>
                    <a:srgbClr val="003399"/>
                  </a:solidFill>
                  <a:latin typeface="Arial" panose="020B0604020202020204" pitchFamily="34" charset="0"/>
                  <a:ea typeface="Gulim" pitchFamily="34" charset="-127"/>
                </a:rPr>
                <a:t>D</a:t>
              </a:r>
              <a:endParaRPr lang="en-US" altLang="zh-CN" sz="1600">
                <a:solidFill>
                  <a:srgbClr val="003399"/>
                </a:solidFill>
                <a:latin typeface="Arial" panose="020B0604020202020204" pitchFamily="34" charset="0"/>
                <a:ea typeface="Gulim" pitchFamily="34" charset="-127"/>
              </a:endParaRPr>
            </a:p>
          </p:txBody>
        </p:sp>
        <p:sp>
          <p:nvSpPr>
            <p:cNvPr id="102416" name="Line 96"/>
            <p:cNvSpPr>
              <a:spLocks noChangeShapeType="1"/>
            </p:cNvSpPr>
            <p:nvPr/>
          </p:nvSpPr>
          <p:spPr bwMode="auto">
            <a:xfrm flipV="1">
              <a:off x="226" y="2701"/>
              <a:ext cx="2635"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7" name="Line 97"/>
            <p:cNvSpPr>
              <a:spLocks noChangeShapeType="1"/>
            </p:cNvSpPr>
            <p:nvPr/>
          </p:nvSpPr>
          <p:spPr bwMode="auto">
            <a:xfrm>
              <a:off x="226" y="2912"/>
              <a:ext cx="2627"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8" name="Line 98"/>
            <p:cNvSpPr>
              <a:spLocks noChangeShapeType="1"/>
            </p:cNvSpPr>
            <p:nvPr/>
          </p:nvSpPr>
          <p:spPr bwMode="auto">
            <a:xfrm flipV="1">
              <a:off x="226" y="3863"/>
              <a:ext cx="261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9" name="Line 99"/>
            <p:cNvSpPr>
              <a:spLocks noChangeShapeType="1"/>
            </p:cNvSpPr>
            <p:nvPr/>
          </p:nvSpPr>
          <p:spPr bwMode="auto">
            <a:xfrm>
              <a:off x="226" y="2701"/>
              <a:ext cx="0" cy="1162"/>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0" name="Line 100"/>
            <p:cNvSpPr>
              <a:spLocks noChangeShapeType="1"/>
            </p:cNvSpPr>
            <p:nvPr/>
          </p:nvSpPr>
          <p:spPr bwMode="auto">
            <a:xfrm>
              <a:off x="909" y="2701"/>
              <a:ext cx="0" cy="11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1" name="Line 101"/>
            <p:cNvSpPr>
              <a:spLocks noChangeShapeType="1"/>
            </p:cNvSpPr>
            <p:nvPr/>
          </p:nvSpPr>
          <p:spPr bwMode="auto">
            <a:xfrm>
              <a:off x="1896" y="2701"/>
              <a:ext cx="0" cy="11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2" name="Line 102"/>
            <p:cNvSpPr>
              <a:spLocks noChangeShapeType="1"/>
            </p:cNvSpPr>
            <p:nvPr/>
          </p:nvSpPr>
          <p:spPr bwMode="auto">
            <a:xfrm>
              <a:off x="2861" y="2701"/>
              <a:ext cx="0" cy="1162"/>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3" name="Line 103"/>
            <p:cNvSpPr>
              <a:spLocks noChangeShapeType="1"/>
            </p:cNvSpPr>
            <p:nvPr/>
          </p:nvSpPr>
          <p:spPr bwMode="auto">
            <a:xfrm>
              <a:off x="317" y="2731"/>
              <a:ext cx="7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4344" name="Text Box 104"/>
          <p:cNvSpPr txBox="1">
            <a:spLocks noChangeArrowheads="1"/>
          </p:cNvSpPr>
          <p:nvPr/>
        </p:nvSpPr>
        <p:spPr bwMode="auto">
          <a:xfrm>
            <a:off x="6585766" y="3783755"/>
            <a:ext cx="4106817" cy="1934569"/>
          </a:xfrm>
          <a:prstGeom prst="rect">
            <a:avLst/>
          </a:prstGeom>
          <a:noFill/>
          <a:ln w="9525">
            <a:noFill/>
            <a:miter lim="800000"/>
          </a:ln>
        </p:spPr>
        <p:txBody>
          <a:bodyPr wrap="square">
            <a:spAutoFit/>
          </a:bodyPr>
          <a:lstStyle/>
          <a:p>
            <a:pPr algn="just">
              <a:lnSpc>
                <a:spcPct val="110000"/>
              </a:lnSpc>
              <a:spcBef>
                <a:spcPct val="10000"/>
              </a:spcBef>
              <a:buClr>
                <a:srgbClr val="FC0128"/>
              </a:buClr>
              <a:buSzTx/>
              <a:buFont typeface="Wingdings" panose="05000000000000000000" pitchFamily="2" charset="2"/>
              <a:buChar char="v"/>
            </a:pPr>
            <a:r>
              <a:rPr lang="zh-CN" altLang="en-US" sz="2400" dirty="0">
                <a:solidFill>
                  <a:srgbClr val="000000"/>
                </a:solidFill>
                <a:latin typeface="宋体" panose="02010600030101010101" pitchFamily="2" charset="-122"/>
              </a:rPr>
              <a:t>工作方式</a:t>
            </a:r>
            <a:endParaRPr lang="zh-CN" altLang="en-US" sz="24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串入并出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串并转换</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串入串出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延迟线</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并入串出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并串转换</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并入并出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数据预置</a:t>
            </a:r>
            <a:endParaRPr lang="zh-CN" altLang="en-US" sz="2000" dirty="0">
              <a:solidFill>
                <a:srgbClr val="000000"/>
              </a:solidFill>
              <a:latin typeface="宋体" panose="02010600030101010101" pitchFamily="2" charset="-122"/>
            </a:endParaRPr>
          </a:p>
        </p:txBody>
      </p:sp>
      <p:sp>
        <p:nvSpPr>
          <p:cNvPr id="14345" name="TextBox 138"/>
          <p:cNvSpPr txBox="1">
            <a:spLocks noChangeArrowheads="1"/>
          </p:cNvSpPr>
          <p:nvPr/>
        </p:nvSpPr>
        <p:spPr bwMode="auto">
          <a:xfrm>
            <a:off x="612000" y="900000"/>
            <a:ext cx="5988056" cy="2264274"/>
          </a:xfrm>
          <a:prstGeom prst="rect">
            <a:avLst/>
          </a:prstGeom>
          <a:noFill/>
          <a:ln w="9525">
            <a:noFill/>
            <a:miter lim="800000"/>
          </a:ln>
        </p:spPr>
        <p:txBody>
          <a:bodyPr wrap="square">
            <a:spAutoFit/>
          </a:bodyPr>
          <a:lstStyle/>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S</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S</a:t>
            </a:r>
            <a:r>
              <a:rPr lang="en-US" altLang="zh-CN" sz="2400" baseline="-250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：功能控制输入端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3</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0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并行数据输入端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3</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0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数据输出</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IR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右移串行输入（</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3</a:t>
            </a:r>
            <a:r>
              <a:rPr lang="zh-CN" altLang="en-US" sz="2400" dirty="0">
                <a:solidFill>
                  <a:srgbClr val="000000"/>
                </a:solidFill>
                <a:latin typeface="Arial" panose="020B0604020202020204" pitchFamily="34" charset="0"/>
                <a:cs typeface="Arial" panose="020B0604020202020204" pitchFamily="34" charset="0"/>
              </a:rPr>
              <a:t>为串行输出端）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IL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左移串行输入（</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为串行输出端）</a:t>
            </a:r>
            <a:endParaRPr lang="zh-CN" alt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0-#ppt_w/2"/>
                                          </p:val>
                                        </p:tav>
                                        <p:tav tm="100000">
                                          <p:val>
                                            <p:strVal val="#ppt_x"/>
                                          </p:val>
                                        </p:tav>
                                      </p:tavLst>
                                    </p:anim>
                                    <p:anim calcmode="lin" valueType="num">
                                      <p:cBhvr additive="base">
                                        <p:cTn id="8" dur="500" fill="hold"/>
                                        <p:tgtEl>
                                          <p:spTgt spid="143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344"/>
                                        </p:tgtEl>
                                        <p:attrNameLst>
                                          <p:attrName>style.visibility</p:attrName>
                                        </p:attrNameLst>
                                      </p:cBhvr>
                                      <p:to>
                                        <p:strVal val="visible"/>
                                      </p:to>
                                    </p:set>
                                    <p:anim calcmode="lin" valueType="num">
                                      <p:cBhvr additive="base">
                                        <p:cTn id="23" dur="500" fill="hold"/>
                                        <p:tgtEl>
                                          <p:spTgt spid="14344"/>
                                        </p:tgtEl>
                                        <p:attrNameLst>
                                          <p:attrName>ppt_x</p:attrName>
                                        </p:attrNameLst>
                                      </p:cBhvr>
                                      <p:tavLst>
                                        <p:tav tm="0">
                                          <p:val>
                                            <p:strVal val="#ppt_x"/>
                                          </p:val>
                                        </p:tav>
                                        <p:tav tm="100000">
                                          <p:val>
                                            <p:strVal val="#ppt_x"/>
                                          </p:val>
                                        </p:tav>
                                      </p:tavLst>
                                    </p:anim>
                                    <p:anim calcmode="lin" valueType="num">
                                      <p:cBhvr additive="base">
                                        <p:cTn id="24"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移位寄存器扩展方法</a:t>
            </a:r>
            <a:endParaRPr lang="zh-CN" altLang="en-US" i="0" dirty="0">
              <a:solidFill>
                <a:schemeClr val="accent1"/>
              </a:solidFill>
              <a:latin typeface="+mj-ea"/>
            </a:endParaRPr>
          </a:p>
        </p:txBody>
      </p:sp>
      <p:sp>
        <p:nvSpPr>
          <p:cNvPr id="103428" name="Rectangle 3"/>
          <p:cNvSpPr>
            <a:spLocks noGrp="1" noChangeArrowheads="1"/>
          </p:cNvSpPr>
          <p:nvPr>
            <p:ph type="body" sz="half" idx="4294967295"/>
          </p:nvPr>
        </p:nvSpPr>
        <p:spPr>
          <a:xfrm>
            <a:off x="612000" y="900000"/>
            <a:ext cx="7329488" cy="328613"/>
          </a:xfrm>
        </p:spPr>
        <p:txBody>
          <a:bodyPr/>
          <a:lstStyle/>
          <a:p>
            <a:pPr algn="just">
              <a:spcBef>
                <a:spcPct val="50000"/>
              </a:spcBef>
            </a:pPr>
            <a:r>
              <a:rPr lang="zh-CN" altLang="en-US" dirty="0">
                <a:latin typeface="Times New Roman" panose="02020603050405020304" pitchFamily="18" charset="0"/>
                <a:ea typeface="宋体" panose="02010600030101010101" pitchFamily="2" charset="-122"/>
              </a:rPr>
              <a:t>用</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片</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位移位寄存器扩展为</a:t>
            </a:r>
            <a:r>
              <a:rPr lang="en-US" altLang="zh-CN" dirty="0">
                <a:latin typeface="Times New Roman" panose="02020603050405020304" pitchFamily="18" charset="0"/>
                <a:ea typeface="宋体" panose="02010600030101010101" pitchFamily="2" charset="-122"/>
              </a:rPr>
              <a:t>8</a:t>
            </a:r>
            <a:r>
              <a:rPr lang="zh-CN" altLang="en-US" dirty="0">
                <a:latin typeface="Times New Roman" panose="02020603050405020304" pitchFamily="18" charset="0"/>
                <a:ea typeface="宋体" panose="02010600030101010101" pitchFamily="2" charset="-122"/>
              </a:rPr>
              <a:t>位移位寄存器</a:t>
            </a:r>
            <a:endParaRPr lang="zh-CN" altLang="en-US" dirty="0">
              <a:latin typeface="Times New Roman" panose="02020603050405020304" pitchFamily="18" charset="0"/>
              <a:ea typeface="宋体" panose="02010600030101010101" pitchFamily="2" charset="-122"/>
            </a:endParaRPr>
          </a:p>
        </p:txBody>
      </p:sp>
      <p:grpSp>
        <p:nvGrpSpPr>
          <p:cNvPr id="2" name="Group 96"/>
          <p:cNvGrpSpPr/>
          <p:nvPr/>
        </p:nvGrpSpPr>
        <p:grpSpPr bwMode="auto">
          <a:xfrm>
            <a:off x="2281238" y="1639889"/>
            <a:ext cx="7720012" cy="2395537"/>
            <a:chOff x="480" y="720"/>
            <a:chExt cx="4863" cy="1509"/>
          </a:xfrm>
        </p:grpSpPr>
        <p:grpSp>
          <p:nvGrpSpPr>
            <p:cNvPr id="3" name="Group 3"/>
            <p:cNvGrpSpPr/>
            <p:nvPr/>
          </p:nvGrpSpPr>
          <p:grpSpPr bwMode="auto">
            <a:xfrm>
              <a:off x="720" y="960"/>
              <a:ext cx="2016" cy="1056"/>
              <a:chOff x="1440" y="1584"/>
              <a:chExt cx="2016" cy="1056"/>
            </a:xfrm>
          </p:grpSpPr>
          <p:grpSp>
            <p:nvGrpSpPr>
              <p:cNvPr id="4" name="Group 4"/>
              <p:cNvGrpSpPr/>
              <p:nvPr/>
            </p:nvGrpSpPr>
            <p:grpSpPr bwMode="auto">
              <a:xfrm>
                <a:off x="1776" y="1824"/>
                <a:ext cx="1392" cy="624"/>
                <a:chOff x="1776" y="1824"/>
                <a:chExt cx="1392" cy="624"/>
              </a:xfrm>
            </p:grpSpPr>
            <p:sp>
              <p:nvSpPr>
                <p:cNvPr id="103511" name="Rectangle 5"/>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512" name="Text Box 6"/>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FF3399"/>
                      </a:solidFill>
                      <a:ea typeface="Gulim" pitchFamily="34" charset="-127"/>
                    </a:rPr>
                    <a:t>Q</a:t>
                  </a:r>
                  <a:r>
                    <a:rPr lang="en-US" altLang="zh-CN" sz="1600" baseline="-25000" dirty="0">
                      <a:solidFill>
                        <a:srgbClr val="FF3399"/>
                      </a:solidFill>
                      <a:ea typeface="Gulim" pitchFamily="34" charset="-127"/>
                    </a:rPr>
                    <a:t>3</a:t>
                  </a:r>
                  <a:endParaRPr lang="en-US" altLang="zh-CN" sz="1600" baseline="-25000" dirty="0">
                    <a:solidFill>
                      <a:srgbClr val="FF3399"/>
                    </a:solidFill>
                    <a:ea typeface="Gulim" pitchFamily="34" charset="-127"/>
                  </a:endParaRPr>
                </a:p>
              </p:txBody>
            </p:sp>
            <p:sp>
              <p:nvSpPr>
                <p:cNvPr id="103513" name="Text Box 7"/>
                <p:cNvSpPr txBox="1">
                  <a:spLocks noChangeArrowheads="1"/>
                </p:cNvSpPr>
                <p:nvPr/>
              </p:nvSpPr>
              <p:spPr bwMode="auto">
                <a:xfrm>
                  <a:off x="1968"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3514" name="Text Box 8"/>
                <p:cNvSpPr txBox="1">
                  <a:spLocks noChangeArrowheads="1"/>
                </p:cNvSpPr>
                <p:nvPr/>
              </p:nvSpPr>
              <p:spPr bwMode="auto">
                <a:xfrm>
                  <a:off x="1776" y="18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D</a:t>
                  </a:r>
                  <a:r>
                    <a:rPr lang="en-US" altLang="zh-CN" sz="1600" baseline="-25000" dirty="0">
                      <a:solidFill>
                        <a:srgbClr val="003399"/>
                      </a:solidFill>
                      <a:ea typeface="Gulim" pitchFamily="34" charset="-127"/>
                    </a:rPr>
                    <a:t>IR</a:t>
                  </a:r>
                  <a:endParaRPr lang="en-US" altLang="zh-CN" sz="1600" dirty="0">
                    <a:solidFill>
                      <a:srgbClr val="003399"/>
                    </a:solidFill>
                    <a:ea typeface="Gulim" pitchFamily="34" charset="-127"/>
                  </a:endParaRPr>
                </a:p>
              </p:txBody>
            </p:sp>
            <p:sp>
              <p:nvSpPr>
                <p:cNvPr id="103515" name="Text Box 9"/>
                <p:cNvSpPr txBox="1">
                  <a:spLocks noChangeArrowheads="1"/>
                </p:cNvSpPr>
                <p:nvPr/>
              </p:nvSpPr>
              <p:spPr bwMode="auto">
                <a:xfrm>
                  <a:off x="2784"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B050"/>
                      </a:solidFill>
                      <a:ea typeface="Gulim" pitchFamily="34" charset="-127"/>
                    </a:rPr>
                    <a:t>D</a:t>
                  </a:r>
                  <a:r>
                    <a:rPr lang="en-US" altLang="zh-CN" sz="1600" baseline="-25000" dirty="0">
                      <a:solidFill>
                        <a:srgbClr val="00B050"/>
                      </a:solidFill>
                      <a:ea typeface="Gulim" pitchFamily="34" charset="-127"/>
                    </a:rPr>
                    <a:t>IL</a:t>
                  </a:r>
                  <a:endParaRPr lang="en-US" altLang="zh-CN" sz="1600" dirty="0">
                    <a:solidFill>
                      <a:srgbClr val="00B050"/>
                    </a:solidFill>
                    <a:ea typeface="Gulim" pitchFamily="34" charset="-127"/>
                  </a:endParaRPr>
                </a:p>
              </p:txBody>
            </p:sp>
            <p:sp>
              <p:nvSpPr>
                <p:cNvPr id="103516" name="Text Box 10"/>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517" name="Text Box 11"/>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3518" name="Text Box 12"/>
                <p:cNvSpPr txBox="1">
                  <a:spLocks noChangeArrowheads="1"/>
                </p:cNvSpPr>
                <p:nvPr/>
              </p:nvSpPr>
              <p:spPr bwMode="auto">
                <a:xfrm>
                  <a:off x="2880" y="223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519" name="Line 13"/>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20" name="Text Box 14"/>
                <p:cNvSpPr txBox="1">
                  <a:spLocks noChangeArrowheads="1"/>
                </p:cNvSpPr>
                <p:nvPr/>
              </p:nvSpPr>
              <p:spPr bwMode="auto">
                <a:xfrm>
                  <a:off x="2016" y="2064"/>
                  <a:ext cx="816"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C00000"/>
                      </a:solidFill>
                      <a:ea typeface="黑体" panose="02010609060101010101" pitchFamily="49" charset="-122"/>
                    </a:rPr>
                    <a:t>CT74194 ①</a:t>
                  </a:r>
                  <a:endParaRPr lang="en-US" altLang="zh-CN" sz="1600" dirty="0">
                    <a:solidFill>
                      <a:srgbClr val="C00000"/>
                    </a:solidFill>
                    <a:ea typeface="黑体" panose="02010609060101010101" pitchFamily="49" charset="-122"/>
                  </a:endParaRPr>
                </a:p>
              </p:txBody>
            </p:sp>
          </p:grpSp>
          <p:sp>
            <p:nvSpPr>
              <p:cNvPr id="103496" name="Line 15"/>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7" name="Line 16"/>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8" name="Line 17"/>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9" name="Oval 18"/>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500" name="Line 19"/>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1" name="Line 20"/>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2" name="Line 21"/>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3" name="Line 22"/>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4" name="Line 23"/>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5" name="Line 24"/>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6" name="Line 25"/>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7" name="Line 26"/>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8" name="Line 27"/>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9" name="Line 28"/>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10" name="Line 29"/>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30"/>
            <p:cNvGrpSpPr/>
            <p:nvPr/>
          </p:nvGrpSpPr>
          <p:grpSpPr bwMode="auto">
            <a:xfrm>
              <a:off x="2976" y="960"/>
              <a:ext cx="2016" cy="1056"/>
              <a:chOff x="1440" y="1584"/>
              <a:chExt cx="2016" cy="1056"/>
            </a:xfrm>
          </p:grpSpPr>
          <p:grpSp>
            <p:nvGrpSpPr>
              <p:cNvPr id="6" name="Group 31"/>
              <p:cNvGrpSpPr/>
              <p:nvPr/>
            </p:nvGrpSpPr>
            <p:grpSpPr bwMode="auto">
              <a:xfrm>
                <a:off x="1776" y="1824"/>
                <a:ext cx="1392" cy="624"/>
                <a:chOff x="1776" y="1824"/>
                <a:chExt cx="1392" cy="624"/>
              </a:xfrm>
            </p:grpSpPr>
            <p:sp>
              <p:nvSpPr>
                <p:cNvPr id="103485" name="Rectangle 32"/>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86" name="Text Box 33"/>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B050"/>
                      </a:solidFill>
                      <a:ea typeface="Gulim" pitchFamily="34" charset="-127"/>
                    </a:rPr>
                    <a:t>Q</a:t>
                  </a:r>
                  <a:r>
                    <a:rPr lang="en-US" altLang="zh-CN" sz="1600" baseline="-25000" dirty="0">
                      <a:solidFill>
                        <a:srgbClr val="00B050"/>
                      </a:solidFill>
                      <a:ea typeface="Gulim" pitchFamily="34" charset="-127"/>
                    </a:rPr>
                    <a:t>0</a:t>
                  </a:r>
                  <a:r>
                    <a:rPr lang="en-US" altLang="zh-CN" sz="1600" baseline="-25000" dirty="0">
                      <a:solidFill>
                        <a:srgbClr val="003399"/>
                      </a:solidFill>
                      <a:ea typeface="Gulim" pitchFamily="34" charset="-127"/>
                    </a:rPr>
                    <a:t>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baseline="-25000" dirty="0">
                    <a:solidFill>
                      <a:srgbClr val="003399"/>
                    </a:solidFill>
                    <a:ea typeface="Gulim" pitchFamily="34" charset="-127"/>
                  </a:endParaRPr>
                </a:p>
              </p:txBody>
            </p:sp>
            <p:sp>
              <p:nvSpPr>
                <p:cNvPr id="103487" name="Text Box 34"/>
                <p:cNvSpPr txBox="1">
                  <a:spLocks noChangeArrowheads="1"/>
                </p:cNvSpPr>
                <p:nvPr/>
              </p:nvSpPr>
              <p:spPr bwMode="auto">
                <a:xfrm>
                  <a:off x="1968"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3488" name="Text Box 35"/>
                <p:cNvSpPr txBox="1">
                  <a:spLocks noChangeArrowheads="1"/>
                </p:cNvSpPr>
                <p:nvPr/>
              </p:nvSpPr>
              <p:spPr bwMode="auto">
                <a:xfrm>
                  <a:off x="1776"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FF3399"/>
                      </a:solidFill>
                      <a:ea typeface="Gulim" pitchFamily="34" charset="-127"/>
                    </a:rPr>
                    <a:t>D</a:t>
                  </a:r>
                  <a:r>
                    <a:rPr lang="en-US" altLang="zh-CN" sz="1600" baseline="-25000">
                      <a:solidFill>
                        <a:srgbClr val="FF3399"/>
                      </a:solidFill>
                      <a:ea typeface="Gulim" pitchFamily="34" charset="-127"/>
                    </a:rPr>
                    <a:t>IR</a:t>
                  </a:r>
                  <a:endParaRPr lang="en-US" altLang="zh-CN" sz="1600">
                    <a:solidFill>
                      <a:srgbClr val="FF3399"/>
                    </a:solidFill>
                    <a:ea typeface="Gulim" pitchFamily="34" charset="-127"/>
                  </a:endParaRPr>
                </a:p>
              </p:txBody>
            </p:sp>
            <p:sp>
              <p:nvSpPr>
                <p:cNvPr id="103489" name="Text Box 36"/>
                <p:cNvSpPr txBox="1">
                  <a:spLocks noChangeArrowheads="1"/>
                </p:cNvSpPr>
                <p:nvPr/>
              </p:nvSpPr>
              <p:spPr bwMode="auto">
                <a:xfrm>
                  <a:off x="2784" y="18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90" name="Text Box 37"/>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491" name="Text Box 38"/>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03492" name="Text Box 39"/>
                <p:cNvSpPr txBox="1">
                  <a:spLocks noChangeArrowheads="1"/>
                </p:cNvSpPr>
                <p:nvPr/>
              </p:nvSpPr>
              <p:spPr bwMode="auto">
                <a:xfrm>
                  <a:off x="2880" y="223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93" name="Line 40"/>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4" name="Text Box 41"/>
                <p:cNvSpPr txBox="1">
                  <a:spLocks noChangeArrowheads="1"/>
                </p:cNvSpPr>
                <p:nvPr/>
              </p:nvSpPr>
              <p:spPr bwMode="auto">
                <a:xfrm>
                  <a:off x="2016" y="2064"/>
                  <a:ext cx="816"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C00000"/>
                      </a:solidFill>
                      <a:ea typeface="黑体" panose="02010609060101010101" pitchFamily="49" charset="-122"/>
                    </a:rPr>
                    <a:t>CT74194 </a:t>
                  </a:r>
                  <a:r>
                    <a:rPr lang="en-US" altLang="zh-CN" sz="1600" dirty="0">
                      <a:solidFill>
                        <a:srgbClr val="C00000"/>
                      </a:solidFill>
                      <a:latin typeface="黑体" panose="02010609060101010101" pitchFamily="49" charset="-122"/>
                      <a:ea typeface="黑体" panose="02010609060101010101" pitchFamily="49" charset="-122"/>
                    </a:rPr>
                    <a:t>②</a:t>
                  </a:r>
                  <a:endParaRPr lang="en-US" altLang="zh-CN" sz="1600" dirty="0">
                    <a:solidFill>
                      <a:srgbClr val="C00000"/>
                    </a:solidFill>
                    <a:latin typeface="黑体" panose="02010609060101010101" pitchFamily="49" charset="-122"/>
                    <a:ea typeface="黑体" panose="02010609060101010101" pitchFamily="49" charset="-122"/>
                  </a:endParaRPr>
                </a:p>
              </p:txBody>
            </p:sp>
          </p:grpSp>
          <p:sp>
            <p:nvSpPr>
              <p:cNvPr id="103470" name="Line 42"/>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1" name="Line 43"/>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2" name="Line 44"/>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3" name="Oval 45"/>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74" name="Line 46"/>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5" name="Line 47"/>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6" name="Line 48"/>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7" name="Line 49"/>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8" name="Line 50"/>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9" name="Line 51"/>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0" name="Line 52"/>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1" name="Line 53"/>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2" name="Line 54"/>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3" name="Line 55"/>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4" name="Line 56"/>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33" name="Line 57"/>
            <p:cNvSpPr>
              <a:spLocks noChangeShapeType="1"/>
            </p:cNvSpPr>
            <p:nvPr/>
          </p:nvSpPr>
          <p:spPr bwMode="auto">
            <a:xfrm>
              <a:off x="2976" y="172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4" name="Line 58"/>
            <p:cNvSpPr>
              <a:spLocks noChangeShapeType="1"/>
            </p:cNvSpPr>
            <p:nvPr/>
          </p:nvSpPr>
          <p:spPr bwMode="auto">
            <a:xfrm flipH="1">
              <a:off x="912" y="1872"/>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5" name="Line 59"/>
            <p:cNvSpPr>
              <a:spLocks noChangeShapeType="1"/>
            </p:cNvSpPr>
            <p:nvPr/>
          </p:nvSpPr>
          <p:spPr bwMode="auto">
            <a:xfrm flipV="1">
              <a:off x="912" y="172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6" name="Line 60"/>
            <p:cNvSpPr>
              <a:spLocks noChangeShapeType="1"/>
            </p:cNvSpPr>
            <p:nvPr/>
          </p:nvSpPr>
          <p:spPr bwMode="auto">
            <a:xfrm flipH="1">
              <a:off x="2928" y="1488"/>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7" name="Line 61"/>
            <p:cNvSpPr>
              <a:spLocks noChangeShapeType="1"/>
            </p:cNvSpPr>
            <p:nvPr/>
          </p:nvSpPr>
          <p:spPr bwMode="auto">
            <a:xfrm>
              <a:off x="2928" y="148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8" name="Line 62"/>
            <p:cNvSpPr>
              <a:spLocks noChangeShapeType="1"/>
            </p:cNvSpPr>
            <p:nvPr/>
          </p:nvSpPr>
          <p:spPr bwMode="auto">
            <a:xfrm flipH="1">
              <a:off x="864" y="1920"/>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9" name="Line 63"/>
            <p:cNvSpPr>
              <a:spLocks noChangeShapeType="1"/>
            </p:cNvSpPr>
            <p:nvPr/>
          </p:nvSpPr>
          <p:spPr bwMode="auto">
            <a:xfrm flipV="1">
              <a:off x="864" y="148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0" name="Line 64"/>
            <p:cNvSpPr>
              <a:spLocks noChangeShapeType="1"/>
            </p:cNvSpPr>
            <p:nvPr/>
          </p:nvSpPr>
          <p:spPr bwMode="auto">
            <a:xfrm flipV="1">
              <a:off x="2736" y="1152"/>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1" name="Line 65"/>
            <p:cNvSpPr>
              <a:spLocks noChangeShapeType="1"/>
            </p:cNvSpPr>
            <p:nvPr/>
          </p:nvSpPr>
          <p:spPr bwMode="auto">
            <a:xfrm>
              <a:off x="2736" y="1152"/>
              <a:ext cx="201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2" name="Line 66"/>
            <p:cNvSpPr>
              <a:spLocks noChangeShapeType="1"/>
            </p:cNvSpPr>
            <p:nvPr/>
          </p:nvSpPr>
          <p:spPr bwMode="auto">
            <a:xfrm>
              <a:off x="4752" y="1152"/>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7" name="Group 73"/>
            <p:cNvGrpSpPr/>
            <p:nvPr/>
          </p:nvGrpSpPr>
          <p:grpSpPr bwMode="auto">
            <a:xfrm>
              <a:off x="2736" y="1121"/>
              <a:ext cx="2064" cy="624"/>
              <a:chOff x="2736" y="1160"/>
              <a:chExt cx="2064" cy="624"/>
            </a:xfrm>
          </p:grpSpPr>
          <p:sp>
            <p:nvSpPr>
              <p:cNvPr id="103465" name="Line 69"/>
              <p:cNvSpPr>
                <a:spLocks noChangeShapeType="1"/>
              </p:cNvSpPr>
              <p:nvPr/>
            </p:nvSpPr>
            <p:spPr bwMode="auto">
              <a:xfrm>
                <a:off x="2736" y="178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6" name="Line 70"/>
              <p:cNvSpPr>
                <a:spLocks noChangeShapeType="1"/>
              </p:cNvSpPr>
              <p:nvPr/>
            </p:nvSpPr>
            <p:spPr bwMode="auto">
              <a:xfrm flipV="1">
                <a:off x="2784" y="1160"/>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7" name="Line 71"/>
              <p:cNvSpPr>
                <a:spLocks noChangeShapeType="1"/>
              </p:cNvSpPr>
              <p:nvPr/>
            </p:nvSpPr>
            <p:spPr bwMode="auto">
              <a:xfrm>
                <a:off x="2784" y="1163"/>
                <a:ext cx="201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8" name="Line 72"/>
              <p:cNvSpPr>
                <a:spLocks noChangeShapeType="1"/>
              </p:cNvSpPr>
              <p:nvPr/>
            </p:nvSpPr>
            <p:spPr bwMode="auto">
              <a:xfrm>
                <a:off x="4800" y="1160"/>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44" name="Oval 74"/>
            <p:cNvSpPr>
              <a:spLocks noChangeArrowheads="1"/>
            </p:cNvSpPr>
            <p:nvPr/>
          </p:nvSpPr>
          <p:spPr bwMode="auto">
            <a:xfrm>
              <a:off x="834" y="146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5" name="Oval 75"/>
            <p:cNvSpPr>
              <a:spLocks noChangeArrowheads="1"/>
            </p:cNvSpPr>
            <p:nvPr/>
          </p:nvSpPr>
          <p:spPr bwMode="auto">
            <a:xfrm>
              <a:off x="894" y="170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6" name="Oval 76"/>
            <p:cNvSpPr>
              <a:spLocks noChangeArrowheads="1"/>
            </p:cNvSpPr>
            <p:nvPr/>
          </p:nvSpPr>
          <p:spPr bwMode="auto">
            <a:xfrm>
              <a:off x="4731" y="146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7" name="Oval 77"/>
            <p:cNvSpPr>
              <a:spLocks noChangeArrowheads="1"/>
            </p:cNvSpPr>
            <p:nvPr/>
          </p:nvSpPr>
          <p:spPr bwMode="auto">
            <a:xfrm>
              <a:off x="4782" y="172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8" name="Line 78"/>
            <p:cNvSpPr>
              <a:spLocks noChangeShapeType="1"/>
            </p:cNvSpPr>
            <p:nvPr/>
          </p:nvSpPr>
          <p:spPr bwMode="auto">
            <a:xfrm flipH="1">
              <a:off x="2208" y="1055"/>
              <a:ext cx="1440" cy="0"/>
            </a:xfrm>
            <a:prstGeom prst="line">
              <a:avLst/>
            </a:prstGeom>
            <a:noFill/>
            <a:ln w="19050">
              <a:solidFill>
                <a:srgbClr val="0066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9" name="Line 79"/>
            <p:cNvSpPr>
              <a:spLocks noChangeShapeType="1"/>
            </p:cNvSpPr>
            <p:nvPr/>
          </p:nvSpPr>
          <p:spPr bwMode="auto">
            <a:xfrm flipH="1">
              <a:off x="1968" y="1008"/>
              <a:ext cx="148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0" name="Oval 80"/>
            <p:cNvSpPr>
              <a:spLocks noChangeArrowheads="1"/>
            </p:cNvSpPr>
            <p:nvPr/>
          </p:nvSpPr>
          <p:spPr bwMode="auto">
            <a:xfrm>
              <a:off x="3630" y="1032"/>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1" name="Oval 81"/>
            <p:cNvSpPr>
              <a:spLocks noChangeArrowheads="1"/>
            </p:cNvSpPr>
            <p:nvPr/>
          </p:nvSpPr>
          <p:spPr bwMode="auto">
            <a:xfrm>
              <a:off x="3426" y="98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2" name="Oval 82"/>
            <p:cNvSpPr>
              <a:spLocks noChangeArrowheads="1"/>
            </p:cNvSpPr>
            <p:nvPr/>
          </p:nvSpPr>
          <p:spPr bwMode="auto">
            <a:xfrm>
              <a:off x="2187" y="10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3" name="Oval 83"/>
            <p:cNvSpPr>
              <a:spLocks noChangeArrowheads="1"/>
            </p:cNvSpPr>
            <p:nvPr/>
          </p:nvSpPr>
          <p:spPr bwMode="auto">
            <a:xfrm>
              <a:off x="1938" y="98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4" name="Text Box 84"/>
            <p:cNvSpPr txBox="1">
              <a:spLocks noChangeArrowheads="1"/>
            </p:cNvSpPr>
            <p:nvPr/>
          </p:nvSpPr>
          <p:spPr bwMode="auto">
            <a:xfrm>
              <a:off x="480" y="1344"/>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03455" name="Text Box 85"/>
            <p:cNvSpPr txBox="1">
              <a:spLocks noChangeArrowheads="1"/>
            </p:cNvSpPr>
            <p:nvPr/>
          </p:nvSpPr>
          <p:spPr bwMode="auto">
            <a:xfrm>
              <a:off x="480" y="1584"/>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03456" name="Text Box 86"/>
            <p:cNvSpPr txBox="1">
              <a:spLocks noChangeArrowheads="1"/>
            </p:cNvSpPr>
            <p:nvPr/>
          </p:nvSpPr>
          <p:spPr bwMode="auto">
            <a:xfrm>
              <a:off x="4992" y="1372"/>
              <a:ext cx="351"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sp>
          <p:nvSpPr>
            <p:cNvPr id="103457" name="Text Box 87"/>
            <p:cNvSpPr txBox="1">
              <a:spLocks noChangeArrowheads="1"/>
            </p:cNvSpPr>
            <p:nvPr/>
          </p:nvSpPr>
          <p:spPr bwMode="auto">
            <a:xfrm>
              <a:off x="4992" y="1632"/>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58" name="Line 88"/>
            <p:cNvSpPr>
              <a:spLocks noChangeShapeType="1"/>
            </p:cNvSpPr>
            <p:nvPr/>
          </p:nvSpPr>
          <p:spPr bwMode="auto">
            <a:xfrm>
              <a:off x="5058" y="165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9" name="Text Box 90"/>
            <p:cNvSpPr txBox="1">
              <a:spLocks noChangeArrowheads="1"/>
            </p:cNvSpPr>
            <p:nvPr/>
          </p:nvSpPr>
          <p:spPr bwMode="auto">
            <a:xfrm>
              <a:off x="1251" y="2016"/>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03460" name="Text Box 91"/>
            <p:cNvSpPr txBox="1">
              <a:spLocks noChangeArrowheads="1"/>
            </p:cNvSpPr>
            <p:nvPr/>
          </p:nvSpPr>
          <p:spPr bwMode="auto">
            <a:xfrm>
              <a:off x="1224" y="720"/>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03461" name="Text Box 92"/>
            <p:cNvSpPr txBox="1">
              <a:spLocks noChangeArrowheads="1"/>
            </p:cNvSpPr>
            <p:nvPr/>
          </p:nvSpPr>
          <p:spPr bwMode="auto">
            <a:xfrm>
              <a:off x="1044" y="7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3462" name="Text Box 93"/>
            <p:cNvSpPr txBox="1">
              <a:spLocks noChangeArrowheads="1"/>
            </p:cNvSpPr>
            <p:nvPr/>
          </p:nvSpPr>
          <p:spPr bwMode="auto">
            <a:xfrm>
              <a:off x="4332" y="732"/>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63" name="Text Box 94"/>
            <p:cNvSpPr txBox="1">
              <a:spLocks noChangeArrowheads="1"/>
            </p:cNvSpPr>
            <p:nvPr/>
          </p:nvSpPr>
          <p:spPr bwMode="auto">
            <a:xfrm>
              <a:off x="3456" y="720"/>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7</a:t>
              </a:r>
              <a:endParaRPr lang="en-US" altLang="zh-CN" sz="1600" baseline="-25000">
                <a:solidFill>
                  <a:srgbClr val="003399"/>
                </a:solidFill>
                <a:ea typeface="Gulim" pitchFamily="34" charset="-127"/>
              </a:endParaRPr>
            </a:p>
          </p:txBody>
        </p:sp>
        <p:sp>
          <p:nvSpPr>
            <p:cNvPr id="103464" name="Text Box 95"/>
            <p:cNvSpPr txBox="1">
              <a:spLocks noChangeArrowheads="1"/>
            </p:cNvSpPr>
            <p:nvPr/>
          </p:nvSpPr>
          <p:spPr bwMode="auto">
            <a:xfrm>
              <a:off x="3552" y="2016"/>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7</a:t>
              </a:r>
              <a:endParaRPr lang="en-US" altLang="zh-CN" sz="1600" baseline="-25000">
                <a:solidFill>
                  <a:srgbClr val="003399"/>
                </a:solidFill>
                <a:ea typeface="Gulim" pitchFamily="34" charset="-127"/>
              </a:endParaRPr>
            </a:p>
          </p:txBody>
        </p:sp>
      </p:grpSp>
      <p:sp>
        <p:nvSpPr>
          <p:cNvPr id="142" name="矩形 141"/>
          <p:cNvSpPr>
            <a:spLocks noChangeArrowheads="1"/>
          </p:cNvSpPr>
          <p:nvPr/>
        </p:nvSpPr>
        <p:spPr bwMode="auto">
          <a:xfrm>
            <a:off x="1919536" y="4214813"/>
            <a:ext cx="8208912" cy="2123658"/>
          </a:xfrm>
          <a:prstGeom prst="rect">
            <a:avLst/>
          </a:prstGeom>
          <a:noFill/>
          <a:ln w="9525">
            <a:noFill/>
            <a:miter lim="800000"/>
          </a:ln>
        </p:spPr>
        <p:txBody>
          <a:bodyPr wrap="square">
            <a:spAutoFit/>
          </a:bodyPr>
          <a:lstStyle/>
          <a:p>
            <a:pPr marL="612140" lvl="1" indent="-179705"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①</a:t>
            </a:r>
            <a:r>
              <a:rPr lang="zh-CN" altLang="en-US" sz="2200" dirty="0">
                <a:solidFill>
                  <a:srgbClr val="000000"/>
                </a:solidFill>
              </a:rPr>
              <a:t>的</a:t>
            </a:r>
            <a:r>
              <a:rPr lang="en-US" altLang="zh-CN" sz="2200" dirty="0">
                <a:solidFill>
                  <a:srgbClr val="FF3399"/>
                </a:solidFill>
              </a:rPr>
              <a:t>Q</a:t>
            </a:r>
            <a:r>
              <a:rPr lang="en-US" altLang="zh-CN" sz="2200" baseline="-25000" dirty="0">
                <a:solidFill>
                  <a:srgbClr val="FF3399"/>
                </a:solidFill>
              </a:rPr>
              <a:t>3</a:t>
            </a:r>
            <a:r>
              <a:rPr lang="zh-CN" altLang="en-US" sz="2200" dirty="0">
                <a:solidFill>
                  <a:srgbClr val="000000"/>
                </a:solidFill>
              </a:rPr>
              <a:t>接至片</a:t>
            </a:r>
            <a:r>
              <a:rPr lang="en-US" altLang="zh-CN" sz="2200" dirty="0">
                <a:solidFill>
                  <a:srgbClr val="000000"/>
                </a:solidFill>
              </a:rPr>
              <a:t>②</a:t>
            </a:r>
            <a:r>
              <a:rPr lang="zh-CN" altLang="en-US" sz="2200" dirty="0">
                <a:solidFill>
                  <a:srgbClr val="000000"/>
                </a:solidFill>
              </a:rPr>
              <a:t>的</a:t>
            </a:r>
            <a:r>
              <a:rPr lang="en-US" altLang="zh-CN" sz="2200" dirty="0">
                <a:solidFill>
                  <a:srgbClr val="FF3399"/>
                </a:solidFill>
              </a:rPr>
              <a:t>D</a:t>
            </a:r>
            <a:r>
              <a:rPr lang="en-US" altLang="zh-CN" sz="2200" baseline="-25000" dirty="0">
                <a:solidFill>
                  <a:srgbClr val="FF3399"/>
                </a:solidFill>
              </a:rPr>
              <a:t>IR</a:t>
            </a:r>
            <a:r>
              <a:rPr lang="zh-CN" altLang="en-US" sz="2200" dirty="0">
                <a:solidFill>
                  <a:srgbClr val="000000"/>
                </a:solidFill>
              </a:rPr>
              <a:t>，当</a:t>
            </a:r>
            <a:r>
              <a:rPr lang="en-US" altLang="zh-CN" sz="2200" dirty="0">
                <a:solidFill>
                  <a:srgbClr val="000000"/>
                </a:solidFill>
              </a:rPr>
              <a:t>S1S0=01</a:t>
            </a:r>
            <a:r>
              <a:rPr lang="zh-CN" altLang="en-US" sz="2200" dirty="0">
                <a:solidFill>
                  <a:srgbClr val="000000"/>
                </a:solidFill>
              </a:rPr>
              <a:t>时，</a:t>
            </a:r>
            <a:r>
              <a:rPr lang="zh-CN" altLang="en-US" sz="2200" dirty="0">
                <a:solidFill>
                  <a:srgbClr val="FF3399"/>
                </a:solidFill>
              </a:rPr>
              <a:t>右移</a:t>
            </a:r>
            <a:r>
              <a:rPr lang="zh-CN" altLang="en-US" sz="2200" dirty="0">
                <a:solidFill>
                  <a:srgbClr val="000000"/>
                </a:solidFill>
              </a:rPr>
              <a:t>，片</a:t>
            </a:r>
            <a:r>
              <a:rPr lang="en-US" altLang="zh-CN" sz="2200" dirty="0">
                <a:solidFill>
                  <a:srgbClr val="000000"/>
                </a:solidFill>
              </a:rPr>
              <a:t>②</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3</a:t>
            </a:r>
            <a:r>
              <a:rPr lang="zh-CN" altLang="en-US" sz="2200" dirty="0">
                <a:solidFill>
                  <a:srgbClr val="000000"/>
                </a:solidFill>
              </a:rPr>
              <a:t>作为整个电路的右移串行输出端（</a:t>
            </a:r>
            <a:r>
              <a:rPr lang="en-US" altLang="zh-CN" sz="2200" dirty="0">
                <a:solidFill>
                  <a:srgbClr val="000000"/>
                </a:solidFill>
              </a:rPr>
              <a:t>Q</a:t>
            </a:r>
            <a:r>
              <a:rPr lang="en-US" altLang="zh-CN" sz="2200" baseline="-25000" dirty="0">
                <a:solidFill>
                  <a:srgbClr val="000000"/>
                </a:solidFill>
              </a:rPr>
              <a:t>7</a:t>
            </a:r>
            <a:r>
              <a:rPr lang="zh-CN" altLang="en-US" sz="2200" dirty="0">
                <a:solidFill>
                  <a:srgbClr val="000000"/>
                </a:solidFill>
              </a:rPr>
              <a:t> ）。</a:t>
            </a:r>
            <a:endParaRPr lang="en-US" altLang="zh-CN" sz="2200" dirty="0">
              <a:solidFill>
                <a:srgbClr val="000000"/>
              </a:solidFill>
            </a:endParaRPr>
          </a:p>
          <a:p>
            <a:pPr marL="612140" lvl="1" indent="-179705"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②</a:t>
            </a:r>
            <a:r>
              <a:rPr lang="zh-CN" altLang="en-US" sz="2200" dirty="0">
                <a:solidFill>
                  <a:srgbClr val="000000"/>
                </a:solidFill>
              </a:rPr>
              <a:t>的</a:t>
            </a:r>
            <a:r>
              <a:rPr lang="en-US" altLang="zh-CN" sz="2200" dirty="0">
                <a:solidFill>
                  <a:srgbClr val="00B050"/>
                </a:solidFill>
              </a:rPr>
              <a:t>Q</a:t>
            </a:r>
            <a:r>
              <a:rPr lang="en-US" altLang="zh-CN" sz="2200" baseline="-25000" dirty="0">
                <a:solidFill>
                  <a:srgbClr val="00B050"/>
                </a:solidFill>
              </a:rPr>
              <a:t>0</a:t>
            </a:r>
            <a:r>
              <a:rPr lang="zh-CN" altLang="en-US" sz="2200" dirty="0">
                <a:solidFill>
                  <a:srgbClr val="000000"/>
                </a:solidFill>
              </a:rPr>
              <a:t>接至片</a:t>
            </a:r>
            <a:r>
              <a:rPr lang="en-US" altLang="zh-CN" sz="2200" dirty="0">
                <a:solidFill>
                  <a:srgbClr val="000000"/>
                </a:solidFill>
              </a:rPr>
              <a:t>①</a:t>
            </a:r>
            <a:r>
              <a:rPr lang="zh-CN" altLang="en-US" sz="2200" dirty="0">
                <a:solidFill>
                  <a:srgbClr val="000000"/>
                </a:solidFill>
              </a:rPr>
              <a:t> 的</a:t>
            </a:r>
            <a:r>
              <a:rPr lang="en-US" altLang="zh-CN" sz="2200" dirty="0">
                <a:solidFill>
                  <a:srgbClr val="00B050"/>
                </a:solidFill>
              </a:rPr>
              <a:t>D</a:t>
            </a:r>
            <a:r>
              <a:rPr lang="en-US" altLang="zh-CN" sz="2200" baseline="-25000" dirty="0">
                <a:solidFill>
                  <a:srgbClr val="00B050"/>
                </a:solidFill>
              </a:rPr>
              <a:t>IL</a:t>
            </a:r>
            <a:r>
              <a:rPr lang="zh-CN" altLang="en-US" sz="2200" dirty="0">
                <a:solidFill>
                  <a:srgbClr val="000000"/>
                </a:solidFill>
              </a:rPr>
              <a:t>，当</a:t>
            </a:r>
            <a:r>
              <a:rPr lang="en-US" altLang="zh-CN" sz="2200" dirty="0">
                <a:solidFill>
                  <a:srgbClr val="000000"/>
                </a:solidFill>
              </a:rPr>
              <a:t>S1S0=10</a:t>
            </a:r>
            <a:r>
              <a:rPr lang="zh-CN" altLang="en-US" sz="2200" dirty="0">
                <a:solidFill>
                  <a:srgbClr val="000000"/>
                </a:solidFill>
              </a:rPr>
              <a:t>时，</a:t>
            </a:r>
            <a:r>
              <a:rPr lang="zh-CN" altLang="en-US" sz="2200" dirty="0">
                <a:solidFill>
                  <a:srgbClr val="00B050"/>
                </a:solidFill>
              </a:rPr>
              <a:t>左移</a:t>
            </a:r>
            <a:r>
              <a:rPr lang="zh-CN" altLang="en-US" sz="2200" dirty="0">
                <a:solidFill>
                  <a:srgbClr val="000000"/>
                </a:solidFill>
              </a:rPr>
              <a:t>，片</a:t>
            </a:r>
            <a:r>
              <a:rPr lang="en-US" altLang="zh-CN" sz="2200" dirty="0">
                <a:solidFill>
                  <a:srgbClr val="000000"/>
                </a:solidFill>
              </a:rPr>
              <a:t>①</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作为整个电路的左移串行输出端（</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a:t>
            </a:r>
            <a:endParaRPr lang="en-US" altLang="zh-CN" sz="2200" dirty="0">
              <a:solidFill>
                <a:srgbClr val="000000"/>
              </a:solidFill>
            </a:endParaRPr>
          </a:p>
          <a:p>
            <a:pPr marL="612140" lvl="1" indent="-179705" algn="just">
              <a:lnSpc>
                <a:spcPct val="120000"/>
              </a:lnSpc>
              <a:spcBef>
                <a:spcPct val="0"/>
              </a:spcBef>
              <a:buClr>
                <a:srgbClr val="063DE8"/>
              </a:buClr>
              <a:buSzPct val="90000"/>
            </a:pPr>
            <a:r>
              <a:rPr lang="zh-CN" altLang="en-US" sz="2200" dirty="0">
                <a:solidFill>
                  <a:srgbClr val="000000"/>
                </a:solidFill>
              </a:rPr>
              <a:t>同时把两片的</a:t>
            </a:r>
            <a:r>
              <a:rPr lang="en-US" altLang="zh-CN" sz="2200" dirty="0">
                <a:solidFill>
                  <a:srgbClr val="000000"/>
                </a:solidFill>
              </a:rPr>
              <a:t>S</a:t>
            </a:r>
            <a:r>
              <a:rPr lang="en-US" altLang="zh-CN" sz="2200" baseline="-25000" dirty="0">
                <a:solidFill>
                  <a:srgbClr val="000000"/>
                </a:solidFill>
              </a:rPr>
              <a:t>1</a:t>
            </a:r>
            <a:r>
              <a:rPr lang="zh-CN" altLang="en-US" sz="2200" dirty="0">
                <a:solidFill>
                  <a:srgbClr val="000000"/>
                </a:solidFill>
              </a:rPr>
              <a:t>、</a:t>
            </a:r>
            <a:r>
              <a:rPr lang="en-US" altLang="zh-CN" sz="2200" dirty="0">
                <a:solidFill>
                  <a:srgbClr val="000000"/>
                </a:solidFill>
              </a:rPr>
              <a:t>S</a:t>
            </a:r>
            <a:r>
              <a:rPr lang="en-US" altLang="zh-CN" sz="2200" baseline="-25000" dirty="0">
                <a:solidFill>
                  <a:srgbClr val="000000"/>
                </a:solidFill>
              </a:rPr>
              <a:t>0</a:t>
            </a:r>
            <a:r>
              <a:rPr lang="zh-CN" altLang="en-US" sz="2200" dirty="0">
                <a:solidFill>
                  <a:srgbClr val="000000"/>
                </a:solidFill>
              </a:rPr>
              <a:t>、</a:t>
            </a:r>
            <a:r>
              <a:rPr lang="en-US" altLang="zh-CN" sz="2200" dirty="0">
                <a:solidFill>
                  <a:srgbClr val="000000"/>
                </a:solidFill>
              </a:rPr>
              <a:t>CP</a:t>
            </a:r>
            <a:r>
              <a:rPr lang="zh-CN" altLang="en-US" sz="2200" dirty="0">
                <a:solidFill>
                  <a:srgbClr val="000000"/>
                </a:solidFill>
              </a:rPr>
              <a:t>和</a:t>
            </a:r>
            <a:r>
              <a:rPr lang="en-US" altLang="zh-CN" sz="2200" dirty="0">
                <a:solidFill>
                  <a:srgbClr val="000000"/>
                </a:solidFill>
              </a:rPr>
              <a:t>/R</a:t>
            </a:r>
            <a:r>
              <a:rPr lang="en-US" altLang="zh-CN" sz="2200" baseline="-25000" dirty="0">
                <a:solidFill>
                  <a:srgbClr val="000000"/>
                </a:solidFill>
              </a:rPr>
              <a:t>D</a:t>
            </a:r>
            <a:r>
              <a:rPr lang="zh-CN" altLang="en-US" sz="2200" dirty="0">
                <a:solidFill>
                  <a:srgbClr val="000000"/>
                </a:solidFill>
              </a:rPr>
              <a:t>分别并联。</a:t>
            </a:r>
            <a:endParaRPr lang="zh-CN" altLang="en-US" sz="2200" dirty="0">
              <a:solidFill>
                <a:srgbClr val="000000"/>
              </a:solidFill>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2">
                                            <p:txEl>
                                              <p:pRg st="0" end="0"/>
                                            </p:txEl>
                                          </p:spTgt>
                                        </p:tgtEl>
                                        <p:attrNameLst>
                                          <p:attrName>style.visibility</p:attrName>
                                        </p:attrNameLst>
                                      </p:cBhvr>
                                      <p:to>
                                        <p:strVal val="visible"/>
                                      </p:to>
                                    </p:set>
                                    <p:anim calcmode="lin" valueType="num">
                                      <p:cBhvr additive="base">
                                        <p:cTn id="13" dur="500" fill="hold"/>
                                        <p:tgtEl>
                                          <p:spTgt spid="14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2">
                                            <p:txEl>
                                              <p:pRg st="1" end="1"/>
                                            </p:txEl>
                                          </p:spTgt>
                                        </p:tgtEl>
                                        <p:attrNameLst>
                                          <p:attrName>style.visibility</p:attrName>
                                        </p:attrNameLst>
                                      </p:cBhvr>
                                      <p:to>
                                        <p:strVal val="visible"/>
                                      </p:to>
                                    </p:set>
                                    <p:anim calcmode="lin" valueType="num">
                                      <p:cBhvr additive="base">
                                        <p:cTn id="19" dur="500" fill="hold"/>
                                        <p:tgtEl>
                                          <p:spTgt spid="142">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2">
                                            <p:txEl>
                                              <p:pRg st="2" end="2"/>
                                            </p:txEl>
                                          </p:spTgt>
                                        </p:tgtEl>
                                        <p:attrNameLst>
                                          <p:attrName>style.visibility</p:attrName>
                                        </p:attrNameLst>
                                      </p:cBhvr>
                                      <p:to>
                                        <p:strVal val="visible"/>
                                      </p:to>
                                    </p:set>
                                    <p:anim calcmode="lin" valueType="num">
                                      <p:cBhvr additive="base">
                                        <p:cTn id="25" dur="500" fill="hold"/>
                                        <p:tgtEl>
                                          <p:spTgt spid="142">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2" build="p"/>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集成移位寄存器的用途</a:t>
            </a:r>
            <a:endParaRPr lang="zh-CN" altLang="en-US" i="0" dirty="0">
              <a:solidFill>
                <a:schemeClr val="accent1"/>
              </a:solidFill>
              <a:latin typeface="+mj-ea"/>
            </a:endParaRPr>
          </a:p>
        </p:txBody>
      </p:sp>
      <p:sp>
        <p:nvSpPr>
          <p:cNvPr id="104454" name="文本占位符 117"/>
          <p:cNvSpPr>
            <a:spLocks noGrp="1"/>
          </p:cNvSpPr>
          <p:nvPr>
            <p:ph type="body" sz="half" idx="4294967295"/>
          </p:nvPr>
        </p:nvSpPr>
        <p:spPr>
          <a:xfrm>
            <a:off x="612000" y="900000"/>
            <a:ext cx="3771900" cy="328613"/>
          </a:xfrm>
        </p:spPr>
        <p:txBody>
          <a:bodyPr/>
          <a:lstStyle/>
          <a:p>
            <a:r>
              <a:rPr lang="zh-CN" altLang="en-US" dirty="0">
                <a:ea typeface="宋体" panose="02010600030101010101" pitchFamily="2" charset="-122"/>
              </a:rPr>
              <a:t>主要用途</a:t>
            </a:r>
            <a:endParaRPr lang="zh-CN" altLang="en-US" dirty="0">
              <a:ea typeface="宋体" panose="02010600030101010101" pitchFamily="2" charset="-122"/>
            </a:endParaRPr>
          </a:p>
        </p:txBody>
      </p:sp>
      <p:sp>
        <p:nvSpPr>
          <p:cNvPr id="142" name="矩形 141"/>
          <p:cNvSpPr>
            <a:spLocks noChangeArrowheads="1"/>
          </p:cNvSpPr>
          <p:nvPr/>
        </p:nvSpPr>
        <p:spPr bwMode="auto">
          <a:xfrm>
            <a:off x="1654519" y="1386536"/>
            <a:ext cx="9447665" cy="3551357"/>
          </a:xfrm>
          <a:prstGeom prst="rect">
            <a:avLst/>
          </a:prstGeom>
          <a:noFill/>
          <a:ln w="9525">
            <a:noFill/>
            <a:miter lim="800000"/>
          </a:ln>
        </p:spPr>
        <p:txBody>
          <a:bodyPr wrap="square">
            <a:spAutoFit/>
          </a:bodyPr>
          <a:lstStyle/>
          <a:p>
            <a:pPr marL="742950" lvl="1" indent="-285750" algn="just">
              <a:lnSpc>
                <a:spcPct val="120000"/>
              </a:lnSpc>
              <a:spcBef>
                <a:spcPct val="0"/>
              </a:spcBef>
              <a:buClr>
                <a:srgbClr val="063DE8"/>
              </a:buClr>
              <a:buSzPct val="90000"/>
            </a:pPr>
            <a:r>
              <a:rPr lang="zh-CN" altLang="en-US" sz="2400" dirty="0">
                <a:solidFill>
                  <a:srgbClr val="000000"/>
                </a:solidFill>
                <a:latin typeface="宋体" panose="02010600030101010101" pitchFamily="2" charset="-122"/>
              </a:rPr>
              <a:t>数据保存与移位</a:t>
            </a:r>
            <a:endParaRPr lang="zh-CN" altLang="en-US" sz="2400" dirty="0">
              <a:solidFill>
                <a:srgbClr val="000000"/>
              </a:solidFill>
              <a:latin typeface="宋体" panose="02010600030101010101" pitchFamily="2" charset="-122"/>
            </a:endParaRPr>
          </a:p>
          <a:p>
            <a:pPr marL="742950" lvl="1" indent="-285750" algn="just">
              <a:lnSpc>
                <a:spcPct val="120000"/>
              </a:lnSpc>
              <a:spcBef>
                <a:spcPct val="0"/>
              </a:spcBef>
              <a:buClr>
                <a:srgbClr val="063DE8"/>
              </a:buClr>
              <a:buSzPct val="90000"/>
            </a:pPr>
            <a:r>
              <a:rPr lang="zh-CN" altLang="en-US" sz="2400" dirty="0">
                <a:solidFill>
                  <a:srgbClr val="000000"/>
                </a:solidFill>
              </a:rPr>
              <a:t>计算机</a:t>
            </a:r>
            <a:r>
              <a:rPr lang="zh-CN" altLang="en-US" sz="2400" dirty="0">
                <a:solidFill>
                  <a:srgbClr val="FC0128"/>
                </a:solidFill>
              </a:rPr>
              <a:t>串行通信</a:t>
            </a:r>
            <a:r>
              <a:rPr lang="zh-CN" altLang="en-US" sz="2400" dirty="0">
                <a:solidFill>
                  <a:srgbClr val="000000"/>
                </a:solidFill>
              </a:rPr>
              <a:t>中的</a:t>
            </a:r>
            <a:r>
              <a:rPr lang="zh-CN" altLang="en-US" sz="2400" dirty="0">
                <a:solidFill>
                  <a:srgbClr val="000000"/>
                </a:solidFill>
                <a:latin typeface="宋体" panose="02010600030101010101" pitchFamily="2" charset="-122"/>
              </a:rPr>
              <a:t>并串转换及串并转换</a:t>
            </a:r>
            <a:endParaRPr lang="en-US" altLang="zh-CN" sz="2400" dirty="0">
              <a:solidFill>
                <a:srgbClr val="000000"/>
              </a:solidFill>
              <a:latin typeface="宋体" panose="02010600030101010101" pitchFamily="2"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串行通信</a:t>
            </a:r>
            <a:r>
              <a:rPr lang="en-US" altLang="zh-CN" sz="2400" dirty="0">
                <a:solidFill>
                  <a:srgbClr val="000000"/>
                </a:solidFill>
              </a:rPr>
              <a:t>——</a:t>
            </a:r>
            <a:r>
              <a:rPr lang="zh-CN" altLang="zh-CN" sz="2400" dirty="0">
                <a:solidFill>
                  <a:srgbClr val="000000"/>
                </a:solidFill>
              </a:rPr>
              <a:t>数据在一根传输线上一位一位地顺序传送。</a:t>
            </a:r>
            <a:endParaRPr lang="en-US" altLang="zh-CN" sz="2400" dirty="0">
              <a:solidFill>
                <a:srgbClr val="000000"/>
              </a:solidFill>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并行通信</a:t>
            </a:r>
            <a:r>
              <a:rPr lang="en-US" altLang="zh-CN" sz="2400" dirty="0">
                <a:solidFill>
                  <a:srgbClr val="000000"/>
                </a:solidFill>
              </a:rPr>
              <a:t>——</a:t>
            </a:r>
            <a:r>
              <a:rPr lang="zh-CN" altLang="zh-CN" sz="2400" dirty="0">
                <a:solidFill>
                  <a:srgbClr val="000000"/>
                </a:solidFill>
              </a:rPr>
              <a:t>数据以字节（字）为单位在多根传输线上同时传送。</a:t>
            </a:r>
            <a:endParaRPr lang="zh-CN" altLang="en-US" sz="2400" dirty="0">
              <a:solidFill>
                <a:srgbClr val="000000"/>
              </a:solidFill>
              <a:latin typeface="宋体" panose="02010600030101010101" pitchFamily="2" charset="-122"/>
            </a:endParaRPr>
          </a:p>
          <a:p>
            <a:pPr marL="742950" lvl="1" indent="-285750" algn="just">
              <a:lnSpc>
                <a:spcPct val="120000"/>
              </a:lnSpc>
              <a:spcBef>
                <a:spcPct val="0"/>
              </a:spcBef>
              <a:buClr>
                <a:srgbClr val="063DE8"/>
              </a:buClr>
              <a:buSzPct val="90000"/>
            </a:pPr>
            <a:r>
              <a:rPr lang="zh-CN" altLang="en-US" sz="2400" dirty="0">
                <a:solidFill>
                  <a:srgbClr val="000000"/>
                </a:solidFill>
                <a:latin typeface="宋体" panose="02010600030101010101" pitchFamily="2" charset="-122"/>
              </a:rPr>
              <a:t>移存型计数器（环形计数器，扭</a:t>
            </a:r>
            <a:r>
              <a:rPr lang="zh-CN" altLang="en-US" sz="2400" dirty="0">
                <a:solidFill>
                  <a:srgbClr val="000000"/>
                </a:solidFill>
              </a:rPr>
              <a:t>环形计数器</a:t>
            </a:r>
            <a:r>
              <a:rPr lang="zh-CN" altLang="en-US" sz="2400" dirty="0">
                <a:solidFill>
                  <a:srgbClr val="000000"/>
                </a:solidFill>
                <a:latin typeface="宋体" panose="02010600030101010101" pitchFamily="2" charset="-122"/>
              </a:rPr>
              <a:t>）</a:t>
            </a:r>
            <a:endParaRPr lang="en-US" altLang="zh-CN" sz="2400" dirty="0">
              <a:solidFill>
                <a:srgbClr val="000000"/>
              </a:solidFill>
              <a:latin typeface="宋体" panose="02010600030101010101" pitchFamily="2"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利用移位寄存器组成的计数器叫做</a:t>
            </a:r>
            <a:r>
              <a:rPr lang="zh-CN" altLang="en-US" sz="2400" dirty="0">
                <a:solidFill>
                  <a:srgbClr val="FC0128"/>
                </a:solidFill>
              </a:rPr>
              <a:t>移存型计数器 </a:t>
            </a:r>
            <a:r>
              <a:rPr lang="zh-CN" altLang="en-US" sz="2400" dirty="0">
                <a:solidFill>
                  <a:srgbClr val="000000"/>
                </a:solidFill>
              </a:rPr>
              <a:t>。</a:t>
            </a:r>
            <a:endParaRPr lang="zh-CN" altLang="en-US" sz="2400" dirty="0">
              <a:solidFill>
                <a:srgbClr val="000000"/>
              </a:solidFill>
            </a:endParaRPr>
          </a:p>
          <a:p>
            <a:pPr marL="742950" lvl="1" indent="-285750" algn="just">
              <a:lnSpc>
                <a:spcPct val="110000"/>
              </a:lnSpc>
              <a:spcBef>
                <a:spcPct val="0"/>
              </a:spcBef>
              <a:buClr>
                <a:srgbClr val="006666"/>
              </a:buClr>
              <a:buSzPct val="90000"/>
              <a:buFontTx/>
              <a:buNone/>
            </a:pPr>
            <a:endParaRPr lang="zh-CN" altLang="en-US" sz="2400" dirty="0">
              <a:solidFill>
                <a:srgbClr val="000000"/>
              </a:solidFill>
              <a:latin typeface="宋体" panose="02010600030101010101" pitchFamily="2" charset="-122"/>
            </a:endParaRPr>
          </a:p>
        </p:txBody>
      </p:sp>
      <p:grpSp>
        <p:nvGrpSpPr>
          <p:cNvPr id="2" name="Group 117"/>
          <p:cNvGrpSpPr/>
          <p:nvPr/>
        </p:nvGrpSpPr>
        <p:grpSpPr bwMode="auto">
          <a:xfrm>
            <a:off x="3863752" y="4653136"/>
            <a:ext cx="3733800" cy="1860550"/>
            <a:chOff x="2448" y="2400"/>
            <a:chExt cx="2352" cy="1172"/>
          </a:xfrm>
        </p:grpSpPr>
        <p:grpSp>
          <p:nvGrpSpPr>
            <p:cNvPr id="3" name="Group 100"/>
            <p:cNvGrpSpPr/>
            <p:nvPr/>
          </p:nvGrpSpPr>
          <p:grpSpPr bwMode="auto">
            <a:xfrm>
              <a:off x="2448" y="2400"/>
              <a:ext cx="336" cy="864"/>
              <a:chOff x="2448" y="2400"/>
              <a:chExt cx="336" cy="864"/>
            </a:xfrm>
          </p:grpSpPr>
          <p:sp>
            <p:nvSpPr>
              <p:cNvPr id="104472" name="Rectangle 98"/>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73" name="Text Box 99"/>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计算机</a:t>
                </a:r>
                <a:r>
                  <a:rPr lang="en-US" altLang="zh-CN" sz="1600">
                    <a:solidFill>
                      <a:srgbClr val="003399"/>
                    </a:solidFill>
                    <a:latin typeface="Hei" pitchFamily="2" charset="-122"/>
                    <a:ea typeface="Hei" pitchFamily="2" charset="-122"/>
                  </a:rPr>
                  <a:t>A</a:t>
                </a:r>
                <a:endParaRPr lang="en-US" altLang="zh-CN" sz="1600">
                  <a:solidFill>
                    <a:srgbClr val="003399"/>
                  </a:solidFill>
                  <a:latin typeface="Hei" pitchFamily="2" charset="-122"/>
                  <a:ea typeface="Hei" pitchFamily="2" charset="-122"/>
                </a:endParaRPr>
              </a:p>
            </p:txBody>
          </p:sp>
        </p:grpSp>
        <p:grpSp>
          <p:nvGrpSpPr>
            <p:cNvPr id="4" name="Group 101"/>
            <p:cNvGrpSpPr/>
            <p:nvPr/>
          </p:nvGrpSpPr>
          <p:grpSpPr bwMode="auto">
            <a:xfrm>
              <a:off x="2976" y="2400"/>
              <a:ext cx="336" cy="864"/>
              <a:chOff x="2448" y="2400"/>
              <a:chExt cx="336" cy="864"/>
            </a:xfrm>
          </p:grpSpPr>
          <p:sp>
            <p:nvSpPr>
              <p:cNvPr id="104470" name="Rectangle 102"/>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71" name="Text Box 103"/>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并串转换</a:t>
                </a:r>
                <a:endParaRPr lang="zh-CN" altLang="en-US" sz="1600">
                  <a:solidFill>
                    <a:srgbClr val="003399"/>
                  </a:solidFill>
                  <a:latin typeface="Hei" pitchFamily="2" charset="-122"/>
                  <a:ea typeface="Hei" pitchFamily="2" charset="-122"/>
                </a:endParaRPr>
              </a:p>
            </p:txBody>
          </p:sp>
        </p:grpSp>
        <p:grpSp>
          <p:nvGrpSpPr>
            <p:cNvPr id="5" name="Group 104"/>
            <p:cNvGrpSpPr/>
            <p:nvPr/>
          </p:nvGrpSpPr>
          <p:grpSpPr bwMode="auto">
            <a:xfrm>
              <a:off x="3936" y="2400"/>
              <a:ext cx="336" cy="864"/>
              <a:chOff x="2448" y="2400"/>
              <a:chExt cx="336" cy="864"/>
            </a:xfrm>
          </p:grpSpPr>
          <p:sp>
            <p:nvSpPr>
              <p:cNvPr id="104468" name="Rectangle 105"/>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9" name="Text Box 106"/>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串并转换</a:t>
                </a:r>
                <a:endParaRPr lang="zh-CN" altLang="en-US" sz="1600">
                  <a:solidFill>
                    <a:srgbClr val="003399"/>
                  </a:solidFill>
                  <a:latin typeface="Hei" pitchFamily="2" charset="-122"/>
                  <a:ea typeface="Hei" pitchFamily="2" charset="-122"/>
                </a:endParaRPr>
              </a:p>
            </p:txBody>
          </p:sp>
        </p:grpSp>
        <p:grpSp>
          <p:nvGrpSpPr>
            <p:cNvPr id="6" name="Group 107"/>
            <p:cNvGrpSpPr/>
            <p:nvPr/>
          </p:nvGrpSpPr>
          <p:grpSpPr bwMode="auto">
            <a:xfrm>
              <a:off x="4464" y="2400"/>
              <a:ext cx="336" cy="864"/>
              <a:chOff x="2448" y="2400"/>
              <a:chExt cx="336" cy="864"/>
            </a:xfrm>
          </p:grpSpPr>
          <p:sp>
            <p:nvSpPr>
              <p:cNvPr id="104466" name="Rectangle 108"/>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7" name="Text Box 109"/>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计算机</a:t>
                </a:r>
                <a:r>
                  <a:rPr lang="en-US" altLang="zh-CN" sz="1600">
                    <a:solidFill>
                      <a:srgbClr val="003399"/>
                    </a:solidFill>
                    <a:latin typeface="Hei" pitchFamily="2" charset="-122"/>
                    <a:ea typeface="Hei" pitchFamily="2" charset="-122"/>
                  </a:rPr>
                  <a:t>B</a:t>
                </a:r>
                <a:endParaRPr lang="en-US" altLang="zh-CN" sz="1600">
                  <a:solidFill>
                    <a:srgbClr val="003399"/>
                  </a:solidFill>
                  <a:latin typeface="Hei" pitchFamily="2" charset="-122"/>
                  <a:ea typeface="Hei" pitchFamily="2" charset="-122"/>
                </a:endParaRPr>
              </a:p>
            </p:txBody>
          </p:sp>
        </p:grpSp>
        <p:sp>
          <p:nvSpPr>
            <p:cNvPr id="104459" name="AutoShape 110"/>
            <p:cNvSpPr>
              <a:spLocks noChangeArrowheads="1"/>
            </p:cNvSpPr>
            <p:nvPr/>
          </p:nvSpPr>
          <p:spPr bwMode="auto">
            <a:xfrm>
              <a:off x="2784" y="2784"/>
              <a:ext cx="192" cy="96"/>
            </a:xfrm>
            <a:prstGeom prst="rightArrow">
              <a:avLst>
                <a:gd name="adj1" fmla="val 50000"/>
                <a:gd name="adj2" fmla="val 50000"/>
              </a:avLst>
            </a:prstGeom>
            <a:noFill/>
            <a:ln w="9525">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0" name="Line 111"/>
            <p:cNvSpPr>
              <a:spLocks noChangeShapeType="1"/>
            </p:cNvSpPr>
            <p:nvPr/>
          </p:nvSpPr>
          <p:spPr bwMode="auto">
            <a:xfrm>
              <a:off x="3312" y="2832"/>
              <a:ext cx="62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Hei" pitchFamily="2" charset="-122"/>
                <a:ea typeface="Hei" pitchFamily="2" charset="-122"/>
              </a:endParaRPr>
            </a:p>
          </p:txBody>
        </p:sp>
        <p:sp>
          <p:nvSpPr>
            <p:cNvPr id="104461" name="AutoShape 112"/>
            <p:cNvSpPr>
              <a:spLocks noChangeArrowheads="1"/>
            </p:cNvSpPr>
            <p:nvPr/>
          </p:nvSpPr>
          <p:spPr bwMode="auto">
            <a:xfrm>
              <a:off x="4272" y="2784"/>
              <a:ext cx="192" cy="96"/>
            </a:xfrm>
            <a:prstGeom prst="rightArrow">
              <a:avLst>
                <a:gd name="adj1" fmla="val 50000"/>
                <a:gd name="adj2" fmla="val 50000"/>
              </a:avLst>
            </a:prstGeom>
            <a:noFill/>
            <a:ln w="9525">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2" name="Text Box 113"/>
            <p:cNvSpPr txBox="1">
              <a:spLocks noChangeArrowheads="1"/>
            </p:cNvSpPr>
            <p:nvPr/>
          </p:nvSpPr>
          <p:spPr bwMode="auto">
            <a:xfrm>
              <a:off x="2544"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并行数据</a:t>
              </a:r>
              <a:endParaRPr lang="zh-CN" altLang="en-US" sz="1600">
                <a:solidFill>
                  <a:srgbClr val="003399"/>
                </a:solidFill>
                <a:latin typeface="Hei" pitchFamily="2" charset="-122"/>
                <a:ea typeface="Hei" pitchFamily="2" charset="-122"/>
              </a:endParaRPr>
            </a:p>
          </p:txBody>
        </p:sp>
        <p:sp>
          <p:nvSpPr>
            <p:cNvPr id="104463" name="Text Box 114"/>
            <p:cNvSpPr txBox="1">
              <a:spLocks noChangeArrowheads="1"/>
            </p:cNvSpPr>
            <p:nvPr/>
          </p:nvSpPr>
          <p:spPr bwMode="auto">
            <a:xfrm>
              <a:off x="3312"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串行数据</a:t>
              </a:r>
              <a:endParaRPr lang="zh-CN" altLang="en-US" sz="1600">
                <a:solidFill>
                  <a:srgbClr val="003399"/>
                </a:solidFill>
                <a:latin typeface="Hei" pitchFamily="2" charset="-122"/>
                <a:ea typeface="Hei" pitchFamily="2" charset="-122"/>
              </a:endParaRPr>
            </a:p>
          </p:txBody>
        </p:sp>
        <p:sp>
          <p:nvSpPr>
            <p:cNvPr id="104464" name="Text Box 115"/>
            <p:cNvSpPr txBox="1">
              <a:spLocks noChangeArrowheads="1"/>
            </p:cNvSpPr>
            <p:nvPr/>
          </p:nvSpPr>
          <p:spPr bwMode="auto">
            <a:xfrm>
              <a:off x="4080"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并行数据</a:t>
              </a:r>
              <a:endParaRPr lang="zh-CN" altLang="en-US" sz="1600">
                <a:solidFill>
                  <a:srgbClr val="003399"/>
                </a:solidFill>
                <a:latin typeface="Hei" pitchFamily="2" charset="-122"/>
                <a:ea typeface="Hei" pitchFamily="2" charset="-122"/>
              </a:endParaRPr>
            </a:p>
          </p:txBody>
        </p:sp>
        <p:sp>
          <p:nvSpPr>
            <p:cNvPr id="104465" name="Text Box 116"/>
            <p:cNvSpPr txBox="1">
              <a:spLocks noChangeArrowheads="1"/>
            </p:cNvSpPr>
            <p:nvPr/>
          </p:nvSpPr>
          <p:spPr bwMode="auto">
            <a:xfrm>
              <a:off x="3456" y="2832"/>
              <a:ext cx="528"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传输</a:t>
              </a:r>
              <a:endParaRPr lang="zh-CN" altLang="en-US" sz="1600">
                <a:solidFill>
                  <a:srgbClr val="003399"/>
                </a:solidFill>
                <a:latin typeface="Hei" pitchFamily="2" charset="-122"/>
                <a:ea typeface="Hei" pitchFamily="2"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0-#ppt_w/2"/>
                                          </p:val>
                                        </p:tav>
                                        <p:tav tm="100000">
                                          <p:val>
                                            <p:strVal val="#ppt_x"/>
                                          </p:val>
                                        </p:tav>
                                      </p:tavLst>
                                    </p:anim>
                                    <p:anim calcmode="lin" valueType="num">
                                      <p:cBhvr additive="base">
                                        <p:cTn id="8" dur="50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DDDDDD"/>
                </a:solidFill>
                <a:latin typeface="+mj-ea"/>
              </a:rPr>
              <a:t>移位寄存器</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endParaRPr lang="zh-CN" altLang="en-US" sz="1600" dirty="0">
              <a:solidFill>
                <a:srgbClr val="000000"/>
              </a:solidFill>
              <a:latin typeface="+mj-ea"/>
            </a:endParaRPr>
          </a:p>
          <a:p>
            <a:pPr marL="504190" lvl="1">
              <a:lnSpc>
                <a:spcPct val="75000"/>
              </a:lnSpc>
              <a:spcBef>
                <a:spcPct val="65000"/>
              </a:spcBef>
              <a:buClr>
                <a:srgbClr val="063DE8"/>
              </a:buClr>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612000" y="252000"/>
            <a:ext cx="4600575" cy="373062"/>
          </a:xfrm>
        </p:spPr>
        <p:txBody>
          <a:bodyPr/>
          <a:lstStyle/>
          <a:p>
            <a:r>
              <a:rPr lang="zh-CN" altLang="en-US" dirty="0">
                <a:latin typeface="+mj-ea"/>
              </a:rPr>
              <a:t>计数器</a:t>
            </a:r>
            <a:endParaRPr lang="zh-CN" altLang="en-US" dirty="0">
              <a:latin typeface="+mj-ea"/>
            </a:endParaRPr>
          </a:p>
        </p:txBody>
      </p:sp>
      <p:sp>
        <p:nvSpPr>
          <p:cNvPr id="75779" name="Rectangle 3"/>
          <p:cNvSpPr>
            <a:spLocks noGrp="1" noChangeArrowheads="1"/>
          </p:cNvSpPr>
          <p:nvPr>
            <p:ph type="body" idx="4294967295"/>
          </p:nvPr>
        </p:nvSpPr>
        <p:spPr>
          <a:xfrm>
            <a:off x="4727848" y="2352583"/>
            <a:ext cx="2447925" cy="2152833"/>
          </a:xfrm>
        </p:spPr>
        <p:txBody>
          <a:bodyPr/>
          <a:lstStyle/>
          <a:p>
            <a:pPr marL="450850" indent="-450850"/>
            <a:r>
              <a:rPr lang="zh-CN" altLang="en-US" sz="2800" dirty="0">
                <a:solidFill>
                  <a:srgbClr val="A50021"/>
                </a:solidFill>
                <a:ea typeface="黑体" panose="02010609060101010101" pitchFamily="49" charset="-122"/>
              </a:rPr>
              <a:t>同步计数器</a:t>
            </a:r>
            <a:endParaRPr lang="zh-CN" altLang="en-US" sz="2800" dirty="0">
              <a:solidFill>
                <a:srgbClr val="A50021"/>
              </a:solidFill>
              <a:ea typeface="黑体" panose="02010609060101010101" pitchFamily="49" charset="-122"/>
            </a:endParaRPr>
          </a:p>
          <a:p>
            <a:pPr marL="450850" indent="-450850"/>
            <a:r>
              <a:rPr lang="zh-CN" altLang="en-US" sz="2800" dirty="0">
                <a:solidFill>
                  <a:srgbClr val="A50021"/>
                </a:solidFill>
                <a:ea typeface="黑体" panose="02010609060101010101" pitchFamily="49" charset="-122"/>
              </a:rPr>
              <a:t>异步计数器</a:t>
            </a:r>
            <a:endParaRPr lang="zh-CN" altLang="en-US" sz="2800" dirty="0">
              <a:solidFill>
                <a:srgbClr val="A50021"/>
              </a:solidFill>
              <a:ea typeface="黑体" panose="02010609060101010101" pitchFamily="49" charset="-122"/>
            </a:endParaRPr>
          </a:p>
          <a:p>
            <a:pPr marL="450850" indent="-450850"/>
            <a:r>
              <a:rPr lang="zh-CN" altLang="en-US" sz="2800" dirty="0">
                <a:solidFill>
                  <a:srgbClr val="A50021"/>
                </a:solidFill>
                <a:ea typeface="黑体" panose="02010609060101010101" pitchFamily="49" charset="-122"/>
              </a:rPr>
              <a:t>集成计数器</a:t>
            </a:r>
            <a:endParaRPr lang="zh-CN" altLang="en-US" sz="2800" dirty="0">
              <a:solidFill>
                <a:srgbClr val="A50021"/>
              </a:solidFill>
              <a:ea typeface="黑体" panose="02010609060101010101" pitchFamily="49" charset="-122"/>
            </a:endParaRPr>
          </a:p>
          <a:p>
            <a:pPr marL="722630" indent="-722630">
              <a:buNone/>
            </a:pPr>
            <a:endParaRPr lang="zh-CN" altLang="en-US" sz="2800" dirty="0">
              <a:solidFill>
                <a:srgbClr val="A50021"/>
              </a:solidFill>
              <a:ea typeface="黑体" panose="02010609060101010101" pitchFamily="49" charset="-122"/>
            </a:endParaRPr>
          </a:p>
        </p:txBody>
      </p:sp>
    </p:spTree>
  </p:cSld>
  <p:clrMapOvr>
    <a:masterClrMapping/>
  </p:clrMapOvr>
  <p:transition spd="med">
    <p:blinds dir="vert"/>
  </p:transition>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a:t>
            </a:r>
            <a:endParaRPr lang="zh-CN" altLang="en-US" i="0" dirty="0">
              <a:solidFill>
                <a:schemeClr val="accent1"/>
              </a:solidFill>
              <a:latin typeface="+mj-ea"/>
            </a:endParaRPr>
          </a:p>
        </p:txBody>
      </p:sp>
      <p:sp>
        <p:nvSpPr>
          <p:cNvPr id="78851" name="Rectangle 3"/>
          <p:cNvSpPr>
            <a:spLocks noGrp="1" noChangeArrowheads="1"/>
          </p:cNvSpPr>
          <p:nvPr>
            <p:ph type="body" sz="half" idx="4294967295"/>
          </p:nvPr>
        </p:nvSpPr>
        <p:spPr>
          <a:xfrm>
            <a:off x="612000" y="900000"/>
            <a:ext cx="11100624" cy="5840573"/>
          </a:xfrm>
        </p:spPr>
        <p:txBody>
          <a:bodyPr/>
          <a:lstStyle/>
          <a:p>
            <a:pPr marL="365125" indent="-365125">
              <a:lnSpc>
                <a:spcPct val="110000"/>
              </a:lnSpc>
            </a:pPr>
            <a:r>
              <a:rPr lang="zh-CN" altLang="en-US" dirty="0">
                <a:solidFill>
                  <a:srgbClr val="FF0000"/>
                </a:solidFill>
                <a:latin typeface="楷体_GB2312" pitchFamily="49" charset="-122"/>
                <a:ea typeface="楷体_GB2312" pitchFamily="49" charset="-122"/>
              </a:rPr>
              <a:t>计数器</a:t>
            </a:r>
            <a:r>
              <a:rPr lang="zh-CN" altLang="en-US" dirty="0">
                <a:latin typeface="楷体_GB2312" pitchFamily="49" charset="-122"/>
                <a:ea typeface="楷体_GB2312" pitchFamily="49" charset="-122"/>
              </a:rPr>
              <a:t>是可以统计输入脉冲个数的器件</a:t>
            </a:r>
            <a:endParaRPr lang="zh-CN" altLang="en-US" dirty="0">
              <a:latin typeface="楷体_GB2312" pitchFamily="49" charset="-122"/>
              <a:ea typeface="楷体_GB2312" pitchFamily="49" charset="-122"/>
            </a:endParaRPr>
          </a:p>
          <a:p>
            <a:pPr marL="365125" indent="-365125">
              <a:lnSpc>
                <a:spcPct val="110000"/>
              </a:lnSpc>
            </a:pPr>
            <a:r>
              <a:rPr kumimoji="1" lang="zh-CN" altLang="en-US" dirty="0">
                <a:ea typeface="宋体" panose="02010600030101010101" pitchFamily="2" charset="-122"/>
              </a:rPr>
              <a:t>计数器的用途</a:t>
            </a:r>
            <a:endParaRPr kumimoji="1" lang="zh-CN" altLang="en-US" dirty="0">
              <a:ea typeface="宋体" panose="02010600030101010101" pitchFamily="2" charset="-122"/>
            </a:endParaRPr>
          </a:p>
          <a:p>
            <a:pPr lvl="1">
              <a:lnSpc>
                <a:spcPct val="150000"/>
              </a:lnSpc>
              <a:spcBef>
                <a:spcPct val="0"/>
              </a:spcBef>
            </a:pPr>
            <a:r>
              <a:rPr kumimoji="1" lang="zh-CN" altLang="en-US" sz="2000" dirty="0">
                <a:ea typeface="宋体" panose="02010600030101010101" pitchFamily="2" charset="-122"/>
              </a:rPr>
              <a:t>（</a:t>
            </a:r>
            <a:r>
              <a:rPr kumimoji="1" lang="zh-CN" altLang="en-US" sz="2200" dirty="0">
                <a:ea typeface="宋体" panose="02010600030101010101" pitchFamily="2" charset="-122"/>
              </a:rPr>
              <a:t>脉冲）计数</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计时</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定时（定时器</a:t>
            </a:r>
            <a:r>
              <a:rPr kumimoji="1" lang="en-US" altLang="zh-CN" sz="2200" dirty="0">
                <a:ea typeface="宋体" panose="02010600030101010101" pitchFamily="2" charset="-122"/>
              </a:rPr>
              <a:t>, timer</a:t>
            </a:r>
            <a:r>
              <a:rPr kumimoji="1" lang="zh-CN" altLang="en-US" sz="2200" dirty="0">
                <a:ea typeface="宋体" panose="02010600030101010101" pitchFamily="2" charset="-122"/>
              </a:rPr>
              <a:t>）</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分频</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产生节拍脉冲（顺序脉冲）和</a:t>
            </a:r>
            <a:r>
              <a:rPr lang="zh-CN" altLang="en-US" sz="2200" dirty="0">
                <a:latin typeface="宋体" panose="02010600030101010101" pitchFamily="2" charset="-122"/>
                <a:ea typeface="宋体" panose="02010600030101010101" pitchFamily="2" charset="-122"/>
              </a:rPr>
              <a:t>序列脉冲</a:t>
            </a:r>
            <a:endParaRPr kumimoji="1" lang="zh-CN" altLang="en-US" sz="2200" dirty="0">
              <a:ea typeface="宋体" panose="02010600030101010101" pitchFamily="2" charset="-122"/>
            </a:endParaRPr>
          </a:p>
          <a:p>
            <a:pPr marL="365125" indent="-365125">
              <a:lnSpc>
                <a:spcPct val="110000"/>
              </a:lnSpc>
            </a:pPr>
            <a:r>
              <a:rPr kumimoji="1" lang="zh-CN" altLang="en-US" dirty="0">
                <a:ea typeface="宋体" panose="02010600030101010101" pitchFamily="2" charset="-122"/>
              </a:rPr>
              <a:t>计数器的分类</a:t>
            </a:r>
            <a:endParaRPr kumimoji="1" lang="zh-CN" altLang="en-US" dirty="0">
              <a:ea typeface="宋体" panose="02010600030101010101" pitchFamily="2" charset="-122"/>
            </a:endParaRPr>
          </a:p>
          <a:p>
            <a:pPr lvl="1">
              <a:lnSpc>
                <a:spcPct val="150000"/>
              </a:lnSpc>
            </a:pPr>
            <a:r>
              <a:rPr kumimoji="1" lang="zh-CN" altLang="en-US" sz="2200" dirty="0">
                <a:ea typeface="宋体" panose="02010600030101010101" pitchFamily="2" charset="-122"/>
              </a:rPr>
              <a:t>时钟方式：</a:t>
            </a:r>
            <a:r>
              <a:rPr lang="zh-CN" altLang="en-US" sz="2200" dirty="0">
                <a:latin typeface="宋体" panose="02010600030101010101" pitchFamily="2" charset="-122"/>
                <a:ea typeface="宋体" panose="02010600030101010101" pitchFamily="2" charset="-122"/>
              </a:rPr>
              <a:t>根据计数器中</a:t>
            </a:r>
            <a:r>
              <a:rPr lang="zh-CN" altLang="en-US" sz="2200" dirty="0">
                <a:solidFill>
                  <a:srgbClr val="CC3300"/>
                </a:solidFill>
                <a:latin typeface="宋体" panose="02010600030101010101" pitchFamily="2" charset="-122"/>
                <a:ea typeface="宋体" panose="02010600030101010101" pitchFamily="2" charset="-122"/>
              </a:rPr>
              <a:t>触发器时钟端的连接方式</a:t>
            </a:r>
            <a:r>
              <a:rPr lang="zh-CN" altLang="en-US" sz="2200" dirty="0">
                <a:latin typeface="宋体" panose="02010600030101010101" pitchFamily="2" charset="-122"/>
                <a:ea typeface="宋体" panose="02010600030101010101" pitchFamily="2" charset="-122"/>
              </a:rPr>
              <a:t>，分为</a:t>
            </a:r>
            <a:r>
              <a:rPr kumimoji="1" lang="zh-CN" altLang="en-US" sz="2200" dirty="0">
                <a:ea typeface="宋体" panose="02010600030101010101" pitchFamily="2" charset="-122"/>
              </a:rPr>
              <a:t>同步计数器，异步计数器</a:t>
            </a:r>
            <a:endParaRPr kumimoji="1" lang="zh-CN" altLang="en-US" sz="2200" dirty="0">
              <a:ea typeface="宋体" panose="02010600030101010101" pitchFamily="2" charset="-122"/>
            </a:endParaRPr>
          </a:p>
          <a:p>
            <a:pPr lvl="1">
              <a:lnSpc>
                <a:spcPct val="150000"/>
              </a:lnSpc>
            </a:pPr>
            <a:r>
              <a:rPr kumimoji="1" lang="zh-CN" altLang="en-US" sz="2200" dirty="0">
                <a:ea typeface="宋体" panose="02010600030101010101" pitchFamily="2" charset="-122"/>
              </a:rPr>
              <a:t>计数方式：二进制计数器，十进制计数器，</a:t>
            </a:r>
            <a:r>
              <a:rPr kumimoji="1" lang="en-US" altLang="zh-CN" sz="2200" dirty="0">
                <a:ea typeface="宋体" panose="02010600030101010101" pitchFamily="2" charset="-122"/>
              </a:rPr>
              <a:t>M</a:t>
            </a:r>
            <a:r>
              <a:rPr kumimoji="1" lang="zh-CN" altLang="en-US" sz="2200" dirty="0">
                <a:ea typeface="宋体" panose="02010600030101010101" pitchFamily="2" charset="-122"/>
              </a:rPr>
              <a:t>进制计数器</a:t>
            </a:r>
            <a:endParaRPr kumimoji="1" lang="zh-CN" altLang="en-US" sz="2200" dirty="0">
              <a:ea typeface="宋体" panose="02010600030101010101" pitchFamily="2" charset="-122"/>
            </a:endParaRPr>
          </a:p>
          <a:p>
            <a:pPr lvl="1">
              <a:lnSpc>
                <a:spcPct val="150000"/>
              </a:lnSpc>
            </a:pPr>
            <a:r>
              <a:rPr kumimoji="1" lang="zh-CN" altLang="en-US" sz="2200" dirty="0">
                <a:ea typeface="宋体" panose="02010600030101010101" pitchFamily="2" charset="-122"/>
              </a:rPr>
              <a:t>状态变化：</a:t>
            </a:r>
            <a:r>
              <a:rPr lang="zh-CN" altLang="en-US" sz="2200" dirty="0">
                <a:ea typeface="宋体" panose="02010600030101010101" pitchFamily="2" charset="-122"/>
              </a:rPr>
              <a:t>根据计数器中的</a:t>
            </a:r>
            <a:r>
              <a:rPr lang="zh-CN" altLang="en-US" sz="2200" dirty="0">
                <a:solidFill>
                  <a:srgbClr val="CC3300"/>
                </a:solidFill>
                <a:ea typeface="宋体" panose="02010600030101010101" pitchFamily="2" charset="-122"/>
              </a:rPr>
              <a:t>状态变化规律</a:t>
            </a:r>
            <a:r>
              <a:rPr lang="zh-CN" altLang="en-US" sz="2200" dirty="0">
                <a:ea typeface="宋体" panose="02010600030101010101" pitchFamily="2" charset="-122"/>
              </a:rPr>
              <a:t>分为</a:t>
            </a:r>
            <a:r>
              <a:rPr kumimoji="1" lang="zh-CN" altLang="en-US" sz="2200" dirty="0">
                <a:ea typeface="宋体" panose="02010600030101010101" pitchFamily="2" charset="-122"/>
              </a:rPr>
              <a:t>加法计数器，减法计数器，加</a:t>
            </a:r>
            <a:r>
              <a:rPr kumimoji="1" lang="en-US" altLang="zh-CN" sz="2200" dirty="0">
                <a:ea typeface="宋体" panose="02010600030101010101" pitchFamily="2" charset="-122"/>
              </a:rPr>
              <a:t>/</a:t>
            </a:r>
            <a:r>
              <a:rPr kumimoji="1" lang="zh-CN" altLang="en-US" sz="2200" dirty="0">
                <a:ea typeface="宋体" panose="02010600030101010101" pitchFamily="2" charset="-122"/>
              </a:rPr>
              <a:t>减法计数器</a:t>
            </a:r>
            <a:endParaRPr kumimoji="1" lang="zh-CN" altLang="en-US" sz="2200" dirty="0">
              <a:ea typeface="宋体" panose="02010600030101010101" pitchFamily="2" charset="-122"/>
            </a:endParaRPr>
          </a:p>
        </p:txBody>
      </p:sp>
      <p:sp>
        <p:nvSpPr>
          <p:cNvPr id="113668"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3669"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3670"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51">
                                            <p:txEl>
                                              <p:pRg st="1" end="1"/>
                                            </p:txEl>
                                          </p:spTgt>
                                        </p:tgtEl>
                                        <p:attrNameLst>
                                          <p:attrName>style.visibility</p:attrName>
                                        </p:attrNameLst>
                                      </p:cBhvr>
                                      <p:to>
                                        <p:strVal val="visible"/>
                                      </p:to>
                                    </p:set>
                                    <p:anim calcmode="lin" valueType="num">
                                      <p:cBhvr additive="base">
                                        <p:cTn id="13" dur="500" fill="hold"/>
                                        <p:tgtEl>
                                          <p:spTgt spid="788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851">
                                            <p:txEl>
                                              <p:pRg st="2" end="2"/>
                                            </p:txEl>
                                          </p:spTgt>
                                        </p:tgtEl>
                                        <p:attrNameLst>
                                          <p:attrName>style.visibility</p:attrName>
                                        </p:attrNameLst>
                                      </p:cBhvr>
                                      <p:to>
                                        <p:strVal val="visible"/>
                                      </p:to>
                                    </p:set>
                                    <p:anim calcmode="lin" valueType="num">
                                      <p:cBhvr additive="base">
                                        <p:cTn id="19" dur="500" fill="hold"/>
                                        <p:tgtEl>
                                          <p:spTgt spid="788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88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851">
                                            <p:txEl>
                                              <p:pRg st="3" end="3"/>
                                            </p:txEl>
                                          </p:spTgt>
                                        </p:tgtEl>
                                        <p:attrNameLst>
                                          <p:attrName>style.visibility</p:attrName>
                                        </p:attrNameLst>
                                      </p:cBhvr>
                                      <p:to>
                                        <p:strVal val="visible"/>
                                      </p:to>
                                    </p:set>
                                    <p:anim calcmode="lin" valueType="num">
                                      <p:cBhvr additive="base">
                                        <p:cTn id="25" dur="500" fill="hold"/>
                                        <p:tgtEl>
                                          <p:spTgt spid="788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88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851">
                                            <p:txEl>
                                              <p:pRg st="4" end="4"/>
                                            </p:txEl>
                                          </p:spTgt>
                                        </p:tgtEl>
                                        <p:attrNameLst>
                                          <p:attrName>style.visibility</p:attrName>
                                        </p:attrNameLst>
                                      </p:cBhvr>
                                      <p:to>
                                        <p:strVal val="visible"/>
                                      </p:to>
                                    </p:set>
                                    <p:anim calcmode="lin" valueType="num">
                                      <p:cBhvr additive="base">
                                        <p:cTn id="31" dur="500" fill="hold"/>
                                        <p:tgtEl>
                                          <p:spTgt spid="788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88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851">
                                            <p:txEl>
                                              <p:pRg st="5" end="5"/>
                                            </p:txEl>
                                          </p:spTgt>
                                        </p:tgtEl>
                                        <p:attrNameLst>
                                          <p:attrName>style.visibility</p:attrName>
                                        </p:attrNameLst>
                                      </p:cBhvr>
                                      <p:to>
                                        <p:strVal val="visible"/>
                                      </p:to>
                                    </p:set>
                                    <p:anim calcmode="lin" valueType="num">
                                      <p:cBhvr additive="base">
                                        <p:cTn id="37" dur="500" fill="hold"/>
                                        <p:tgtEl>
                                          <p:spTgt spid="788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88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8851">
                                            <p:txEl>
                                              <p:pRg st="6" end="6"/>
                                            </p:txEl>
                                          </p:spTgt>
                                        </p:tgtEl>
                                        <p:attrNameLst>
                                          <p:attrName>style.visibility</p:attrName>
                                        </p:attrNameLst>
                                      </p:cBhvr>
                                      <p:to>
                                        <p:strVal val="visible"/>
                                      </p:to>
                                    </p:set>
                                    <p:anim calcmode="lin" valueType="num">
                                      <p:cBhvr additive="base">
                                        <p:cTn id="43" dur="500" fill="hold"/>
                                        <p:tgtEl>
                                          <p:spTgt spid="788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88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8851">
                                            <p:txEl>
                                              <p:pRg st="7" end="7"/>
                                            </p:txEl>
                                          </p:spTgt>
                                        </p:tgtEl>
                                        <p:attrNameLst>
                                          <p:attrName>style.visibility</p:attrName>
                                        </p:attrNameLst>
                                      </p:cBhvr>
                                      <p:to>
                                        <p:strVal val="visible"/>
                                      </p:to>
                                    </p:set>
                                    <p:anim calcmode="lin" valueType="num">
                                      <p:cBhvr additive="base">
                                        <p:cTn id="49" dur="500" fill="hold"/>
                                        <p:tgtEl>
                                          <p:spTgt spid="788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885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8851">
                                            <p:txEl>
                                              <p:pRg st="8" end="8"/>
                                            </p:txEl>
                                          </p:spTgt>
                                        </p:tgtEl>
                                        <p:attrNameLst>
                                          <p:attrName>style.visibility</p:attrName>
                                        </p:attrNameLst>
                                      </p:cBhvr>
                                      <p:to>
                                        <p:strVal val="visible"/>
                                      </p:to>
                                    </p:set>
                                    <p:anim calcmode="lin" valueType="num">
                                      <p:cBhvr additive="base">
                                        <p:cTn id="55" dur="500" fill="hold"/>
                                        <p:tgtEl>
                                          <p:spTgt spid="7885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885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8851">
                                            <p:txEl>
                                              <p:pRg st="9" end="9"/>
                                            </p:txEl>
                                          </p:spTgt>
                                        </p:tgtEl>
                                        <p:attrNameLst>
                                          <p:attrName>style.visibility</p:attrName>
                                        </p:attrNameLst>
                                      </p:cBhvr>
                                      <p:to>
                                        <p:strVal val="visible"/>
                                      </p:to>
                                    </p:set>
                                    <p:anim calcmode="lin" valueType="num">
                                      <p:cBhvr additive="base">
                                        <p:cTn id="61" dur="500" fill="hold"/>
                                        <p:tgtEl>
                                          <p:spTgt spid="7885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885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8851">
                                            <p:txEl>
                                              <p:pRg st="10" end="10"/>
                                            </p:txEl>
                                          </p:spTgt>
                                        </p:tgtEl>
                                        <p:attrNameLst>
                                          <p:attrName>style.visibility</p:attrName>
                                        </p:attrNameLst>
                                      </p:cBhvr>
                                      <p:to>
                                        <p:strVal val="visible"/>
                                      </p:to>
                                    </p:set>
                                    <p:anim calcmode="lin" valueType="num">
                                      <p:cBhvr additive="base">
                                        <p:cTn id="67" dur="500" fill="hold"/>
                                        <p:tgtEl>
                                          <p:spTgt spid="7885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885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同步计数器的分析方法</a:t>
            </a:r>
            <a:endParaRPr lang="zh-CN" altLang="en-US" i="0" dirty="0">
              <a:solidFill>
                <a:schemeClr val="accent1"/>
              </a:solidFill>
              <a:latin typeface="+mj-ea"/>
            </a:endParaRPr>
          </a:p>
        </p:txBody>
      </p:sp>
      <p:sp>
        <p:nvSpPr>
          <p:cNvPr id="114692" name="Text Box 453"/>
          <p:cNvSpPr txBox="1">
            <a:spLocks noChangeArrowheads="1"/>
          </p:cNvSpPr>
          <p:nvPr/>
        </p:nvSpPr>
        <p:spPr bwMode="auto">
          <a:xfrm>
            <a:off x="612000" y="900000"/>
            <a:ext cx="7943850" cy="43088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200" dirty="0">
                <a:solidFill>
                  <a:srgbClr val="FF3399"/>
                </a:solidFill>
                <a:latin typeface="宋体" panose="02010600030101010101" pitchFamily="2" charset="-122"/>
              </a:rPr>
              <a:t>【</a:t>
            </a:r>
            <a:r>
              <a:rPr lang="zh-CN" altLang="en-US" sz="2200" dirty="0">
                <a:solidFill>
                  <a:srgbClr val="FF3399"/>
                </a:solidFill>
                <a:latin typeface="Arial" panose="020B0604020202020204" pitchFamily="34" charset="0"/>
                <a:ea typeface="黑体" panose="02010609060101010101" pitchFamily="49" charset="-122"/>
              </a:rPr>
              <a:t>例</a:t>
            </a:r>
            <a:r>
              <a:rPr lang="en-US" altLang="zh-CN" sz="2200" dirty="0">
                <a:solidFill>
                  <a:srgbClr val="FF3399"/>
                </a:solidFill>
                <a:latin typeface="Arial" panose="020B0604020202020204" pitchFamily="34" charset="0"/>
                <a:ea typeface="黑体" panose="02010609060101010101" pitchFamily="49" charset="-122"/>
              </a:rPr>
              <a:t>8</a:t>
            </a:r>
            <a:r>
              <a:rPr lang="en-US" altLang="zh-CN" sz="2200" dirty="0">
                <a:solidFill>
                  <a:srgbClr val="FF3399"/>
                </a:solidFill>
                <a:latin typeface="宋体" panose="02010600030101010101" pitchFamily="2" charset="-122"/>
              </a:rPr>
              <a:t>】</a:t>
            </a:r>
            <a:r>
              <a:rPr lang="zh-CN" altLang="en-US" sz="2200" dirty="0">
                <a:solidFill>
                  <a:srgbClr val="000000"/>
                </a:solidFill>
                <a:latin typeface="宋体" panose="02010600030101010101" pitchFamily="2" charset="-122"/>
              </a:rPr>
              <a:t>分析下图电路，说明电路的特点。</a:t>
            </a:r>
            <a:endParaRPr lang="zh-CN" altLang="en-US" sz="2200" dirty="0">
              <a:solidFill>
                <a:srgbClr val="000000"/>
              </a:solidFill>
              <a:latin typeface="Arial" panose="020B0604020202020204" pitchFamily="34" charset="0"/>
              <a:cs typeface="Arial" panose="020B0604020202020204" pitchFamily="34" charset="0"/>
            </a:endParaRPr>
          </a:p>
        </p:txBody>
      </p:sp>
      <p:sp>
        <p:nvSpPr>
          <p:cNvPr id="91" name="矩形 90"/>
          <p:cNvSpPr>
            <a:spLocks noChangeArrowheads="1"/>
          </p:cNvSpPr>
          <p:nvPr/>
        </p:nvSpPr>
        <p:spPr bwMode="auto">
          <a:xfrm>
            <a:off x="2351584" y="3419708"/>
            <a:ext cx="2324100" cy="36933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dirty="0">
                <a:solidFill>
                  <a:srgbClr val="000000"/>
                </a:solidFill>
                <a:latin typeface="宋体" panose="02010600030101010101" pitchFamily="2" charset="-122"/>
              </a:rPr>
              <a:t>解：</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写方程式</a:t>
            </a:r>
            <a:endParaRPr lang="zh-CN" altLang="en-US" dirty="0">
              <a:solidFill>
                <a:srgbClr val="C00000"/>
              </a:solidFill>
              <a:latin typeface="宋体" panose="02010600030101010101" pitchFamily="2" charset="-122"/>
            </a:endParaRPr>
          </a:p>
        </p:txBody>
      </p:sp>
      <p:grpSp>
        <p:nvGrpSpPr>
          <p:cNvPr id="2" name="Group 305"/>
          <p:cNvGrpSpPr/>
          <p:nvPr/>
        </p:nvGrpSpPr>
        <p:grpSpPr bwMode="auto">
          <a:xfrm>
            <a:off x="2423592" y="1484785"/>
            <a:ext cx="7219950" cy="1906587"/>
            <a:chOff x="492" y="1056"/>
            <a:chExt cx="4548" cy="1201"/>
          </a:xfrm>
        </p:grpSpPr>
        <p:grpSp>
          <p:nvGrpSpPr>
            <p:cNvPr id="3" name="Group 306"/>
            <p:cNvGrpSpPr/>
            <p:nvPr/>
          </p:nvGrpSpPr>
          <p:grpSpPr bwMode="auto">
            <a:xfrm>
              <a:off x="492" y="1056"/>
              <a:ext cx="4548" cy="1099"/>
              <a:chOff x="492" y="1061"/>
              <a:chExt cx="4548" cy="1099"/>
            </a:xfrm>
          </p:grpSpPr>
          <p:sp>
            <p:nvSpPr>
              <p:cNvPr id="114848" name="Text Box 307"/>
              <p:cNvSpPr txBox="1">
                <a:spLocks noChangeArrowheads="1"/>
              </p:cNvSpPr>
              <p:nvPr/>
            </p:nvSpPr>
            <p:spPr bwMode="auto">
              <a:xfrm>
                <a:off x="858" y="1061"/>
                <a:ext cx="150" cy="18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14849" name="Text Box 308"/>
              <p:cNvSpPr txBox="1">
                <a:spLocks noChangeArrowheads="1"/>
              </p:cNvSpPr>
              <p:nvPr/>
            </p:nvSpPr>
            <p:spPr bwMode="auto">
              <a:xfrm>
                <a:off x="492" y="1969"/>
                <a:ext cx="276" cy="191"/>
              </a:xfrm>
              <a:prstGeom prst="rect">
                <a:avLst/>
              </a:prstGeom>
              <a:noFill/>
              <a:ln w="9525">
                <a:noFill/>
                <a:miter lim="800000"/>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CP</a:t>
                </a:r>
                <a:endParaRPr lang="en-US" altLang="zh-CN" sz="1400" i="1">
                  <a:solidFill>
                    <a:srgbClr val="003399"/>
                  </a:solidFill>
                  <a:ea typeface="Gulim" pitchFamily="34" charset="-127"/>
                </a:endParaRPr>
              </a:p>
            </p:txBody>
          </p:sp>
          <p:sp>
            <p:nvSpPr>
              <p:cNvPr id="114850" name="Text Box 309"/>
              <p:cNvSpPr txBox="1">
                <a:spLocks noChangeArrowheads="1"/>
              </p:cNvSpPr>
              <p:nvPr/>
            </p:nvSpPr>
            <p:spPr bwMode="auto">
              <a:xfrm>
                <a:off x="4260" y="1152"/>
                <a:ext cx="234" cy="192"/>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51" name="Text Box 310"/>
              <p:cNvSpPr txBox="1">
                <a:spLocks noChangeArrowheads="1"/>
              </p:cNvSpPr>
              <p:nvPr/>
            </p:nvSpPr>
            <p:spPr bwMode="auto">
              <a:xfrm>
                <a:off x="4574" y="1157"/>
                <a:ext cx="160" cy="18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14852" name="Text Box 311"/>
              <p:cNvSpPr txBox="1">
                <a:spLocks noChangeArrowheads="1"/>
              </p:cNvSpPr>
              <p:nvPr/>
            </p:nvSpPr>
            <p:spPr bwMode="auto">
              <a:xfrm>
                <a:off x="4822" y="1094"/>
                <a:ext cx="218" cy="202"/>
              </a:xfrm>
              <a:prstGeom prst="rect">
                <a:avLst/>
              </a:prstGeom>
              <a:noFill/>
              <a:ln w="9525">
                <a:noFill/>
                <a:miter lim="800000"/>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a:t>
                </a:r>
                <a:endParaRPr lang="en-US" altLang="zh-CN" sz="1400" i="1">
                  <a:solidFill>
                    <a:srgbClr val="003399"/>
                  </a:solidFill>
                  <a:ea typeface="Gulim" pitchFamily="34" charset="-127"/>
                </a:endParaRPr>
              </a:p>
            </p:txBody>
          </p:sp>
        </p:grpSp>
        <p:sp>
          <p:nvSpPr>
            <p:cNvPr id="114707" name="Line 312"/>
            <p:cNvSpPr>
              <a:spLocks noChangeShapeType="1"/>
            </p:cNvSpPr>
            <p:nvPr/>
          </p:nvSpPr>
          <p:spPr bwMode="auto">
            <a:xfrm>
              <a:off x="4020" y="1980"/>
              <a:ext cx="9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8" name="Line 313"/>
            <p:cNvSpPr>
              <a:spLocks noChangeShapeType="1"/>
            </p:cNvSpPr>
            <p:nvPr/>
          </p:nvSpPr>
          <p:spPr bwMode="auto">
            <a:xfrm>
              <a:off x="3449" y="1443"/>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9" name="Oval 314"/>
            <p:cNvSpPr>
              <a:spLocks noChangeArrowheads="1"/>
            </p:cNvSpPr>
            <p:nvPr/>
          </p:nvSpPr>
          <p:spPr bwMode="auto">
            <a:xfrm>
              <a:off x="3421" y="1423"/>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0" name="Oval 315"/>
            <p:cNvSpPr>
              <a:spLocks noChangeArrowheads="1"/>
            </p:cNvSpPr>
            <p:nvPr/>
          </p:nvSpPr>
          <p:spPr bwMode="auto">
            <a:xfrm>
              <a:off x="3415" y="1160"/>
              <a:ext cx="35"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1" name="Line 316"/>
            <p:cNvSpPr>
              <a:spLocks noChangeShapeType="1"/>
            </p:cNvSpPr>
            <p:nvPr/>
          </p:nvSpPr>
          <p:spPr bwMode="auto">
            <a:xfrm>
              <a:off x="3437" y="1181"/>
              <a:ext cx="0" cy="82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2" name="Line 317"/>
            <p:cNvSpPr>
              <a:spLocks noChangeShapeType="1"/>
            </p:cNvSpPr>
            <p:nvPr/>
          </p:nvSpPr>
          <p:spPr bwMode="auto">
            <a:xfrm>
              <a:off x="3437" y="2003"/>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3" name="Oval 318"/>
            <p:cNvSpPr>
              <a:spLocks noChangeArrowheads="1"/>
            </p:cNvSpPr>
            <p:nvPr/>
          </p:nvSpPr>
          <p:spPr bwMode="auto">
            <a:xfrm>
              <a:off x="2580" y="1421"/>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4" name="Line 319"/>
            <p:cNvSpPr>
              <a:spLocks noChangeShapeType="1"/>
            </p:cNvSpPr>
            <p:nvPr/>
          </p:nvSpPr>
          <p:spPr bwMode="auto">
            <a:xfrm>
              <a:off x="2609" y="1441"/>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5" name="Oval 320"/>
            <p:cNvSpPr>
              <a:spLocks noChangeArrowheads="1"/>
            </p:cNvSpPr>
            <p:nvPr/>
          </p:nvSpPr>
          <p:spPr bwMode="auto">
            <a:xfrm>
              <a:off x="2583" y="1158"/>
              <a:ext cx="35"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6" name="Line 321"/>
            <p:cNvSpPr>
              <a:spLocks noChangeShapeType="1"/>
            </p:cNvSpPr>
            <p:nvPr/>
          </p:nvSpPr>
          <p:spPr bwMode="auto">
            <a:xfrm>
              <a:off x="2596" y="1179"/>
              <a:ext cx="0" cy="82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7" name="Line 322"/>
            <p:cNvSpPr>
              <a:spLocks noChangeShapeType="1"/>
            </p:cNvSpPr>
            <p:nvPr/>
          </p:nvSpPr>
          <p:spPr bwMode="auto">
            <a:xfrm>
              <a:off x="2596" y="2001"/>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8" name="Line 323"/>
            <p:cNvSpPr>
              <a:spLocks noChangeShapeType="1"/>
            </p:cNvSpPr>
            <p:nvPr/>
          </p:nvSpPr>
          <p:spPr bwMode="auto">
            <a:xfrm>
              <a:off x="2517" y="1278"/>
              <a:ext cx="0" cy="80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9" name="Line 324"/>
            <p:cNvSpPr>
              <a:spLocks noChangeShapeType="1"/>
            </p:cNvSpPr>
            <p:nvPr/>
          </p:nvSpPr>
          <p:spPr bwMode="auto">
            <a:xfrm>
              <a:off x="2517" y="2083"/>
              <a:ext cx="20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0" name="Line 325"/>
            <p:cNvSpPr>
              <a:spLocks noChangeShapeType="1"/>
            </p:cNvSpPr>
            <p:nvPr/>
          </p:nvSpPr>
          <p:spPr bwMode="auto">
            <a:xfrm>
              <a:off x="2517" y="1278"/>
              <a:ext cx="8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1" name="Line 326"/>
            <p:cNvSpPr>
              <a:spLocks noChangeShapeType="1"/>
            </p:cNvSpPr>
            <p:nvPr/>
          </p:nvSpPr>
          <p:spPr bwMode="auto">
            <a:xfrm>
              <a:off x="3345" y="1280"/>
              <a:ext cx="0" cy="21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2" name="Line 327"/>
            <p:cNvSpPr>
              <a:spLocks noChangeShapeType="1"/>
            </p:cNvSpPr>
            <p:nvPr/>
          </p:nvSpPr>
          <p:spPr bwMode="auto">
            <a:xfrm>
              <a:off x="3345" y="1494"/>
              <a:ext cx="20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3" name="Oval 328"/>
            <p:cNvSpPr>
              <a:spLocks noChangeArrowheads="1"/>
            </p:cNvSpPr>
            <p:nvPr/>
          </p:nvSpPr>
          <p:spPr bwMode="auto">
            <a:xfrm>
              <a:off x="2504" y="1511"/>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24" name="Line 329"/>
            <p:cNvSpPr>
              <a:spLocks noChangeShapeType="1"/>
            </p:cNvSpPr>
            <p:nvPr/>
          </p:nvSpPr>
          <p:spPr bwMode="auto">
            <a:xfrm flipH="1">
              <a:off x="1764" y="1468"/>
              <a:ext cx="10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5" name="Line 330"/>
            <p:cNvSpPr>
              <a:spLocks noChangeShapeType="1"/>
            </p:cNvSpPr>
            <p:nvPr/>
          </p:nvSpPr>
          <p:spPr bwMode="auto">
            <a:xfrm flipV="1">
              <a:off x="1764" y="1089"/>
              <a:ext cx="0" cy="3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6" name="Line 331"/>
            <p:cNvSpPr>
              <a:spLocks noChangeShapeType="1"/>
            </p:cNvSpPr>
            <p:nvPr/>
          </p:nvSpPr>
          <p:spPr bwMode="auto">
            <a:xfrm>
              <a:off x="1764" y="1089"/>
              <a:ext cx="235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7" name="Line 332"/>
            <p:cNvSpPr>
              <a:spLocks noChangeShapeType="1"/>
            </p:cNvSpPr>
            <p:nvPr/>
          </p:nvSpPr>
          <p:spPr bwMode="auto">
            <a:xfrm>
              <a:off x="4118" y="1089"/>
              <a:ext cx="0" cy="8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8" name="Line 333"/>
            <p:cNvSpPr>
              <a:spLocks noChangeShapeType="1"/>
            </p:cNvSpPr>
            <p:nvPr/>
          </p:nvSpPr>
          <p:spPr bwMode="auto">
            <a:xfrm>
              <a:off x="2289" y="1530"/>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9" name="Line 334"/>
            <p:cNvSpPr>
              <a:spLocks noChangeShapeType="1"/>
            </p:cNvSpPr>
            <p:nvPr/>
          </p:nvSpPr>
          <p:spPr bwMode="auto">
            <a:xfrm>
              <a:off x="2323" y="1983"/>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0" name="Oval 335"/>
            <p:cNvSpPr>
              <a:spLocks noChangeArrowheads="1"/>
            </p:cNvSpPr>
            <p:nvPr/>
          </p:nvSpPr>
          <p:spPr bwMode="auto">
            <a:xfrm>
              <a:off x="910" y="1492"/>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31" name="Line 336"/>
            <p:cNvSpPr>
              <a:spLocks noChangeShapeType="1"/>
            </p:cNvSpPr>
            <p:nvPr/>
          </p:nvSpPr>
          <p:spPr bwMode="auto">
            <a:xfrm>
              <a:off x="927" y="151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2" name="Line 337"/>
            <p:cNvSpPr>
              <a:spLocks noChangeShapeType="1"/>
            </p:cNvSpPr>
            <p:nvPr/>
          </p:nvSpPr>
          <p:spPr bwMode="auto">
            <a:xfrm>
              <a:off x="927" y="1969"/>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3" name="Line 338"/>
            <p:cNvSpPr>
              <a:spLocks noChangeShapeType="1"/>
            </p:cNvSpPr>
            <p:nvPr/>
          </p:nvSpPr>
          <p:spPr bwMode="auto">
            <a:xfrm flipV="1">
              <a:off x="927" y="1250"/>
              <a:ext cx="0" cy="7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4" name="Line 339"/>
            <p:cNvSpPr>
              <a:spLocks noChangeShapeType="1"/>
            </p:cNvSpPr>
            <p:nvPr/>
          </p:nvSpPr>
          <p:spPr bwMode="auto">
            <a:xfrm>
              <a:off x="1450" y="1524"/>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5" name="Line 340"/>
            <p:cNvSpPr>
              <a:spLocks noChangeShapeType="1"/>
            </p:cNvSpPr>
            <p:nvPr/>
          </p:nvSpPr>
          <p:spPr bwMode="auto">
            <a:xfrm>
              <a:off x="1484" y="1977"/>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6" name="Line 341"/>
            <p:cNvSpPr>
              <a:spLocks noChangeShapeType="1"/>
            </p:cNvSpPr>
            <p:nvPr/>
          </p:nvSpPr>
          <p:spPr bwMode="auto">
            <a:xfrm>
              <a:off x="3141" y="1527"/>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7" name="Line 342"/>
            <p:cNvSpPr>
              <a:spLocks noChangeShapeType="1"/>
            </p:cNvSpPr>
            <p:nvPr/>
          </p:nvSpPr>
          <p:spPr bwMode="auto">
            <a:xfrm>
              <a:off x="3175" y="1980"/>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8" name="Oval 343"/>
            <p:cNvSpPr>
              <a:spLocks noChangeArrowheads="1"/>
            </p:cNvSpPr>
            <p:nvPr/>
          </p:nvSpPr>
          <p:spPr bwMode="auto">
            <a:xfrm>
              <a:off x="2536" y="2206"/>
              <a:ext cx="34"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39" name="Oval 344"/>
            <p:cNvSpPr>
              <a:spLocks noChangeArrowheads="1"/>
            </p:cNvSpPr>
            <p:nvPr/>
          </p:nvSpPr>
          <p:spPr bwMode="auto">
            <a:xfrm>
              <a:off x="1691" y="2209"/>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40" name="Oval 345"/>
            <p:cNvSpPr>
              <a:spLocks noChangeArrowheads="1"/>
            </p:cNvSpPr>
            <p:nvPr/>
          </p:nvSpPr>
          <p:spPr bwMode="auto">
            <a:xfrm>
              <a:off x="853" y="2213"/>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41" name="Line 346"/>
            <p:cNvSpPr>
              <a:spLocks noChangeShapeType="1"/>
            </p:cNvSpPr>
            <p:nvPr/>
          </p:nvSpPr>
          <p:spPr bwMode="auto">
            <a:xfrm flipH="1">
              <a:off x="574" y="2227"/>
              <a:ext cx="282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2" name="Line 347"/>
            <p:cNvSpPr>
              <a:spLocks noChangeShapeType="1"/>
            </p:cNvSpPr>
            <p:nvPr/>
          </p:nvSpPr>
          <p:spPr bwMode="auto">
            <a:xfrm>
              <a:off x="1711" y="1759"/>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3" name="Line 348"/>
            <p:cNvSpPr>
              <a:spLocks noChangeShapeType="1"/>
            </p:cNvSpPr>
            <p:nvPr/>
          </p:nvSpPr>
          <p:spPr bwMode="auto">
            <a:xfrm>
              <a:off x="1711" y="1759"/>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4" name="Line 349"/>
            <p:cNvSpPr>
              <a:spLocks noChangeShapeType="1"/>
            </p:cNvSpPr>
            <p:nvPr/>
          </p:nvSpPr>
          <p:spPr bwMode="auto">
            <a:xfrm>
              <a:off x="2557" y="1762"/>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5" name="Line 350"/>
            <p:cNvSpPr>
              <a:spLocks noChangeShapeType="1"/>
            </p:cNvSpPr>
            <p:nvPr/>
          </p:nvSpPr>
          <p:spPr bwMode="auto">
            <a:xfrm>
              <a:off x="2557" y="1762"/>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6" name="Line 351"/>
            <p:cNvSpPr>
              <a:spLocks noChangeShapeType="1"/>
            </p:cNvSpPr>
            <p:nvPr/>
          </p:nvSpPr>
          <p:spPr bwMode="auto">
            <a:xfrm>
              <a:off x="866" y="1762"/>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7" name="Line 352"/>
            <p:cNvSpPr>
              <a:spLocks noChangeShapeType="1"/>
            </p:cNvSpPr>
            <p:nvPr/>
          </p:nvSpPr>
          <p:spPr bwMode="auto">
            <a:xfrm>
              <a:off x="866" y="1762"/>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8" name="Line 353"/>
            <p:cNvSpPr>
              <a:spLocks noChangeShapeType="1"/>
            </p:cNvSpPr>
            <p:nvPr/>
          </p:nvSpPr>
          <p:spPr bwMode="auto">
            <a:xfrm>
              <a:off x="3402" y="1759"/>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9" name="Line 354"/>
            <p:cNvSpPr>
              <a:spLocks noChangeShapeType="1"/>
            </p:cNvSpPr>
            <p:nvPr/>
          </p:nvSpPr>
          <p:spPr bwMode="auto">
            <a:xfrm>
              <a:off x="3402" y="1759"/>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0" name="Line 355"/>
            <p:cNvSpPr>
              <a:spLocks noChangeShapeType="1"/>
            </p:cNvSpPr>
            <p:nvPr/>
          </p:nvSpPr>
          <p:spPr bwMode="auto">
            <a:xfrm>
              <a:off x="4003" y="1543"/>
              <a:ext cx="19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1" name="Line 356"/>
            <p:cNvSpPr>
              <a:spLocks noChangeShapeType="1"/>
            </p:cNvSpPr>
            <p:nvPr/>
          </p:nvSpPr>
          <p:spPr bwMode="auto">
            <a:xfrm flipV="1">
              <a:off x="4202" y="1301"/>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2" name="Line 357"/>
            <p:cNvSpPr>
              <a:spLocks noChangeShapeType="1"/>
            </p:cNvSpPr>
            <p:nvPr/>
          </p:nvSpPr>
          <p:spPr bwMode="auto">
            <a:xfrm>
              <a:off x="4202" y="1303"/>
              <a:ext cx="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3" name="Oval 358"/>
            <p:cNvSpPr>
              <a:spLocks noChangeArrowheads="1"/>
            </p:cNvSpPr>
            <p:nvPr/>
          </p:nvSpPr>
          <p:spPr bwMode="auto">
            <a:xfrm>
              <a:off x="4430" y="1227"/>
              <a:ext cx="34" cy="44"/>
            </a:xfrm>
            <a:prstGeom prst="ellipse">
              <a:avLst/>
            </a:prstGeom>
            <a:no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4" name="Line 359"/>
            <p:cNvSpPr>
              <a:spLocks noChangeShapeType="1"/>
            </p:cNvSpPr>
            <p:nvPr/>
          </p:nvSpPr>
          <p:spPr bwMode="auto">
            <a:xfrm>
              <a:off x="4469" y="125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5" name="Line 360"/>
            <p:cNvSpPr>
              <a:spLocks noChangeShapeType="1"/>
            </p:cNvSpPr>
            <p:nvPr/>
          </p:nvSpPr>
          <p:spPr bwMode="auto">
            <a:xfrm>
              <a:off x="4774" y="125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6" name="Rectangle 361"/>
            <p:cNvSpPr>
              <a:spLocks noChangeArrowheads="1"/>
            </p:cNvSpPr>
            <p:nvPr/>
          </p:nvSpPr>
          <p:spPr bwMode="auto">
            <a:xfrm>
              <a:off x="4269" y="1110"/>
              <a:ext cx="164" cy="305"/>
            </a:xfrm>
            <a:prstGeom prst="rect">
              <a:avLst/>
            </a:prstGeom>
            <a:noFill/>
            <a:ln w="158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7" name="Rectangle 362"/>
            <p:cNvSpPr>
              <a:spLocks noChangeArrowheads="1"/>
            </p:cNvSpPr>
            <p:nvPr/>
          </p:nvSpPr>
          <p:spPr bwMode="auto">
            <a:xfrm>
              <a:off x="4568" y="1116"/>
              <a:ext cx="164" cy="305"/>
            </a:xfrm>
            <a:prstGeom prst="rect">
              <a:avLst/>
            </a:prstGeom>
            <a:noFill/>
            <a:ln w="158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8" name="Oval 363"/>
            <p:cNvSpPr>
              <a:spLocks noChangeArrowheads="1"/>
            </p:cNvSpPr>
            <p:nvPr/>
          </p:nvSpPr>
          <p:spPr bwMode="auto">
            <a:xfrm>
              <a:off x="4734" y="1234"/>
              <a:ext cx="33" cy="43"/>
            </a:xfrm>
            <a:prstGeom prst="ellipse">
              <a:avLst/>
            </a:prstGeom>
            <a:no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9" name="Line 364"/>
            <p:cNvSpPr>
              <a:spLocks noChangeShapeType="1"/>
            </p:cNvSpPr>
            <p:nvPr/>
          </p:nvSpPr>
          <p:spPr bwMode="auto">
            <a:xfrm>
              <a:off x="1654" y="1181"/>
              <a:ext cx="26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0" name="Oval 365"/>
            <p:cNvSpPr>
              <a:spLocks noChangeArrowheads="1"/>
            </p:cNvSpPr>
            <p:nvPr/>
          </p:nvSpPr>
          <p:spPr bwMode="auto">
            <a:xfrm>
              <a:off x="1636" y="1508"/>
              <a:ext cx="34"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61" name="Line 366"/>
            <p:cNvSpPr>
              <a:spLocks noChangeShapeType="1"/>
            </p:cNvSpPr>
            <p:nvPr/>
          </p:nvSpPr>
          <p:spPr bwMode="auto">
            <a:xfrm>
              <a:off x="1650" y="1181"/>
              <a:ext cx="0" cy="82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2" name="Line 367"/>
            <p:cNvSpPr>
              <a:spLocks noChangeShapeType="1"/>
            </p:cNvSpPr>
            <p:nvPr/>
          </p:nvSpPr>
          <p:spPr bwMode="auto">
            <a:xfrm>
              <a:off x="1650" y="2004"/>
              <a:ext cx="21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368"/>
            <p:cNvGrpSpPr/>
            <p:nvPr/>
          </p:nvGrpSpPr>
          <p:grpSpPr bwMode="auto">
            <a:xfrm>
              <a:off x="986" y="1230"/>
              <a:ext cx="3050" cy="948"/>
              <a:chOff x="986" y="1229"/>
              <a:chExt cx="3050" cy="948"/>
            </a:xfrm>
          </p:grpSpPr>
          <p:sp>
            <p:nvSpPr>
              <p:cNvPr id="114764" name="Text Box 369"/>
              <p:cNvSpPr txBox="1">
                <a:spLocks noChangeArrowheads="1"/>
              </p:cNvSpPr>
              <p:nvPr/>
            </p:nvSpPr>
            <p:spPr bwMode="auto">
              <a:xfrm>
                <a:off x="1936" y="1241"/>
                <a:ext cx="368" cy="190"/>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1</a:t>
                </a:r>
                <a:endParaRPr lang="en-US" altLang="zh-CN" sz="1400">
                  <a:solidFill>
                    <a:srgbClr val="003399"/>
                  </a:solidFill>
                  <a:ea typeface="Gulim" pitchFamily="34" charset="-127"/>
                </a:endParaRPr>
              </a:p>
            </p:txBody>
          </p:sp>
          <p:sp>
            <p:nvSpPr>
              <p:cNvPr id="114765" name="Text Box 370"/>
              <p:cNvSpPr txBox="1">
                <a:spLocks noChangeArrowheads="1"/>
              </p:cNvSpPr>
              <p:nvPr/>
            </p:nvSpPr>
            <p:spPr bwMode="auto">
              <a:xfrm>
                <a:off x="1075" y="1232"/>
                <a:ext cx="365" cy="20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0</a:t>
                </a:r>
                <a:endParaRPr lang="en-US" altLang="zh-CN" sz="1400">
                  <a:solidFill>
                    <a:srgbClr val="003399"/>
                  </a:solidFill>
                  <a:ea typeface="Gulim" pitchFamily="34" charset="-127"/>
                </a:endParaRPr>
              </a:p>
            </p:txBody>
          </p:sp>
          <p:sp>
            <p:nvSpPr>
              <p:cNvPr id="114766" name="Text Box 371"/>
              <p:cNvSpPr txBox="1">
                <a:spLocks noChangeArrowheads="1"/>
              </p:cNvSpPr>
              <p:nvPr/>
            </p:nvSpPr>
            <p:spPr bwMode="auto">
              <a:xfrm>
                <a:off x="2766" y="1276"/>
                <a:ext cx="354" cy="227"/>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2</a:t>
                </a:r>
                <a:endParaRPr lang="en-US" altLang="zh-CN" sz="1400">
                  <a:solidFill>
                    <a:srgbClr val="003399"/>
                  </a:solidFill>
                  <a:ea typeface="Gulim" pitchFamily="34" charset="-127"/>
                </a:endParaRPr>
              </a:p>
            </p:txBody>
          </p:sp>
          <p:sp>
            <p:nvSpPr>
              <p:cNvPr id="114767" name="Text Box 372"/>
              <p:cNvSpPr txBox="1">
                <a:spLocks noChangeArrowheads="1"/>
              </p:cNvSpPr>
              <p:nvPr/>
            </p:nvSpPr>
            <p:spPr bwMode="auto">
              <a:xfrm>
                <a:off x="3603" y="1229"/>
                <a:ext cx="399" cy="19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3</a:t>
                </a:r>
                <a:endParaRPr lang="en-US" altLang="zh-CN" sz="1400">
                  <a:solidFill>
                    <a:srgbClr val="003399"/>
                  </a:solidFill>
                  <a:ea typeface="Gulim" pitchFamily="34" charset="-127"/>
                </a:endParaRPr>
              </a:p>
            </p:txBody>
          </p:sp>
          <p:grpSp>
            <p:nvGrpSpPr>
              <p:cNvPr id="5" name="Group 373"/>
              <p:cNvGrpSpPr/>
              <p:nvPr/>
            </p:nvGrpSpPr>
            <p:grpSpPr bwMode="auto">
              <a:xfrm>
                <a:off x="986" y="1405"/>
                <a:ext cx="502" cy="764"/>
                <a:chOff x="1824" y="1408"/>
                <a:chExt cx="502" cy="764"/>
              </a:xfrm>
            </p:grpSpPr>
            <p:grpSp>
              <p:nvGrpSpPr>
                <p:cNvPr id="6" name="Group 374"/>
                <p:cNvGrpSpPr/>
                <p:nvPr/>
              </p:nvGrpSpPr>
              <p:grpSpPr bwMode="auto">
                <a:xfrm>
                  <a:off x="1830" y="1408"/>
                  <a:ext cx="496" cy="718"/>
                  <a:chOff x="1830" y="1408"/>
                  <a:chExt cx="496" cy="718"/>
                </a:xfrm>
              </p:grpSpPr>
              <p:sp>
                <p:nvSpPr>
                  <p:cNvPr id="114842" name="Rectangle 37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3" name="Rectangle 37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4" name="Oval 37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5" name="Rectangle 37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6" name="AutoShape 37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7" name="Oval 38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7" name="Group 381"/>
                <p:cNvGrpSpPr/>
                <p:nvPr/>
              </p:nvGrpSpPr>
              <p:grpSpPr bwMode="auto">
                <a:xfrm>
                  <a:off x="1824" y="1440"/>
                  <a:ext cx="495" cy="732"/>
                  <a:chOff x="1824" y="1428"/>
                  <a:chExt cx="495" cy="732"/>
                </a:xfrm>
              </p:grpSpPr>
              <p:grpSp>
                <p:nvGrpSpPr>
                  <p:cNvPr id="8" name="Group 382"/>
                  <p:cNvGrpSpPr/>
                  <p:nvPr/>
                </p:nvGrpSpPr>
                <p:grpSpPr bwMode="auto">
                  <a:xfrm>
                    <a:off x="1824" y="1428"/>
                    <a:ext cx="495" cy="732"/>
                    <a:chOff x="1824" y="1428"/>
                    <a:chExt cx="495" cy="732"/>
                  </a:xfrm>
                </p:grpSpPr>
                <p:grpSp>
                  <p:nvGrpSpPr>
                    <p:cNvPr id="9" name="Group 383"/>
                    <p:cNvGrpSpPr/>
                    <p:nvPr/>
                  </p:nvGrpSpPr>
                  <p:grpSpPr bwMode="auto">
                    <a:xfrm>
                      <a:off x="1926" y="1435"/>
                      <a:ext cx="282" cy="725"/>
                      <a:chOff x="1926" y="1435"/>
                      <a:chExt cx="282" cy="725"/>
                    </a:xfrm>
                  </p:grpSpPr>
                  <p:sp>
                    <p:nvSpPr>
                      <p:cNvPr id="114839" name="Text Box 38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40" name="Text Box 38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41" name="Text Box 38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10" name="Group 387"/>
                    <p:cNvGrpSpPr/>
                    <p:nvPr/>
                  </p:nvGrpSpPr>
                  <p:grpSpPr bwMode="auto">
                    <a:xfrm>
                      <a:off x="1824" y="1428"/>
                      <a:ext cx="495" cy="684"/>
                      <a:chOff x="1824" y="1428"/>
                      <a:chExt cx="495" cy="684"/>
                    </a:xfrm>
                  </p:grpSpPr>
                  <p:sp>
                    <p:nvSpPr>
                      <p:cNvPr id="114835" name="Text Box 38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36" name="Text Box 38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37" name="Text Box 39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38" name="Text Box 39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832" name="Line 39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1" name="Group 393"/>
              <p:cNvGrpSpPr/>
              <p:nvPr/>
            </p:nvGrpSpPr>
            <p:grpSpPr bwMode="auto">
              <a:xfrm>
                <a:off x="1824" y="1408"/>
                <a:ext cx="502" cy="764"/>
                <a:chOff x="1824" y="1408"/>
                <a:chExt cx="502" cy="764"/>
              </a:xfrm>
            </p:grpSpPr>
            <p:grpSp>
              <p:nvGrpSpPr>
                <p:cNvPr id="12" name="Group 394"/>
                <p:cNvGrpSpPr/>
                <p:nvPr/>
              </p:nvGrpSpPr>
              <p:grpSpPr bwMode="auto">
                <a:xfrm>
                  <a:off x="1830" y="1408"/>
                  <a:ext cx="496" cy="718"/>
                  <a:chOff x="1830" y="1408"/>
                  <a:chExt cx="496" cy="718"/>
                </a:xfrm>
              </p:grpSpPr>
              <p:sp>
                <p:nvSpPr>
                  <p:cNvPr id="114823" name="Rectangle 39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4" name="Rectangle 39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5" name="Oval 39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6" name="Rectangle 39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7" name="AutoShape 39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8" name="Oval 40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3" name="Group 401"/>
                <p:cNvGrpSpPr/>
                <p:nvPr/>
              </p:nvGrpSpPr>
              <p:grpSpPr bwMode="auto">
                <a:xfrm>
                  <a:off x="1824" y="1440"/>
                  <a:ext cx="495" cy="732"/>
                  <a:chOff x="1824" y="1428"/>
                  <a:chExt cx="495" cy="732"/>
                </a:xfrm>
              </p:grpSpPr>
              <p:grpSp>
                <p:nvGrpSpPr>
                  <p:cNvPr id="14" name="Group 402"/>
                  <p:cNvGrpSpPr/>
                  <p:nvPr/>
                </p:nvGrpSpPr>
                <p:grpSpPr bwMode="auto">
                  <a:xfrm>
                    <a:off x="1824" y="1428"/>
                    <a:ext cx="495" cy="732"/>
                    <a:chOff x="1824" y="1428"/>
                    <a:chExt cx="495" cy="732"/>
                  </a:xfrm>
                </p:grpSpPr>
                <p:grpSp>
                  <p:nvGrpSpPr>
                    <p:cNvPr id="15" name="Group 403"/>
                    <p:cNvGrpSpPr/>
                    <p:nvPr/>
                  </p:nvGrpSpPr>
                  <p:grpSpPr bwMode="auto">
                    <a:xfrm>
                      <a:off x="1926" y="1435"/>
                      <a:ext cx="282" cy="725"/>
                      <a:chOff x="1926" y="1435"/>
                      <a:chExt cx="282" cy="725"/>
                    </a:xfrm>
                  </p:grpSpPr>
                  <p:sp>
                    <p:nvSpPr>
                      <p:cNvPr id="114820" name="Text Box 40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21" name="Text Box 40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22" name="Text Box 40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16" name="Group 407"/>
                    <p:cNvGrpSpPr/>
                    <p:nvPr/>
                  </p:nvGrpSpPr>
                  <p:grpSpPr bwMode="auto">
                    <a:xfrm>
                      <a:off x="1824" y="1428"/>
                      <a:ext cx="495" cy="684"/>
                      <a:chOff x="1824" y="1428"/>
                      <a:chExt cx="495" cy="684"/>
                    </a:xfrm>
                  </p:grpSpPr>
                  <p:sp>
                    <p:nvSpPr>
                      <p:cNvPr id="114816" name="Text Box 40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17" name="Text Box 40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18" name="Text Box 41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19" name="Text Box 41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813" name="Line 41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7" name="Group 413"/>
              <p:cNvGrpSpPr/>
              <p:nvPr/>
            </p:nvGrpSpPr>
            <p:grpSpPr bwMode="auto">
              <a:xfrm>
                <a:off x="2688" y="1410"/>
                <a:ext cx="502" cy="764"/>
                <a:chOff x="1824" y="1408"/>
                <a:chExt cx="502" cy="764"/>
              </a:xfrm>
            </p:grpSpPr>
            <p:grpSp>
              <p:nvGrpSpPr>
                <p:cNvPr id="18" name="Group 414"/>
                <p:cNvGrpSpPr/>
                <p:nvPr/>
              </p:nvGrpSpPr>
              <p:grpSpPr bwMode="auto">
                <a:xfrm>
                  <a:off x="1830" y="1408"/>
                  <a:ext cx="496" cy="718"/>
                  <a:chOff x="1830" y="1408"/>
                  <a:chExt cx="496" cy="718"/>
                </a:xfrm>
              </p:grpSpPr>
              <p:sp>
                <p:nvSpPr>
                  <p:cNvPr id="114804" name="Rectangle 41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5" name="Rectangle 41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6" name="Oval 41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7" name="Rectangle 41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8" name="AutoShape 41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9" name="Oval 42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9" name="Group 421"/>
                <p:cNvGrpSpPr/>
                <p:nvPr/>
              </p:nvGrpSpPr>
              <p:grpSpPr bwMode="auto">
                <a:xfrm>
                  <a:off x="1824" y="1440"/>
                  <a:ext cx="495" cy="732"/>
                  <a:chOff x="1824" y="1428"/>
                  <a:chExt cx="495" cy="732"/>
                </a:xfrm>
              </p:grpSpPr>
              <p:grpSp>
                <p:nvGrpSpPr>
                  <p:cNvPr id="20" name="Group 422"/>
                  <p:cNvGrpSpPr/>
                  <p:nvPr/>
                </p:nvGrpSpPr>
                <p:grpSpPr bwMode="auto">
                  <a:xfrm>
                    <a:off x="1824" y="1428"/>
                    <a:ext cx="495" cy="732"/>
                    <a:chOff x="1824" y="1428"/>
                    <a:chExt cx="495" cy="732"/>
                  </a:xfrm>
                </p:grpSpPr>
                <p:grpSp>
                  <p:nvGrpSpPr>
                    <p:cNvPr id="21" name="Group 423"/>
                    <p:cNvGrpSpPr/>
                    <p:nvPr/>
                  </p:nvGrpSpPr>
                  <p:grpSpPr bwMode="auto">
                    <a:xfrm>
                      <a:off x="1926" y="1435"/>
                      <a:ext cx="282" cy="725"/>
                      <a:chOff x="1926" y="1435"/>
                      <a:chExt cx="282" cy="725"/>
                    </a:xfrm>
                  </p:grpSpPr>
                  <p:sp>
                    <p:nvSpPr>
                      <p:cNvPr id="114801" name="Text Box 42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02" name="Text Box 42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03" name="Text Box 42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22" name="Group 427"/>
                    <p:cNvGrpSpPr/>
                    <p:nvPr/>
                  </p:nvGrpSpPr>
                  <p:grpSpPr bwMode="auto">
                    <a:xfrm>
                      <a:off x="1824" y="1428"/>
                      <a:ext cx="495" cy="684"/>
                      <a:chOff x="1824" y="1428"/>
                      <a:chExt cx="495" cy="684"/>
                    </a:xfrm>
                  </p:grpSpPr>
                  <p:sp>
                    <p:nvSpPr>
                      <p:cNvPr id="114797" name="Text Box 42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98" name="Text Box 42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99" name="Text Box 43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00" name="Text Box 43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794" name="Line 43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23" name="Group 433"/>
              <p:cNvGrpSpPr/>
              <p:nvPr/>
            </p:nvGrpSpPr>
            <p:grpSpPr bwMode="auto">
              <a:xfrm>
                <a:off x="3534" y="1413"/>
                <a:ext cx="502" cy="764"/>
                <a:chOff x="1824" y="1408"/>
                <a:chExt cx="502" cy="764"/>
              </a:xfrm>
            </p:grpSpPr>
            <p:grpSp>
              <p:nvGrpSpPr>
                <p:cNvPr id="24" name="Group 434"/>
                <p:cNvGrpSpPr/>
                <p:nvPr/>
              </p:nvGrpSpPr>
              <p:grpSpPr bwMode="auto">
                <a:xfrm>
                  <a:off x="1830" y="1408"/>
                  <a:ext cx="496" cy="718"/>
                  <a:chOff x="1830" y="1408"/>
                  <a:chExt cx="496" cy="718"/>
                </a:xfrm>
              </p:grpSpPr>
              <p:sp>
                <p:nvSpPr>
                  <p:cNvPr id="114785" name="Rectangle 43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6" name="Rectangle 43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7" name="Oval 43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8" name="Rectangle 43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9" name="AutoShape 43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90" name="Oval 44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25" name="Group 441"/>
                <p:cNvGrpSpPr/>
                <p:nvPr/>
              </p:nvGrpSpPr>
              <p:grpSpPr bwMode="auto">
                <a:xfrm>
                  <a:off x="1824" y="1440"/>
                  <a:ext cx="495" cy="732"/>
                  <a:chOff x="1824" y="1428"/>
                  <a:chExt cx="495" cy="732"/>
                </a:xfrm>
              </p:grpSpPr>
              <p:grpSp>
                <p:nvGrpSpPr>
                  <p:cNvPr id="26" name="Group 442"/>
                  <p:cNvGrpSpPr/>
                  <p:nvPr/>
                </p:nvGrpSpPr>
                <p:grpSpPr bwMode="auto">
                  <a:xfrm>
                    <a:off x="1824" y="1428"/>
                    <a:ext cx="495" cy="732"/>
                    <a:chOff x="1824" y="1428"/>
                    <a:chExt cx="495" cy="732"/>
                  </a:xfrm>
                </p:grpSpPr>
                <p:grpSp>
                  <p:nvGrpSpPr>
                    <p:cNvPr id="27" name="Group 443"/>
                    <p:cNvGrpSpPr/>
                    <p:nvPr/>
                  </p:nvGrpSpPr>
                  <p:grpSpPr bwMode="auto">
                    <a:xfrm>
                      <a:off x="1926" y="1435"/>
                      <a:ext cx="282" cy="725"/>
                      <a:chOff x="1926" y="1435"/>
                      <a:chExt cx="282" cy="725"/>
                    </a:xfrm>
                  </p:grpSpPr>
                  <p:sp>
                    <p:nvSpPr>
                      <p:cNvPr id="114782" name="Text Box 44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783" name="Text Box 44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784" name="Text Box 44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28" name="Group 447"/>
                    <p:cNvGrpSpPr/>
                    <p:nvPr/>
                  </p:nvGrpSpPr>
                  <p:grpSpPr bwMode="auto">
                    <a:xfrm>
                      <a:off x="1824" y="1428"/>
                      <a:ext cx="495" cy="684"/>
                      <a:chOff x="1824" y="1428"/>
                      <a:chExt cx="495" cy="684"/>
                    </a:xfrm>
                  </p:grpSpPr>
                  <p:sp>
                    <p:nvSpPr>
                      <p:cNvPr id="114778" name="Text Box 44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79" name="Text Box 44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80" name="Text Box 45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781" name="Text Box 45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775" name="Line 45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grpSp>
      <p:pic>
        <p:nvPicPr>
          <p:cNvPr id="19546" name="Picture 90"/>
          <p:cNvPicPr>
            <a:picLocks noChangeAspect="1" noChangeArrowheads="1"/>
          </p:cNvPicPr>
          <p:nvPr/>
        </p:nvPicPr>
        <p:blipFill>
          <a:blip r:embed="rId1" cstate="print"/>
          <a:srcRect/>
          <a:stretch>
            <a:fillRect/>
          </a:stretch>
        </p:blipFill>
        <p:spPr bwMode="auto">
          <a:xfrm>
            <a:off x="2434158" y="3861049"/>
            <a:ext cx="2725738" cy="1757363"/>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6"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47" name="Picture 91"/>
          <p:cNvPicPr>
            <a:picLocks noChangeAspect="1" noChangeArrowheads="1"/>
          </p:cNvPicPr>
          <p:nvPr/>
        </p:nvPicPr>
        <p:blipFill>
          <a:blip r:embed="rId2" cstate="print"/>
          <a:srcRect/>
          <a:stretch>
            <a:fillRect/>
          </a:stretch>
        </p:blipFill>
        <p:spPr bwMode="auto">
          <a:xfrm>
            <a:off x="2446040" y="5733257"/>
            <a:ext cx="2209800" cy="5048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8"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49" name="Picture 93"/>
          <p:cNvPicPr>
            <a:picLocks noChangeAspect="1" noChangeArrowheads="1"/>
          </p:cNvPicPr>
          <p:nvPr/>
        </p:nvPicPr>
        <p:blipFill>
          <a:blip r:embed="rId3" cstate="print"/>
          <a:srcRect/>
          <a:stretch>
            <a:fillRect/>
          </a:stretch>
        </p:blipFill>
        <p:spPr bwMode="auto">
          <a:xfrm>
            <a:off x="5527675" y="3848100"/>
            <a:ext cx="3094038"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700"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51" name="Picture 95"/>
          <p:cNvPicPr>
            <a:picLocks noChangeAspect="1" noChangeArrowheads="1"/>
          </p:cNvPicPr>
          <p:nvPr/>
        </p:nvPicPr>
        <p:blipFill>
          <a:blip r:embed="rId4" cstate="print"/>
          <a:srcRect/>
          <a:stretch>
            <a:fillRect/>
          </a:stretch>
        </p:blipFill>
        <p:spPr bwMode="auto">
          <a:xfrm>
            <a:off x="5519738" y="4322763"/>
            <a:ext cx="46656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3" name="Picture 97"/>
          <p:cNvPicPr>
            <a:picLocks noChangeAspect="1" noChangeArrowheads="1"/>
          </p:cNvPicPr>
          <p:nvPr/>
        </p:nvPicPr>
        <p:blipFill>
          <a:blip r:embed="rId5" cstate="print"/>
          <a:srcRect/>
          <a:stretch>
            <a:fillRect/>
          </a:stretch>
        </p:blipFill>
        <p:spPr bwMode="auto">
          <a:xfrm>
            <a:off x="5511801" y="4797425"/>
            <a:ext cx="50593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4" name="Picture 98"/>
          <p:cNvPicPr>
            <a:picLocks noChangeAspect="1" noChangeArrowheads="1"/>
          </p:cNvPicPr>
          <p:nvPr/>
        </p:nvPicPr>
        <p:blipFill>
          <a:blip r:embed="rId6" cstate="print"/>
          <a:srcRect/>
          <a:stretch>
            <a:fillRect/>
          </a:stretch>
        </p:blipFill>
        <p:spPr bwMode="auto">
          <a:xfrm>
            <a:off x="5499101" y="5308600"/>
            <a:ext cx="50339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5" name="Picture 99"/>
          <p:cNvPicPr>
            <a:picLocks noChangeAspect="1" noChangeArrowheads="1"/>
          </p:cNvPicPr>
          <p:nvPr/>
        </p:nvPicPr>
        <p:blipFill>
          <a:blip r:embed="rId7" cstate="print"/>
          <a:srcRect/>
          <a:stretch>
            <a:fillRect/>
          </a:stretch>
        </p:blipFill>
        <p:spPr bwMode="auto">
          <a:xfrm>
            <a:off x="5146675" y="5805264"/>
            <a:ext cx="5549900" cy="393700"/>
          </a:xfrm>
          <a:prstGeom prst="rect">
            <a:avLst/>
          </a:prstGeom>
          <a:solidFill>
            <a:srgbClr val="FFFFBD"/>
          </a:solidFill>
          <a:ln w="9525">
            <a:noFill/>
            <a:miter lim="800000"/>
            <a:headEnd/>
            <a:tailEnd/>
          </a:ln>
          <a:effectLst>
            <a:prstShdw prst="shdw13" dist="53882" dir="13500000">
              <a:srgbClr val="808080">
                <a:alpha val="50000"/>
              </a:srgbClr>
            </a:prstShdw>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blinds(horizontal)">
                                      <p:cBhvr>
                                        <p:cTn id="13" dur="500"/>
                                        <p:tgtEl>
                                          <p:spTgt spid="91"/>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9546"/>
                                        </p:tgtEl>
                                        <p:attrNameLst>
                                          <p:attrName>style.visibility</p:attrName>
                                        </p:attrNameLst>
                                      </p:cBhvr>
                                      <p:to>
                                        <p:strVal val="visible"/>
                                      </p:to>
                                    </p:set>
                                    <p:animEffect transition="in" filter="blinds(horizontal)">
                                      <p:cBhvr>
                                        <p:cTn id="17" dur="500"/>
                                        <p:tgtEl>
                                          <p:spTgt spid="19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547"/>
                                        </p:tgtEl>
                                        <p:attrNameLst>
                                          <p:attrName>style.visibility</p:attrName>
                                        </p:attrNameLst>
                                      </p:cBhvr>
                                      <p:to>
                                        <p:strVal val="visible"/>
                                      </p:to>
                                    </p:set>
                                    <p:animEffect transition="in" filter="blinds(horizontal)">
                                      <p:cBhvr>
                                        <p:cTn id="22" dur="500"/>
                                        <p:tgtEl>
                                          <p:spTgt spid="195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549"/>
                                        </p:tgtEl>
                                        <p:attrNameLst>
                                          <p:attrName>style.visibility</p:attrName>
                                        </p:attrNameLst>
                                      </p:cBhvr>
                                      <p:to>
                                        <p:strVal val="visible"/>
                                      </p:to>
                                    </p:set>
                                    <p:animEffect transition="in" filter="blinds(horizontal)">
                                      <p:cBhvr>
                                        <p:cTn id="27" dur="500"/>
                                        <p:tgtEl>
                                          <p:spTgt spid="19549"/>
                                        </p:tgtEl>
                                      </p:cBhvr>
                                    </p:animEffect>
                                  </p:childTnLst>
                                </p:cTn>
                              </p:par>
                              <p:par>
                                <p:cTn id="28" presetID="3" presetClass="entr" presetSubtype="10" fill="hold" nodeType="withEffect">
                                  <p:stCondLst>
                                    <p:cond delay="0"/>
                                  </p:stCondLst>
                                  <p:childTnLst>
                                    <p:set>
                                      <p:cBhvr>
                                        <p:cTn id="29" dur="1" fill="hold">
                                          <p:stCondLst>
                                            <p:cond delay="0"/>
                                          </p:stCondLst>
                                        </p:cTn>
                                        <p:tgtEl>
                                          <p:spTgt spid="19551"/>
                                        </p:tgtEl>
                                        <p:attrNameLst>
                                          <p:attrName>style.visibility</p:attrName>
                                        </p:attrNameLst>
                                      </p:cBhvr>
                                      <p:to>
                                        <p:strVal val="visible"/>
                                      </p:to>
                                    </p:set>
                                    <p:animEffect transition="in" filter="blinds(horizontal)">
                                      <p:cBhvr>
                                        <p:cTn id="30" dur="500"/>
                                        <p:tgtEl>
                                          <p:spTgt spid="19551"/>
                                        </p:tgtEl>
                                      </p:cBhvr>
                                    </p:animEffect>
                                  </p:childTnLst>
                                </p:cTn>
                              </p:par>
                              <p:par>
                                <p:cTn id="31" presetID="3" presetClass="entr" presetSubtype="10" fill="hold" nodeType="withEffect">
                                  <p:stCondLst>
                                    <p:cond delay="0"/>
                                  </p:stCondLst>
                                  <p:childTnLst>
                                    <p:set>
                                      <p:cBhvr>
                                        <p:cTn id="32" dur="1" fill="hold">
                                          <p:stCondLst>
                                            <p:cond delay="0"/>
                                          </p:stCondLst>
                                        </p:cTn>
                                        <p:tgtEl>
                                          <p:spTgt spid="19553"/>
                                        </p:tgtEl>
                                        <p:attrNameLst>
                                          <p:attrName>style.visibility</p:attrName>
                                        </p:attrNameLst>
                                      </p:cBhvr>
                                      <p:to>
                                        <p:strVal val="visible"/>
                                      </p:to>
                                    </p:set>
                                    <p:animEffect transition="in" filter="blinds(horizontal)">
                                      <p:cBhvr>
                                        <p:cTn id="33" dur="500"/>
                                        <p:tgtEl>
                                          <p:spTgt spid="19553"/>
                                        </p:tgtEl>
                                      </p:cBhvr>
                                    </p:animEffect>
                                  </p:childTnLst>
                                </p:cTn>
                              </p:par>
                              <p:par>
                                <p:cTn id="34" presetID="3" presetClass="entr" presetSubtype="10" fill="hold" nodeType="withEffect">
                                  <p:stCondLst>
                                    <p:cond delay="0"/>
                                  </p:stCondLst>
                                  <p:childTnLst>
                                    <p:set>
                                      <p:cBhvr>
                                        <p:cTn id="35" dur="1" fill="hold">
                                          <p:stCondLst>
                                            <p:cond delay="0"/>
                                          </p:stCondLst>
                                        </p:cTn>
                                        <p:tgtEl>
                                          <p:spTgt spid="19554"/>
                                        </p:tgtEl>
                                        <p:attrNameLst>
                                          <p:attrName>style.visibility</p:attrName>
                                        </p:attrNameLst>
                                      </p:cBhvr>
                                      <p:to>
                                        <p:strVal val="visible"/>
                                      </p:to>
                                    </p:set>
                                    <p:animEffect transition="in" filter="blinds(horizontal)">
                                      <p:cBhvr>
                                        <p:cTn id="36" dur="500"/>
                                        <p:tgtEl>
                                          <p:spTgt spid="1955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9555"/>
                                        </p:tgtEl>
                                        <p:attrNameLst>
                                          <p:attrName>style.visibility</p:attrName>
                                        </p:attrNameLst>
                                      </p:cBhvr>
                                      <p:to>
                                        <p:strVal val="visible"/>
                                      </p:to>
                                    </p:set>
                                    <p:animEffect transition="in" filter="blinds(horizontal)">
                                      <p:cBhvr>
                                        <p:cTn id="41" dur="500"/>
                                        <p:tgtEl>
                                          <p:spTgt spid="1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状态转换表</a:t>
            </a:r>
            <a:endParaRPr lang="zh-CN" altLang="en-US" i="0" dirty="0">
              <a:solidFill>
                <a:schemeClr val="accent1"/>
              </a:solidFill>
              <a:latin typeface="+mj-ea"/>
            </a:endParaRPr>
          </a:p>
        </p:txBody>
      </p:sp>
      <p:sp>
        <p:nvSpPr>
          <p:cNvPr id="78851" name="Rectangle 3"/>
          <p:cNvSpPr>
            <a:spLocks noGrp="1" noChangeArrowheads="1"/>
          </p:cNvSpPr>
          <p:nvPr>
            <p:ph type="body" sz="half" idx="4294967295"/>
          </p:nvPr>
        </p:nvSpPr>
        <p:spPr>
          <a:xfrm>
            <a:off x="612000" y="900000"/>
            <a:ext cx="4439809" cy="1349344"/>
          </a:xfrm>
        </p:spPr>
        <p:txBody>
          <a:bodyPr/>
          <a:lstStyle/>
          <a:p>
            <a:pPr algn="just">
              <a:spcBef>
                <a:spcPct val="50000"/>
              </a:spcBef>
              <a:buFont typeface="Wingdings" panose="05000000000000000000" pitchFamily="2" charset="2"/>
              <a:buNone/>
              <a:defRPr/>
            </a:pPr>
            <a:r>
              <a:rPr lang="zh-CN" altLang="en-US" dirty="0">
                <a:solidFill>
                  <a:srgbClr val="C00000"/>
                </a:solidFill>
                <a:latin typeface="宋体" panose="02010600030101010101" pitchFamily="2" charset="-122"/>
              </a:rPr>
              <a:t>（</a:t>
            </a:r>
            <a:r>
              <a:rPr lang="en-US" altLang="zh-CN" dirty="0">
                <a:solidFill>
                  <a:srgbClr val="C00000"/>
                </a:solidFill>
                <a:latin typeface="宋体" panose="02010600030101010101" pitchFamily="2" charset="-122"/>
              </a:rPr>
              <a:t>2</a:t>
            </a:r>
            <a:r>
              <a:rPr lang="zh-CN" altLang="en-US" dirty="0">
                <a:solidFill>
                  <a:srgbClr val="C00000"/>
                </a:solidFill>
                <a:latin typeface="宋体" panose="02010600030101010101" pitchFamily="2" charset="-122"/>
              </a:rPr>
              <a:t>）计算并列出状态转换表</a:t>
            </a:r>
            <a:endParaRPr lang="zh-CN" altLang="en-US" dirty="0">
              <a:solidFill>
                <a:srgbClr val="C00000"/>
              </a:solidFill>
              <a:latin typeface="宋体" panose="02010600030101010101" pitchFamily="2" charset="-122"/>
            </a:endParaRPr>
          </a:p>
          <a:p>
            <a:pPr marL="365125" indent="-365125">
              <a:lnSpc>
                <a:spcPct val="110000"/>
              </a:lnSpc>
              <a:buNone/>
              <a:defRPr/>
            </a:pPr>
            <a:endParaRPr kumimoji="1" lang="zh-CN" altLang="en-US" dirty="0"/>
          </a:p>
        </p:txBody>
      </p:sp>
      <p:sp>
        <p:nvSpPr>
          <p:cNvPr id="11271" name="Rectangle 52"/>
          <p:cNvSpPr>
            <a:spLocks noChangeArrowheads="1"/>
          </p:cNvSpPr>
          <p:nvPr/>
        </p:nvSpPr>
        <p:spPr bwMode="black">
          <a:xfrm>
            <a:off x="6003635" y="-353943"/>
            <a:ext cx="184731" cy="707886"/>
          </a:xfrm>
          <a:prstGeom prst="rect">
            <a:avLst/>
          </a:prstGeom>
          <a:noFill/>
          <a:ln w="9525" algn="ctr">
            <a:noFill/>
            <a:miter lim="800000"/>
          </a:ln>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1272" name="Rectangle 61"/>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grpSp>
        <p:nvGrpSpPr>
          <p:cNvPr id="2" name="组合 61"/>
          <p:cNvGrpSpPr/>
          <p:nvPr/>
        </p:nvGrpSpPr>
        <p:grpSpPr bwMode="auto">
          <a:xfrm>
            <a:off x="6384032" y="2451336"/>
            <a:ext cx="4443858" cy="2947515"/>
            <a:chOff x="3119418" y="1366838"/>
            <a:chExt cx="3191759" cy="2390779"/>
          </a:xfrm>
        </p:grpSpPr>
        <p:pic>
          <p:nvPicPr>
            <p:cNvPr id="11289" name="Picture 54" descr="图片32"/>
            <p:cNvPicPr>
              <a:picLocks noChangeAspect="1" noChangeArrowheads="1"/>
            </p:cNvPicPr>
            <p:nvPr/>
          </p:nvPicPr>
          <p:blipFill>
            <a:blip r:embed="rId1" cstate="print"/>
            <a:srcRect/>
            <a:stretch>
              <a:fillRect/>
            </a:stretch>
          </p:blipFill>
          <p:spPr bwMode="auto">
            <a:xfrm>
              <a:off x="3147993" y="1366838"/>
              <a:ext cx="1200150" cy="438150"/>
            </a:xfrm>
            <a:prstGeom prst="rect">
              <a:avLst/>
            </a:prstGeom>
            <a:noFill/>
            <a:ln w="9525">
              <a:noFill/>
              <a:miter lim="800000"/>
              <a:headEnd/>
              <a:tailEnd/>
            </a:ln>
            <a:effectLst>
              <a:prstShdw prst="shdw13" dist="53882" dir="13500000">
                <a:srgbClr val="808080">
                  <a:alpha val="50000"/>
                </a:srgbClr>
              </a:prstShdw>
            </a:effectLst>
          </p:spPr>
        </p:pic>
        <p:pic>
          <p:nvPicPr>
            <p:cNvPr id="11290" name="Picture 55"/>
            <p:cNvPicPr>
              <a:picLocks noChangeAspect="1" noChangeArrowheads="1"/>
            </p:cNvPicPr>
            <p:nvPr/>
          </p:nvPicPr>
          <p:blipFill>
            <a:blip r:embed="rId2" cstate="print"/>
            <a:srcRect/>
            <a:stretch>
              <a:fillRect/>
            </a:stretch>
          </p:blipFill>
          <p:spPr bwMode="auto">
            <a:xfrm>
              <a:off x="3135332" y="1858941"/>
              <a:ext cx="28241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1" name="Picture 56"/>
            <p:cNvPicPr>
              <a:picLocks noChangeAspect="1" noChangeArrowheads="1"/>
            </p:cNvPicPr>
            <p:nvPr/>
          </p:nvPicPr>
          <p:blipFill>
            <a:blip r:embed="rId3" cstate="print"/>
            <a:srcRect/>
            <a:stretch>
              <a:fillRect/>
            </a:stretch>
          </p:blipFill>
          <p:spPr bwMode="auto">
            <a:xfrm>
              <a:off x="3142527" y="2374145"/>
              <a:ext cx="3168650"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2" name="Picture 58" descr="图片1"/>
            <p:cNvPicPr>
              <a:picLocks noChangeAspect="1" noChangeArrowheads="1"/>
            </p:cNvPicPr>
            <p:nvPr/>
          </p:nvPicPr>
          <p:blipFill>
            <a:blip r:embed="rId4" cstate="print"/>
            <a:srcRect/>
            <a:stretch>
              <a:fillRect/>
            </a:stretch>
          </p:blipFill>
          <p:spPr bwMode="auto">
            <a:xfrm>
              <a:off x="3133840" y="2844798"/>
              <a:ext cx="2981325" cy="438150"/>
            </a:xfrm>
            <a:prstGeom prst="rect">
              <a:avLst/>
            </a:prstGeom>
            <a:noFill/>
            <a:ln w="9525">
              <a:noFill/>
              <a:miter lim="800000"/>
              <a:headEnd/>
              <a:tailEnd/>
            </a:ln>
            <a:effectLst>
              <a:prstShdw prst="shdw13" dist="53882" dir="13500000">
                <a:srgbClr val="808080">
                  <a:alpha val="50000"/>
                </a:srgbClr>
              </a:prstShdw>
            </a:effectLst>
          </p:spPr>
        </p:pic>
        <p:pic>
          <p:nvPicPr>
            <p:cNvPr id="11293" name="Picture 60"/>
            <p:cNvPicPr>
              <a:picLocks noChangeAspect="1" noChangeArrowheads="1"/>
            </p:cNvPicPr>
            <p:nvPr/>
          </p:nvPicPr>
          <p:blipFill>
            <a:blip r:embed="rId5" cstate="print"/>
            <a:srcRect/>
            <a:stretch>
              <a:fillRect/>
            </a:stretch>
          </p:blipFill>
          <p:spPr bwMode="auto">
            <a:xfrm>
              <a:off x="3119418" y="3295654"/>
              <a:ext cx="1228725" cy="461963"/>
            </a:xfrm>
            <a:prstGeom prst="rect">
              <a:avLst/>
            </a:prstGeom>
            <a:solidFill>
              <a:srgbClr val="FFFFBD"/>
            </a:solidFill>
            <a:ln w="9525">
              <a:noFill/>
              <a:miter lim="800000"/>
              <a:headEnd/>
              <a:tailEnd/>
            </a:ln>
            <a:effectLst>
              <a:prstShdw prst="shdw13" dist="53882" dir="13500000">
                <a:srgbClr val="808080">
                  <a:alpha val="50000"/>
                </a:srgbClr>
              </a:prstShdw>
            </a:effectLst>
          </p:spPr>
        </p:pic>
      </p:grpSp>
      <p:grpSp>
        <p:nvGrpSpPr>
          <p:cNvPr id="3" name="Group 204"/>
          <p:cNvGrpSpPr/>
          <p:nvPr/>
        </p:nvGrpSpPr>
        <p:grpSpPr bwMode="auto">
          <a:xfrm>
            <a:off x="2278064" y="1720850"/>
            <a:ext cx="3449637" cy="4419600"/>
            <a:chOff x="336" y="480"/>
            <a:chExt cx="2173" cy="2784"/>
          </a:xfrm>
        </p:grpSpPr>
        <p:sp>
          <p:nvSpPr>
            <p:cNvPr id="11275" name="Rectangle 92"/>
            <p:cNvSpPr>
              <a:spLocks noChangeArrowheads="1"/>
            </p:cNvSpPr>
            <p:nvPr/>
          </p:nvSpPr>
          <p:spPr bwMode="auto">
            <a:xfrm>
              <a:off x="2208" y="774"/>
              <a:ext cx="301"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1</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p:txBody>
        </p:sp>
        <p:sp>
          <p:nvSpPr>
            <p:cNvPr id="11276" name="Rectangle 93"/>
            <p:cNvSpPr>
              <a:spLocks noChangeArrowheads="1"/>
            </p:cNvSpPr>
            <p:nvPr/>
          </p:nvSpPr>
          <p:spPr bwMode="auto">
            <a:xfrm>
              <a:off x="1264" y="774"/>
              <a:ext cx="944"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0   0   0   0 </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0   0   0   0</a:t>
              </a:r>
              <a:endParaRPr lang="en-US" altLang="zh-CN" sz="1600" dirty="0">
                <a:solidFill>
                  <a:srgbClr val="003399"/>
                </a:solidFill>
                <a:latin typeface="Arial" panose="020B0604020202020204" pitchFamily="34" charset="0"/>
                <a:ea typeface="Gulim" pitchFamily="34" charset="-127"/>
              </a:endParaRPr>
            </a:p>
          </p:txBody>
        </p:sp>
        <p:sp>
          <p:nvSpPr>
            <p:cNvPr id="11277" name="Rectangle 94"/>
            <p:cNvSpPr>
              <a:spLocks noChangeArrowheads="1"/>
            </p:cNvSpPr>
            <p:nvPr/>
          </p:nvSpPr>
          <p:spPr bwMode="auto">
            <a:xfrm>
              <a:off x="336" y="774"/>
              <a:ext cx="928"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1   0   0   1</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1   1   1   1</a:t>
              </a:r>
              <a:endParaRPr lang="en-US" altLang="zh-CN" sz="1600" dirty="0">
                <a:solidFill>
                  <a:srgbClr val="003399"/>
                </a:solidFill>
                <a:latin typeface="Arial" panose="020B0604020202020204" pitchFamily="34" charset="0"/>
                <a:ea typeface="Gulim" pitchFamily="34" charset="-127"/>
              </a:endParaRPr>
            </a:p>
          </p:txBody>
        </p:sp>
        <p:sp>
          <p:nvSpPr>
            <p:cNvPr id="11278" name="Rectangle 95"/>
            <p:cNvSpPr>
              <a:spLocks noChangeArrowheads="1"/>
            </p:cNvSpPr>
            <p:nvPr/>
          </p:nvSpPr>
          <p:spPr bwMode="auto">
            <a:xfrm>
              <a:off x="2208" y="529"/>
              <a:ext cx="301" cy="287"/>
            </a:xfrm>
            <a:prstGeom prst="rect">
              <a:avLst/>
            </a:prstGeom>
            <a:noFill/>
            <a:ln w="9525">
              <a:noFill/>
              <a:miter lim="800000"/>
            </a:ln>
          </p:spPr>
          <p:txBody>
            <a:bodyPr/>
            <a:lstStyle/>
            <a:p>
              <a:pPr algn="dist" eaLnBrk="1" hangingPunct="1">
                <a:lnSpc>
                  <a:spcPct val="120000"/>
                </a:lnSpc>
                <a:spcBef>
                  <a:spcPct val="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C</a:t>
              </a:r>
              <a:endParaRPr lang="en-US" altLang="zh-CN" sz="1600" dirty="0">
                <a:solidFill>
                  <a:srgbClr val="003399"/>
                </a:solidFill>
                <a:latin typeface="Arial" panose="020B0604020202020204" pitchFamily="34" charset="0"/>
                <a:ea typeface="Gulim" pitchFamily="34" charset="-127"/>
              </a:endParaRPr>
            </a:p>
          </p:txBody>
        </p:sp>
        <p:sp>
          <p:nvSpPr>
            <p:cNvPr id="11279" name="Rectangle 96"/>
            <p:cNvSpPr>
              <a:spLocks noChangeArrowheads="1"/>
            </p:cNvSpPr>
            <p:nvPr/>
          </p:nvSpPr>
          <p:spPr bwMode="auto">
            <a:xfrm>
              <a:off x="1264" y="487"/>
              <a:ext cx="1171" cy="287"/>
            </a:xfrm>
            <a:prstGeom prst="rect">
              <a:avLst/>
            </a:prstGeom>
            <a:noFill/>
            <a:ln w="9525">
              <a:noFill/>
              <a:miter lim="800000"/>
            </a:ln>
          </p:spPr>
          <p:txBody>
            <a:bodyPr/>
            <a:lstStyle/>
            <a:p>
              <a:pPr algn="dist" eaLnBrk="1" hangingPunct="1">
                <a:lnSpc>
                  <a:spcPct val="100000"/>
                </a:lnSpc>
                <a:spcBef>
                  <a:spcPct val="20000"/>
                </a:spcBef>
                <a:buClr>
                  <a:srgbClr val="EAEC5E"/>
                </a:buClr>
                <a:buSzPct val="85000"/>
                <a:buFont typeface="Wingdings 2" panose="05020102010507070707" pitchFamily="18" charset="2"/>
                <a:buNone/>
              </a:pPr>
              <a:endParaRPr lang="zh-CN" altLang="zh-CN" sz="2400">
                <a:solidFill>
                  <a:srgbClr val="003399"/>
                </a:solidFill>
                <a:latin typeface="Arial" panose="020B0604020202020204" pitchFamily="34" charset="0"/>
                <a:ea typeface="Gulim" pitchFamily="34" charset="-127"/>
              </a:endParaRPr>
            </a:p>
          </p:txBody>
        </p:sp>
        <p:sp>
          <p:nvSpPr>
            <p:cNvPr id="11280" name="Rectangle 97"/>
            <p:cNvSpPr>
              <a:spLocks noChangeArrowheads="1"/>
            </p:cNvSpPr>
            <p:nvPr/>
          </p:nvSpPr>
          <p:spPr bwMode="auto">
            <a:xfrm>
              <a:off x="336" y="487"/>
              <a:ext cx="928" cy="287"/>
            </a:xfrm>
            <a:prstGeom prst="rect">
              <a:avLst/>
            </a:prstGeom>
            <a:noFill/>
            <a:ln w="9525">
              <a:noFill/>
              <a:miter lim="800000"/>
            </a:ln>
          </p:spPr>
          <p:txBody>
            <a:bodyPr/>
            <a:lstStyle/>
            <a:p>
              <a:pPr algn="dist" eaLnBrk="1" hangingPunct="1">
                <a:lnSpc>
                  <a:spcPct val="100000"/>
                </a:lnSpc>
                <a:spcBef>
                  <a:spcPct val="20000"/>
                </a:spcBef>
                <a:buClr>
                  <a:srgbClr val="EAEC5E"/>
                </a:buClr>
                <a:buSzPct val="85000"/>
                <a:buFont typeface="Wingdings 2" panose="05020102010507070707" pitchFamily="18" charset="2"/>
                <a:buNone/>
              </a:pPr>
              <a:endParaRPr lang="zh-CN" altLang="zh-CN" sz="2400">
                <a:solidFill>
                  <a:srgbClr val="003399"/>
                </a:solidFill>
                <a:latin typeface="Arial" panose="020B0604020202020204" pitchFamily="34" charset="0"/>
                <a:ea typeface="Gulim" pitchFamily="34" charset="-127"/>
              </a:endParaRPr>
            </a:p>
          </p:txBody>
        </p:sp>
        <p:grpSp>
          <p:nvGrpSpPr>
            <p:cNvPr id="4" name="Group 98"/>
            <p:cNvGrpSpPr/>
            <p:nvPr/>
          </p:nvGrpSpPr>
          <p:grpSpPr bwMode="auto">
            <a:xfrm>
              <a:off x="336" y="487"/>
              <a:ext cx="2160" cy="2777"/>
              <a:chOff x="336" y="487"/>
              <a:chExt cx="2400" cy="2777"/>
            </a:xfrm>
          </p:grpSpPr>
          <p:sp>
            <p:nvSpPr>
              <p:cNvPr id="11286" name="Line 99"/>
              <p:cNvSpPr>
                <a:spLocks noChangeShapeType="1"/>
              </p:cNvSpPr>
              <p:nvPr/>
            </p:nvSpPr>
            <p:spPr bwMode="auto">
              <a:xfrm>
                <a:off x="336" y="487"/>
                <a:ext cx="24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7" name="Line 100"/>
              <p:cNvSpPr>
                <a:spLocks noChangeShapeType="1"/>
              </p:cNvSpPr>
              <p:nvPr/>
            </p:nvSpPr>
            <p:spPr bwMode="auto">
              <a:xfrm>
                <a:off x="336" y="774"/>
                <a:ext cx="24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8" name="Line 101"/>
              <p:cNvSpPr>
                <a:spLocks noChangeShapeType="1"/>
              </p:cNvSpPr>
              <p:nvPr/>
            </p:nvSpPr>
            <p:spPr bwMode="auto">
              <a:xfrm>
                <a:off x="336" y="3264"/>
                <a:ext cx="24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1282" name="Line 102"/>
            <p:cNvSpPr>
              <a:spLocks noChangeShapeType="1"/>
            </p:cNvSpPr>
            <p:nvPr/>
          </p:nvSpPr>
          <p:spPr bwMode="auto">
            <a:xfrm>
              <a:off x="336" y="487"/>
              <a:ext cx="0" cy="277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3" name="Line 103"/>
            <p:cNvSpPr>
              <a:spLocks noChangeShapeType="1"/>
            </p:cNvSpPr>
            <p:nvPr/>
          </p:nvSpPr>
          <p:spPr bwMode="auto">
            <a:xfrm>
              <a:off x="1264" y="487"/>
              <a:ext cx="0" cy="277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4" name="Line 104"/>
            <p:cNvSpPr>
              <a:spLocks noChangeShapeType="1"/>
            </p:cNvSpPr>
            <p:nvPr/>
          </p:nvSpPr>
          <p:spPr bwMode="auto">
            <a:xfrm>
              <a:off x="2208" y="480"/>
              <a:ext cx="0" cy="277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5" name="Line 105"/>
            <p:cNvSpPr>
              <a:spLocks noChangeShapeType="1"/>
            </p:cNvSpPr>
            <p:nvPr/>
          </p:nvSpPr>
          <p:spPr bwMode="auto">
            <a:xfrm>
              <a:off x="2496" y="487"/>
              <a:ext cx="0" cy="277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11266" name="Object 62"/>
            <p:cNvGraphicFramePr>
              <a:graphicFrameLocks noChangeAspect="1"/>
            </p:cNvGraphicFramePr>
            <p:nvPr/>
          </p:nvGraphicFramePr>
          <p:xfrm>
            <a:off x="439" y="509"/>
            <a:ext cx="754" cy="256"/>
          </p:xfrm>
          <a:graphic>
            <a:graphicData uri="http://schemas.openxmlformats.org/presentationml/2006/ole">
              <mc:AlternateContent xmlns:mc="http://schemas.openxmlformats.org/markup-compatibility/2006">
                <mc:Choice xmlns:v="urn:schemas-microsoft-com:vml" Requires="v">
                  <p:oleObj spid="_x0000_s5" name="Equation" r:id="rId6" imgW="711200" imgH="241300" progId="Equation.3">
                    <p:embed/>
                  </p:oleObj>
                </mc:Choice>
                <mc:Fallback>
                  <p:oleObj name="Equation" r:id="rId6" imgW="711200" imgH="241300" progId="Equation.3">
                    <p:embed/>
                    <p:pic>
                      <p:nvPicPr>
                        <p:cNvPr id="0"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 y="509"/>
                          <a:ext cx="75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11267" name="Object 63"/>
            <p:cNvGraphicFramePr>
              <a:graphicFrameLocks noChangeAspect="1"/>
            </p:cNvGraphicFramePr>
            <p:nvPr/>
          </p:nvGraphicFramePr>
          <p:xfrm>
            <a:off x="1290" y="537"/>
            <a:ext cx="918" cy="207"/>
          </p:xfrm>
          <a:graphic>
            <a:graphicData uri="http://schemas.openxmlformats.org/presentationml/2006/ole">
              <mc:AlternateContent xmlns:mc="http://schemas.openxmlformats.org/markup-compatibility/2006">
                <mc:Choice xmlns:v="urn:schemas-microsoft-com:vml" Requires="v">
                  <p:oleObj spid="_x0000_s6" name="Equation" r:id="rId8" imgW="1066800" imgH="241300" progId="Equation.3">
                    <p:embed/>
                  </p:oleObj>
                </mc:Choice>
                <mc:Fallback>
                  <p:oleObj name="Equation" r:id="rId8" imgW="1066800" imgH="241300" progId="Equation.3">
                    <p:embed/>
                    <p:pic>
                      <p:nvPicPr>
                        <p:cNvPr id="0" name="图片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0" y="537"/>
                          <a:ext cx="918" cy="207"/>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状态转换图和时序图</a:t>
            </a:r>
            <a:endParaRPr lang="zh-CN" altLang="en-US" i="0" dirty="0">
              <a:solidFill>
                <a:schemeClr val="accent1"/>
              </a:solidFill>
              <a:latin typeface="+mj-ea"/>
            </a:endParaRPr>
          </a:p>
        </p:txBody>
      </p:sp>
      <p:sp>
        <p:nvSpPr>
          <p:cNvPr id="12293" name="Text Box 139"/>
          <p:cNvSpPr txBox="1">
            <a:spLocks noChangeArrowheads="1"/>
          </p:cNvSpPr>
          <p:nvPr/>
        </p:nvSpPr>
        <p:spPr bwMode="auto">
          <a:xfrm>
            <a:off x="612000" y="900000"/>
            <a:ext cx="4767186" cy="46166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a:t>
            </a:r>
            <a:r>
              <a:rPr lang="en-US" altLang="zh-CN" sz="2400" dirty="0">
                <a:solidFill>
                  <a:srgbClr val="C00000"/>
                </a:solidFill>
                <a:latin typeface="宋体" panose="02010600030101010101" pitchFamily="2" charset="-122"/>
              </a:rPr>
              <a:t>3</a:t>
            </a:r>
            <a:r>
              <a:rPr lang="zh-CN" altLang="en-US" sz="2400" dirty="0">
                <a:solidFill>
                  <a:srgbClr val="C00000"/>
                </a:solidFill>
                <a:latin typeface="宋体" panose="02010600030101010101" pitchFamily="2" charset="-122"/>
              </a:rPr>
              <a:t>）画状态转换图（或时序图）</a:t>
            </a:r>
            <a:endParaRPr lang="zh-CN" altLang="en-US" sz="2400" dirty="0">
              <a:solidFill>
                <a:srgbClr val="C00000"/>
              </a:solidFill>
              <a:latin typeface="宋体" panose="02010600030101010101" pitchFamily="2" charset="-122"/>
            </a:endParaRPr>
          </a:p>
        </p:txBody>
      </p:sp>
      <p:grpSp>
        <p:nvGrpSpPr>
          <p:cNvPr id="2" name="Group 493"/>
          <p:cNvGrpSpPr/>
          <p:nvPr/>
        </p:nvGrpSpPr>
        <p:grpSpPr bwMode="auto">
          <a:xfrm>
            <a:off x="5813425" y="987426"/>
            <a:ext cx="4724400" cy="2963977"/>
            <a:chOff x="2544" y="1776"/>
            <a:chExt cx="2976" cy="1875"/>
          </a:xfrm>
        </p:grpSpPr>
        <p:grpSp>
          <p:nvGrpSpPr>
            <p:cNvPr id="3" name="Group 400"/>
            <p:cNvGrpSpPr/>
            <p:nvPr/>
          </p:nvGrpSpPr>
          <p:grpSpPr bwMode="auto">
            <a:xfrm>
              <a:off x="2736" y="2467"/>
              <a:ext cx="576" cy="201"/>
              <a:chOff x="3312" y="2727"/>
              <a:chExt cx="576" cy="201"/>
            </a:xfrm>
          </p:grpSpPr>
          <p:grpSp>
            <p:nvGrpSpPr>
              <p:cNvPr id="4" name="Group 401"/>
              <p:cNvGrpSpPr/>
              <p:nvPr/>
            </p:nvGrpSpPr>
            <p:grpSpPr bwMode="auto">
              <a:xfrm>
                <a:off x="3312" y="2727"/>
                <a:ext cx="396" cy="201"/>
                <a:chOff x="3312" y="2727"/>
                <a:chExt cx="396" cy="201"/>
              </a:xfrm>
            </p:grpSpPr>
            <p:sp>
              <p:nvSpPr>
                <p:cNvPr id="12521" name="Oval 40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22" name="Text Box 403"/>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0000</a:t>
                  </a:r>
                  <a:endParaRPr lang="en-US" altLang="zh-CN" sz="1400" dirty="0">
                    <a:solidFill>
                      <a:srgbClr val="C00000"/>
                    </a:solidFill>
                    <a:ea typeface="Gulim" pitchFamily="34" charset="-127"/>
                  </a:endParaRPr>
                </a:p>
              </p:txBody>
            </p:sp>
          </p:grpSp>
          <p:sp>
            <p:nvSpPr>
              <p:cNvPr id="12520" name="Line 40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5" name="Group 405"/>
            <p:cNvGrpSpPr/>
            <p:nvPr/>
          </p:nvGrpSpPr>
          <p:grpSpPr bwMode="auto">
            <a:xfrm>
              <a:off x="3303" y="2476"/>
              <a:ext cx="576" cy="201"/>
              <a:chOff x="3312" y="2727"/>
              <a:chExt cx="576" cy="201"/>
            </a:xfrm>
          </p:grpSpPr>
          <p:grpSp>
            <p:nvGrpSpPr>
              <p:cNvPr id="6" name="Group 406"/>
              <p:cNvGrpSpPr/>
              <p:nvPr/>
            </p:nvGrpSpPr>
            <p:grpSpPr bwMode="auto">
              <a:xfrm>
                <a:off x="3312" y="2727"/>
                <a:ext cx="396" cy="201"/>
                <a:chOff x="3312" y="2727"/>
                <a:chExt cx="396" cy="201"/>
              </a:xfrm>
            </p:grpSpPr>
            <p:sp>
              <p:nvSpPr>
                <p:cNvPr id="12517" name="Oval 40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18" name="Text Box 408"/>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0001</a:t>
                  </a:r>
                  <a:endParaRPr lang="en-US" altLang="zh-CN" sz="1400" dirty="0">
                    <a:solidFill>
                      <a:srgbClr val="C00000"/>
                    </a:solidFill>
                    <a:ea typeface="Gulim" pitchFamily="34" charset="-127"/>
                  </a:endParaRPr>
                </a:p>
              </p:txBody>
            </p:sp>
          </p:grpSp>
          <p:sp>
            <p:nvSpPr>
              <p:cNvPr id="12516" name="Line 40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410"/>
            <p:cNvGrpSpPr/>
            <p:nvPr/>
          </p:nvGrpSpPr>
          <p:grpSpPr bwMode="auto">
            <a:xfrm>
              <a:off x="3876" y="2476"/>
              <a:ext cx="576" cy="201"/>
              <a:chOff x="3312" y="2727"/>
              <a:chExt cx="576" cy="201"/>
            </a:xfrm>
          </p:grpSpPr>
          <p:grpSp>
            <p:nvGrpSpPr>
              <p:cNvPr id="8" name="Group 411"/>
              <p:cNvGrpSpPr/>
              <p:nvPr/>
            </p:nvGrpSpPr>
            <p:grpSpPr bwMode="auto">
              <a:xfrm>
                <a:off x="3312" y="2727"/>
                <a:ext cx="396" cy="201"/>
                <a:chOff x="3312" y="2727"/>
                <a:chExt cx="396" cy="201"/>
              </a:xfrm>
            </p:grpSpPr>
            <p:sp>
              <p:nvSpPr>
                <p:cNvPr id="12513" name="Oval 41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14" name="Text Box 413"/>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0010</a:t>
                  </a:r>
                  <a:endParaRPr lang="en-US" altLang="zh-CN" sz="1400" dirty="0">
                    <a:solidFill>
                      <a:srgbClr val="C00000"/>
                    </a:solidFill>
                    <a:ea typeface="Gulim" pitchFamily="34" charset="-127"/>
                  </a:endParaRPr>
                </a:p>
              </p:txBody>
            </p:sp>
          </p:grpSp>
          <p:sp>
            <p:nvSpPr>
              <p:cNvPr id="12512" name="Line 41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9" name="Group 415"/>
            <p:cNvGrpSpPr/>
            <p:nvPr/>
          </p:nvGrpSpPr>
          <p:grpSpPr bwMode="auto">
            <a:xfrm>
              <a:off x="4464" y="2476"/>
              <a:ext cx="576" cy="201"/>
              <a:chOff x="3312" y="2727"/>
              <a:chExt cx="576" cy="201"/>
            </a:xfrm>
          </p:grpSpPr>
          <p:grpSp>
            <p:nvGrpSpPr>
              <p:cNvPr id="10" name="Group 416"/>
              <p:cNvGrpSpPr/>
              <p:nvPr/>
            </p:nvGrpSpPr>
            <p:grpSpPr bwMode="auto">
              <a:xfrm>
                <a:off x="3312" y="2727"/>
                <a:ext cx="396" cy="201"/>
                <a:chOff x="3312" y="2727"/>
                <a:chExt cx="396" cy="201"/>
              </a:xfrm>
            </p:grpSpPr>
            <p:sp>
              <p:nvSpPr>
                <p:cNvPr id="12509" name="Oval 41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C00000"/>
                    </a:solidFill>
                    <a:latin typeface="Arial" panose="020B0604020202020204" pitchFamily="34" charset="0"/>
                    <a:ea typeface="Gulim" pitchFamily="34" charset="-127"/>
                  </a:endParaRPr>
                </a:p>
              </p:txBody>
            </p:sp>
            <p:sp>
              <p:nvSpPr>
                <p:cNvPr id="12510" name="Text Box 418"/>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0011</a:t>
                  </a:r>
                  <a:endParaRPr lang="en-US" altLang="zh-CN" sz="1400" dirty="0">
                    <a:solidFill>
                      <a:srgbClr val="C00000"/>
                    </a:solidFill>
                    <a:ea typeface="Gulim" pitchFamily="34" charset="-127"/>
                  </a:endParaRPr>
                </a:p>
              </p:txBody>
            </p:sp>
          </p:grpSp>
          <p:sp>
            <p:nvSpPr>
              <p:cNvPr id="12508" name="Line 41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1" name="Group 420"/>
            <p:cNvGrpSpPr/>
            <p:nvPr/>
          </p:nvGrpSpPr>
          <p:grpSpPr bwMode="auto">
            <a:xfrm>
              <a:off x="5040" y="2476"/>
              <a:ext cx="396" cy="201"/>
              <a:chOff x="3312" y="2727"/>
              <a:chExt cx="396" cy="201"/>
            </a:xfrm>
          </p:grpSpPr>
          <p:sp>
            <p:nvSpPr>
              <p:cNvPr id="12505" name="Oval 4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6" name="Text Box 42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0100</a:t>
                </a:r>
                <a:endParaRPr lang="en-US" altLang="zh-CN" sz="1400" dirty="0">
                  <a:solidFill>
                    <a:srgbClr val="C00000"/>
                  </a:solidFill>
                  <a:ea typeface="Gulim" pitchFamily="34" charset="-127"/>
                </a:endParaRPr>
              </a:p>
            </p:txBody>
          </p:sp>
        </p:grpSp>
        <p:sp>
          <p:nvSpPr>
            <p:cNvPr id="12436" name="Line 423"/>
            <p:cNvSpPr>
              <a:spLocks noChangeShapeType="1"/>
            </p:cNvSpPr>
            <p:nvPr/>
          </p:nvSpPr>
          <p:spPr bwMode="auto">
            <a:xfrm>
              <a:off x="5232" y="268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2" name="Group 424"/>
            <p:cNvGrpSpPr/>
            <p:nvPr/>
          </p:nvGrpSpPr>
          <p:grpSpPr bwMode="auto">
            <a:xfrm>
              <a:off x="4848" y="3024"/>
              <a:ext cx="588" cy="201"/>
              <a:chOff x="4848" y="3024"/>
              <a:chExt cx="588" cy="201"/>
            </a:xfrm>
          </p:grpSpPr>
          <p:grpSp>
            <p:nvGrpSpPr>
              <p:cNvPr id="13" name="Group 425"/>
              <p:cNvGrpSpPr/>
              <p:nvPr/>
            </p:nvGrpSpPr>
            <p:grpSpPr bwMode="auto">
              <a:xfrm>
                <a:off x="5040" y="3024"/>
                <a:ext cx="396" cy="201"/>
                <a:chOff x="3312" y="2727"/>
                <a:chExt cx="396" cy="201"/>
              </a:xfrm>
            </p:grpSpPr>
            <p:sp>
              <p:nvSpPr>
                <p:cNvPr id="12503" name="Oval 42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4" name="Text Box 427"/>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0101</a:t>
                  </a:r>
                  <a:endParaRPr lang="en-US" altLang="zh-CN" sz="1400" dirty="0">
                    <a:solidFill>
                      <a:srgbClr val="C00000"/>
                    </a:solidFill>
                    <a:ea typeface="Gulim" pitchFamily="34" charset="-127"/>
                  </a:endParaRPr>
                </a:p>
              </p:txBody>
            </p:sp>
          </p:grpSp>
          <p:sp>
            <p:nvSpPr>
              <p:cNvPr id="12502" name="Line 428"/>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4" name="Group 429"/>
            <p:cNvGrpSpPr/>
            <p:nvPr/>
          </p:nvGrpSpPr>
          <p:grpSpPr bwMode="auto">
            <a:xfrm>
              <a:off x="4272" y="3024"/>
              <a:ext cx="588" cy="201"/>
              <a:chOff x="4848" y="3024"/>
              <a:chExt cx="588" cy="201"/>
            </a:xfrm>
          </p:grpSpPr>
          <p:grpSp>
            <p:nvGrpSpPr>
              <p:cNvPr id="15" name="Group 430"/>
              <p:cNvGrpSpPr/>
              <p:nvPr/>
            </p:nvGrpSpPr>
            <p:grpSpPr bwMode="auto">
              <a:xfrm>
                <a:off x="5040" y="3024"/>
                <a:ext cx="396" cy="201"/>
                <a:chOff x="3312" y="2727"/>
                <a:chExt cx="396" cy="201"/>
              </a:xfrm>
            </p:grpSpPr>
            <p:sp>
              <p:nvSpPr>
                <p:cNvPr id="12499" name="Oval 43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0" name="Text Box 43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0110</a:t>
                  </a:r>
                  <a:endParaRPr lang="en-US" altLang="zh-CN" sz="1400" dirty="0">
                    <a:solidFill>
                      <a:srgbClr val="C00000"/>
                    </a:solidFill>
                    <a:ea typeface="Gulim" pitchFamily="34" charset="-127"/>
                  </a:endParaRPr>
                </a:p>
              </p:txBody>
            </p:sp>
          </p:grpSp>
          <p:sp>
            <p:nvSpPr>
              <p:cNvPr id="12498" name="Line 43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434"/>
            <p:cNvGrpSpPr/>
            <p:nvPr/>
          </p:nvGrpSpPr>
          <p:grpSpPr bwMode="auto">
            <a:xfrm>
              <a:off x="3684" y="3024"/>
              <a:ext cx="588" cy="201"/>
              <a:chOff x="4848" y="3024"/>
              <a:chExt cx="588" cy="201"/>
            </a:xfrm>
          </p:grpSpPr>
          <p:grpSp>
            <p:nvGrpSpPr>
              <p:cNvPr id="17" name="Group 435"/>
              <p:cNvGrpSpPr/>
              <p:nvPr/>
            </p:nvGrpSpPr>
            <p:grpSpPr bwMode="auto">
              <a:xfrm>
                <a:off x="5040" y="3024"/>
                <a:ext cx="396" cy="201"/>
                <a:chOff x="3312" y="2727"/>
                <a:chExt cx="396" cy="201"/>
              </a:xfrm>
            </p:grpSpPr>
            <p:sp>
              <p:nvSpPr>
                <p:cNvPr id="12495" name="Oval 43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96" name="Text Box 437"/>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0111</a:t>
                  </a:r>
                  <a:endParaRPr lang="en-US" altLang="zh-CN" sz="1400" dirty="0">
                    <a:solidFill>
                      <a:srgbClr val="C00000"/>
                    </a:solidFill>
                    <a:ea typeface="Gulim" pitchFamily="34" charset="-127"/>
                  </a:endParaRPr>
                </a:p>
              </p:txBody>
            </p:sp>
          </p:grpSp>
          <p:sp>
            <p:nvSpPr>
              <p:cNvPr id="12494" name="Line 438"/>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8" name="Group 439"/>
            <p:cNvGrpSpPr/>
            <p:nvPr/>
          </p:nvGrpSpPr>
          <p:grpSpPr bwMode="auto">
            <a:xfrm>
              <a:off x="3108" y="3024"/>
              <a:ext cx="588" cy="201"/>
              <a:chOff x="4848" y="3024"/>
              <a:chExt cx="588" cy="201"/>
            </a:xfrm>
          </p:grpSpPr>
          <p:grpSp>
            <p:nvGrpSpPr>
              <p:cNvPr id="19" name="Group 440"/>
              <p:cNvGrpSpPr/>
              <p:nvPr/>
            </p:nvGrpSpPr>
            <p:grpSpPr bwMode="auto">
              <a:xfrm>
                <a:off x="5040" y="3024"/>
                <a:ext cx="396" cy="201"/>
                <a:chOff x="3312" y="2727"/>
                <a:chExt cx="396" cy="201"/>
              </a:xfrm>
            </p:grpSpPr>
            <p:sp>
              <p:nvSpPr>
                <p:cNvPr id="12491" name="Oval 44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92" name="Text Box 44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1000</a:t>
                  </a:r>
                  <a:endParaRPr lang="en-US" altLang="zh-CN" sz="1400" dirty="0">
                    <a:solidFill>
                      <a:srgbClr val="C00000"/>
                    </a:solidFill>
                    <a:ea typeface="Gulim" pitchFamily="34" charset="-127"/>
                  </a:endParaRPr>
                </a:p>
              </p:txBody>
            </p:sp>
          </p:grpSp>
          <p:sp>
            <p:nvSpPr>
              <p:cNvPr id="12490" name="Line 44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0" name="Group 444"/>
            <p:cNvGrpSpPr/>
            <p:nvPr/>
          </p:nvGrpSpPr>
          <p:grpSpPr bwMode="auto">
            <a:xfrm>
              <a:off x="2724" y="3024"/>
              <a:ext cx="396" cy="201"/>
              <a:chOff x="3312" y="2727"/>
              <a:chExt cx="396" cy="201"/>
            </a:xfrm>
          </p:grpSpPr>
          <p:sp>
            <p:nvSpPr>
              <p:cNvPr id="12487" name="Oval 4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8" name="Text Box 446"/>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1001</a:t>
                </a:r>
                <a:endParaRPr lang="en-US" altLang="zh-CN" sz="1400" dirty="0">
                  <a:solidFill>
                    <a:srgbClr val="C00000"/>
                  </a:solidFill>
                  <a:ea typeface="Gulim" pitchFamily="34" charset="-127"/>
                </a:endParaRPr>
              </a:p>
            </p:txBody>
          </p:sp>
        </p:grpSp>
        <p:sp>
          <p:nvSpPr>
            <p:cNvPr id="12442" name="Line 447"/>
            <p:cNvSpPr>
              <a:spLocks noChangeShapeType="1"/>
            </p:cNvSpPr>
            <p:nvPr/>
          </p:nvSpPr>
          <p:spPr bwMode="auto">
            <a:xfrm flipV="1">
              <a:off x="2928"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448"/>
            <p:cNvGrpSpPr/>
            <p:nvPr/>
          </p:nvGrpSpPr>
          <p:grpSpPr bwMode="auto">
            <a:xfrm>
              <a:off x="4464" y="2160"/>
              <a:ext cx="396" cy="201"/>
              <a:chOff x="3312" y="2727"/>
              <a:chExt cx="396" cy="201"/>
            </a:xfrm>
          </p:grpSpPr>
          <p:sp>
            <p:nvSpPr>
              <p:cNvPr id="12485" name="Oval 44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6" name="Text Box 450"/>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grpSp>
          <p:nvGrpSpPr>
            <p:cNvPr id="22" name="Group 451"/>
            <p:cNvGrpSpPr/>
            <p:nvPr/>
          </p:nvGrpSpPr>
          <p:grpSpPr bwMode="auto">
            <a:xfrm>
              <a:off x="5028" y="2140"/>
              <a:ext cx="396" cy="201"/>
              <a:chOff x="3312" y="2727"/>
              <a:chExt cx="396" cy="201"/>
            </a:xfrm>
          </p:grpSpPr>
          <p:sp>
            <p:nvSpPr>
              <p:cNvPr id="12483" name="Oval 45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4" name="Text Box 453"/>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grpSp>
          <p:nvGrpSpPr>
            <p:cNvPr id="23" name="Group 454"/>
            <p:cNvGrpSpPr/>
            <p:nvPr/>
          </p:nvGrpSpPr>
          <p:grpSpPr bwMode="auto">
            <a:xfrm>
              <a:off x="3888" y="2160"/>
              <a:ext cx="576" cy="201"/>
              <a:chOff x="3312" y="2727"/>
              <a:chExt cx="576" cy="201"/>
            </a:xfrm>
          </p:grpSpPr>
          <p:grpSp>
            <p:nvGrpSpPr>
              <p:cNvPr id="24" name="Group 455"/>
              <p:cNvGrpSpPr/>
              <p:nvPr/>
            </p:nvGrpSpPr>
            <p:grpSpPr bwMode="auto">
              <a:xfrm>
                <a:off x="3312" y="2727"/>
                <a:ext cx="396" cy="201"/>
                <a:chOff x="3312" y="2727"/>
                <a:chExt cx="396" cy="201"/>
              </a:xfrm>
            </p:grpSpPr>
            <p:sp>
              <p:nvSpPr>
                <p:cNvPr id="12481" name="Oval 45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2" name="Text Box 457"/>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12480" name="Line 458"/>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459"/>
            <p:cNvGrpSpPr/>
            <p:nvPr/>
          </p:nvGrpSpPr>
          <p:grpSpPr bwMode="auto">
            <a:xfrm>
              <a:off x="5040" y="1776"/>
              <a:ext cx="396" cy="201"/>
              <a:chOff x="3312" y="2727"/>
              <a:chExt cx="396" cy="201"/>
            </a:xfrm>
          </p:grpSpPr>
          <p:sp>
            <p:nvSpPr>
              <p:cNvPr id="12477" name="Oval 46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8" name="Text Box 461"/>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12447" name="Line 462"/>
            <p:cNvSpPr>
              <a:spLocks noChangeShapeType="1"/>
            </p:cNvSpPr>
            <p:nvPr/>
          </p:nvSpPr>
          <p:spPr bwMode="auto">
            <a:xfrm>
              <a:off x="4848" y="2304"/>
              <a:ext cx="24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8" name="Line 463"/>
            <p:cNvSpPr>
              <a:spLocks noChangeShapeType="1"/>
            </p:cNvSpPr>
            <p:nvPr/>
          </p:nvSpPr>
          <p:spPr bwMode="auto">
            <a:xfrm>
              <a:off x="5232" y="2352"/>
              <a:ext cx="0" cy="11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9" name="Line 464"/>
            <p:cNvSpPr>
              <a:spLocks noChangeShapeType="1"/>
            </p:cNvSpPr>
            <p:nvPr/>
          </p:nvSpPr>
          <p:spPr bwMode="auto">
            <a:xfrm>
              <a:off x="5232" y="1968"/>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465"/>
            <p:cNvGrpSpPr/>
            <p:nvPr/>
          </p:nvGrpSpPr>
          <p:grpSpPr bwMode="auto">
            <a:xfrm>
              <a:off x="3108" y="3388"/>
              <a:ext cx="588" cy="201"/>
              <a:chOff x="4848" y="3024"/>
              <a:chExt cx="588" cy="201"/>
            </a:xfrm>
          </p:grpSpPr>
          <p:grpSp>
            <p:nvGrpSpPr>
              <p:cNvPr id="27" name="Group 466"/>
              <p:cNvGrpSpPr/>
              <p:nvPr/>
            </p:nvGrpSpPr>
            <p:grpSpPr bwMode="auto">
              <a:xfrm>
                <a:off x="5040" y="3024"/>
                <a:ext cx="396" cy="201"/>
                <a:chOff x="3312" y="2727"/>
                <a:chExt cx="396" cy="201"/>
              </a:xfrm>
            </p:grpSpPr>
            <p:sp>
              <p:nvSpPr>
                <p:cNvPr id="12475" name="Oval 46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6" name="Text Box 468"/>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12474" name="Line 469"/>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470"/>
            <p:cNvGrpSpPr/>
            <p:nvPr/>
          </p:nvGrpSpPr>
          <p:grpSpPr bwMode="auto">
            <a:xfrm>
              <a:off x="2712" y="3388"/>
              <a:ext cx="396" cy="201"/>
              <a:chOff x="3312" y="2727"/>
              <a:chExt cx="396" cy="201"/>
            </a:xfrm>
          </p:grpSpPr>
          <p:sp>
            <p:nvSpPr>
              <p:cNvPr id="12471" name="Oval 47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2" name="Text Box 472"/>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
          <p:nvSpPr>
            <p:cNvPr id="12452" name="Text Box 473"/>
            <p:cNvSpPr txBox="1">
              <a:spLocks noChangeArrowheads="1"/>
            </p:cNvSpPr>
            <p:nvPr/>
          </p:nvSpPr>
          <p:spPr bwMode="auto">
            <a:xfrm>
              <a:off x="3102" y="238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3" name="Text Box 474"/>
            <p:cNvSpPr txBox="1">
              <a:spLocks noChangeArrowheads="1"/>
            </p:cNvSpPr>
            <p:nvPr/>
          </p:nvSpPr>
          <p:spPr bwMode="auto">
            <a:xfrm>
              <a:off x="3648"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4" name="Text Box 475"/>
            <p:cNvSpPr txBox="1">
              <a:spLocks noChangeArrowheads="1"/>
            </p:cNvSpPr>
            <p:nvPr/>
          </p:nvSpPr>
          <p:spPr bwMode="auto">
            <a:xfrm>
              <a:off x="4224"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5" name="Text Box 476"/>
            <p:cNvSpPr txBox="1">
              <a:spLocks noChangeArrowheads="1"/>
            </p:cNvSpPr>
            <p:nvPr/>
          </p:nvSpPr>
          <p:spPr bwMode="auto">
            <a:xfrm>
              <a:off x="4800"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6" name="Text Box 477"/>
            <p:cNvSpPr txBox="1">
              <a:spLocks noChangeArrowheads="1"/>
            </p:cNvSpPr>
            <p:nvPr/>
          </p:nvSpPr>
          <p:spPr bwMode="auto">
            <a:xfrm>
              <a:off x="5232" y="2736"/>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7" name="Text Box 478"/>
            <p:cNvSpPr txBox="1">
              <a:spLocks noChangeArrowheads="1"/>
            </p:cNvSpPr>
            <p:nvPr/>
          </p:nvSpPr>
          <p:spPr bwMode="auto">
            <a:xfrm>
              <a:off x="4896"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8" name="Text Box 479"/>
            <p:cNvSpPr txBox="1">
              <a:spLocks noChangeArrowheads="1"/>
            </p:cNvSpPr>
            <p:nvPr/>
          </p:nvSpPr>
          <p:spPr bwMode="auto">
            <a:xfrm>
              <a:off x="4272"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9" name="Text Box 480"/>
            <p:cNvSpPr txBox="1">
              <a:spLocks noChangeArrowheads="1"/>
            </p:cNvSpPr>
            <p:nvPr/>
          </p:nvSpPr>
          <p:spPr bwMode="auto">
            <a:xfrm>
              <a:off x="3696"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0" name="Text Box 481"/>
            <p:cNvSpPr txBox="1">
              <a:spLocks noChangeArrowheads="1"/>
            </p:cNvSpPr>
            <p:nvPr/>
          </p:nvSpPr>
          <p:spPr bwMode="auto">
            <a:xfrm>
              <a:off x="3120"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1" name="Text Box 482"/>
            <p:cNvSpPr txBox="1">
              <a:spLocks noChangeArrowheads="1"/>
            </p:cNvSpPr>
            <p:nvPr/>
          </p:nvSpPr>
          <p:spPr bwMode="auto">
            <a:xfrm>
              <a:off x="3120" y="3456"/>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2" name="Text Box 483"/>
            <p:cNvSpPr txBox="1">
              <a:spLocks noChangeArrowheads="1"/>
            </p:cNvSpPr>
            <p:nvPr/>
          </p:nvSpPr>
          <p:spPr bwMode="auto">
            <a:xfrm>
              <a:off x="4272" y="2064"/>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3" name="Text Box 484"/>
            <p:cNvSpPr txBox="1">
              <a:spLocks noChangeArrowheads="1"/>
            </p:cNvSpPr>
            <p:nvPr/>
          </p:nvSpPr>
          <p:spPr bwMode="auto">
            <a:xfrm>
              <a:off x="5232" y="1948"/>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4" name="Text Box 485"/>
            <p:cNvSpPr txBox="1">
              <a:spLocks noChangeArrowheads="1"/>
            </p:cNvSpPr>
            <p:nvPr/>
          </p:nvSpPr>
          <p:spPr bwMode="auto">
            <a:xfrm>
              <a:off x="5232" y="2304"/>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465" name="Text Box 486"/>
            <p:cNvSpPr txBox="1">
              <a:spLocks noChangeArrowheads="1"/>
            </p:cNvSpPr>
            <p:nvPr/>
          </p:nvSpPr>
          <p:spPr bwMode="auto">
            <a:xfrm>
              <a:off x="4848" y="2208"/>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466" name="Text Box 487"/>
            <p:cNvSpPr txBox="1">
              <a:spLocks noChangeArrowheads="1"/>
            </p:cNvSpPr>
            <p:nvPr/>
          </p:nvSpPr>
          <p:spPr bwMode="auto">
            <a:xfrm>
              <a:off x="2736" y="2736"/>
              <a:ext cx="288"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FC0128"/>
                  </a:solidFill>
                  <a:ea typeface="Gulim" pitchFamily="34" charset="-127"/>
                </a:rPr>
                <a:t>/1</a:t>
              </a:r>
              <a:endParaRPr lang="en-US" altLang="zh-CN" sz="1400" dirty="0">
                <a:solidFill>
                  <a:srgbClr val="FC0128"/>
                </a:solidFill>
                <a:ea typeface="Gulim" pitchFamily="34" charset="-127"/>
              </a:endParaRPr>
            </a:p>
          </p:txBody>
        </p:sp>
        <p:sp>
          <p:nvSpPr>
            <p:cNvPr id="12467" name="Text Box 488"/>
            <p:cNvSpPr txBox="1">
              <a:spLocks noChangeArrowheads="1"/>
            </p:cNvSpPr>
            <p:nvPr/>
          </p:nvSpPr>
          <p:spPr bwMode="auto">
            <a:xfrm>
              <a:off x="2544" y="2592"/>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graphicFrame>
          <p:nvGraphicFramePr>
            <p:cNvPr id="12290" name="Object 88"/>
            <p:cNvGraphicFramePr>
              <a:graphicFrameLocks noChangeAspect="1"/>
            </p:cNvGraphicFramePr>
            <p:nvPr/>
          </p:nvGraphicFramePr>
          <p:xfrm>
            <a:off x="2796" y="2070"/>
            <a:ext cx="944" cy="256"/>
          </p:xfrm>
          <a:graphic>
            <a:graphicData uri="http://schemas.openxmlformats.org/presentationml/2006/ole">
              <mc:AlternateContent xmlns:mc="http://schemas.openxmlformats.org/markup-compatibility/2006">
                <mc:Choice xmlns:v="urn:schemas-microsoft-com:vml" Requires="v">
                  <p:oleObj spid="_x0000_s29" name="Equation" r:id="rId1" imgW="888365" imgH="241300" progId="Equation.3">
                    <p:embed/>
                  </p:oleObj>
                </mc:Choice>
                <mc:Fallback>
                  <p:oleObj name="Equation" r:id="rId1" imgW="888365" imgH="241300" progId="Equation.3">
                    <p:embed/>
                    <p:pic>
                      <p:nvPicPr>
                        <p:cNvPr id="0"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 y="2070"/>
                          <a:ext cx="94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sp>
          <p:nvSpPr>
            <p:cNvPr id="12468" name="Line 490"/>
            <p:cNvSpPr>
              <a:spLocks noChangeShapeType="1"/>
            </p:cNvSpPr>
            <p:nvPr/>
          </p:nvSpPr>
          <p:spPr bwMode="auto">
            <a:xfrm flipV="1">
              <a:off x="2640" y="2640"/>
              <a:ext cx="192"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69" name="Line 491"/>
            <p:cNvSpPr>
              <a:spLocks noChangeShapeType="1"/>
            </p:cNvSpPr>
            <p:nvPr/>
          </p:nvSpPr>
          <p:spPr bwMode="auto">
            <a:xfrm>
              <a:off x="2640" y="2832"/>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70" name="Line 492"/>
            <p:cNvSpPr>
              <a:spLocks noChangeShapeType="1"/>
            </p:cNvSpPr>
            <p:nvPr/>
          </p:nvSpPr>
          <p:spPr bwMode="auto">
            <a:xfrm>
              <a:off x="2640" y="3360"/>
              <a:ext cx="96"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207" name="矩形 206"/>
          <p:cNvSpPr>
            <a:spLocks noChangeArrowheads="1"/>
          </p:cNvSpPr>
          <p:nvPr/>
        </p:nvSpPr>
        <p:spPr bwMode="auto">
          <a:xfrm>
            <a:off x="936624" y="1573957"/>
            <a:ext cx="4457699" cy="2001702"/>
          </a:xfrm>
          <a:prstGeom prst="rect">
            <a:avLst/>
          </a:prstGeom>
          <a:noFill/>
          <a:ln w="9525">
            <a:noFill/>
            <a:miter lim="800000"/>
          </a:ln>
        </p:spPr>
        <p:txBody>
          <a:bodyPr wrap="square">
            <a:spAutoFit/>
          </a:bodyPr>
          <a:lstStyle/>
          <a:p>
            <a:pPr marL="179705" indent="-179705" algn="just">
              <a:lnSpc>
                <a:spcPct val="110000"/>
              </a:lnSpc>
              <a:spcBef>
                <a:spcPts val="600"/>
              </a:spcBef>
              <a:buClr>
                <a:srgbClr val="063DE8"/>
              </a:buClr>
              <a:buSzPct val="110000"/>
            </a:pPr>
            <a:r>
              <a:rPr lang="zh-CN" altLang="en-US" sz="2200" dirty="0">
                <a:solidFill>
                  <a:srgbClr val="000000"/>
                </a:solidFill>
                <a:latin typeface="宋体" panose="02010600030101010101" pitchFamily="2" charset="-122"/>
                <a:ea typeface="楷体_GB2312" pitchFamily="49" charset="-122"/>
              </a:rPr>
              <a:t>画状态转换图时一定要画出全部状态的变化。</a:t>
            </a:r>
            <a:endParaRPr lang="zh-CN" altLang="en-US" sz="2200" dirty="0">
              <a:solidFill>
                <a:srgbClr val="000000"/>
              </a:solidFill>
              <a:latin typeface="宋体" panose="02010600030101010101" pitchFamily="2" charset="-122"/>
              <a:ea typeface="楷体_GB2312" pitchFamily="49" charset="-122"/>
            </a:endParaRPr>
          </a:p>
          <a:p>
            <a:pPr marL="179705" indent="-179705" algn="just">
              <a:lnSpc>
                <a:spcPct val="110000"/>
              </a:lnSpc>
              <a:spcBef>
                <a:spcPts val="600"/>
              </a:spcBef>
              <a:buClr>
                <a:srgbClr val="063DE8"/>
              </a:buClr>
              <a:buSzPct val="110000"/>
            </a:pPr>
            <a:r>
              <a:rPr lang="zh-CN" altLang="en-US" sz="2200" dirty="0">
                <a:solidFill>
                  <a:srgbClr val="000000"/>
                </a:solidFill>
                <a:latin typeface="宋体" panose="02010600030101010101" pitchFamily="2" charset="-122"/>
                <a:ea typeface="楷体_GB2312" pitchFamily="49" charset="-122"/>
              </a:rPr>
              <a:t>画时序图时只画出有效状态构成的计数循环的变化；注意触发器的时钟特性！</a:t>
            </a:r>
            <a:endParaRPr lang="zh-CN" altLang="en-US" sz="2200" dirty="0">
              <a:solidFill>
                <a:srgbClr val="000000"/>
              </a:solidFill>
              <a:latin typeface="宋体" panose="02010600030101010101" pitchFamily="2" charset="-122"/>
              <a:ea typeface="楷体_GB2312" pitchFamily="49" charset="-122"/>
            </a:endParaRPr>
          </a:p>
        </p:txBody>
      </p:sp>
      <p:grpSp>
        <p:nvGrpSpPr>
          <p:cNvPr id="30" name="Group 135"/>
          <p:cNvGrpSpPr/>
          <p:nvPr/>
        </p:nvGrpSpPr>
        <p:grpSpPr bwMode="auto">
          <a:xfrm>
            <a:off x="2063552" y="3908178"/>
            <a:ext cx="6172200" cy="2545159"/>
            <a:chOff x="624" y="1296"/>
            <a:chExt cx="3888" cy="1749"/>
          </a:xfrm>
        </p:grpSpPr>
        <p:grpSp>
          <p:nvGrpSpPr>
            <p:cNvPr id="31" name="Group 127"/>
            <p:cNvGrpSpPr/>
            <p:nvPr/>
          </p:nvGrpSpPr>
          <p:grpSpPr bwMode="auto">
            <a:xfrm>
              <a:off x="960" y="1344"/>
              <a:ext cx="3552" cy="1680"/>
              <a:chOff x="960" y="1344"/>
              <a:chExt cx="3552" cy="1680"/>
            </a:xfrm>
          </p:grpSpPr>
          <p:grpSp>
            <p:nvGrpSpPr>
              <p:cNvPr id="32" name="Group 59"/>
              <p:cNvGrpSpPr/>
              <p:nvPr/>
            </p:nvGrpSpPr>
            <p:grpSpPr bwMode="auto">
              <a:xfrm>
                <a:off x="960" y="1344"/>
                <a:ext cx="3552" cy="144"/>
                <a:chOff x="624" y="1536"/>
                <a:chExt cx="3552" cy="144"/>
              </a:xfrm>
            </p:grpSpPr>
            <p:grpSp>
              <p:nvGrpSpPr>
                <p:cNvPr id="12515" name="Group 13"/>
                <p:cNvGrpSpPr/>
                <p:nvPr/>
              </p:nvGrpSpPr>
              <p:grpSpPr bwMode="auto">
                <a:xfrm>
                  <a:off x="624" y="1536"/>
                  <a:ext cx="672" cy="144"/>
                  <a:chOff x="624" y="1536"/>
                  <a:chExt cx="672" cy="144"/>
                </a:xfrm>
              </p:grpSpPr>
              <p:grpSp>
                <p:nvGrpSpPr>
                  <p:cNvPr id="12519" name="Group 7"/>
                  <p:cNvGrpSpPr/>
                  <p:nvPr/>
                </p:nvGrpSpPr>
                <p:grpSpPr bwMode="auto">
                  <a:xfrm>
                    <a:off x="624" y="1536"/>
                    <a:ext cx="336" cy="144"/>
                    <a:chOff x="624" y="1536"/>
                    <a:chExt cx="336" cy="144"/>
                  </a:xfrm>
                </p:grpSpPr>
                <p:sp>
                  <p:nvSpPr>
                    <p:cNvPr id="12427" name="Line 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8" name="Line 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9" name="Line 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30" name="Line 6"/>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3" name="Group 8"/>
                  <p:cNvGrpSpPr/>
                  <p:nvPr/>
                </p:nvGrpSpPr>
                <p:grpSpPr bwMode="auto">
                  <a:xfrm>
                    <a:off x="960" y="1536"/>
                    <a:ext cx="336" cy="144"/>
                    <a:chOff x="624" y="1536"/>
                    <a:chExt cx="336" cy="144"/>
                  </a:xfrm>
                </p:grpSpPr>
                <p:sp>
                  <p:nvSpPr>
                    <p:cNvPr id="12423" name="Line 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4" name="Line 1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5" name="Line 1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6" name="Line 12"/>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4" name="Group 14"/>
                <p:cNvGrpSpPr/>
                <p:nvPr/>
              </p:nvGrpSpPr>
              <p:grpSpPr bwMode="auto">
                <a:xfrm>
                  <a:off x="1296" y="1536"/>
                  <a:ext cx="672" cy="144"/>
                  <a:chOff x="624" y="1536"/>
                  <a:chExt cx="672" cy="144"/>
                </a:xfrm>
              </p:grpSpPr>
              <p:grpSp>
                <p:nvGrpSpPr>
                  <p:cNvPr id="12525" name="Group 15"/>
                  <p:cNvGrpSpPr/>
                  <p:nvPr/>
                </p:nvGrpSpPr>
                <p:grpSpPr bwMode="auto">
                  <a:xfrm>
                    <a:off x="624" y="1536"/>
                    <a:ext cx="336" cy="144"/>
                    <a:chOff x="624" y="1536"/>
                    <a:chExt cx="336" cy="144"/>
                  </a:xfrm>
                </p:grpSpPr>
                <p:sp>
                  <p:nvSpPr>
                    <p:cNvPr id="12417" name="Line 1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8" name="Line 1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9" name="Line 1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0" name="Line 19"/>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6" name="Group 20"/>
                  <p:cNvGrpSpPr/>
                  <p:nvPr/>
                </p:nvGrpSpPr>
                <p:grpSpPr bwMode="auto">
                  <a:xfrm>
                    <a:off x="960" y="1536"/>
                    <a:ext cx="336" cy="144"/>
                    <a:chOff x="624" y="1536"/>
                    <a:chExt cx="336" cy="144"/>
                  </a:xfrm>
                </p:grpSpPr>
                <p:sp>
                  <p:nvSpPr>
                    <p:cNvPr id="12413" name="Line 2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4" name="Line 2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5" name="Line 2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6" name="Line 24"/>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7" name="Group 25"/>
                <p:cNvGrpSpPr/>
                <p:nvPr/>
              </p:nvGrpSpPr>
              <p:grpSpPr bwMode="auto">
                <a:xfrm>
                  <a:off x="1968" y="1536"/>
                  <a:ext cx="672" cy="144"/>
                  <a:chOff x="624" y="1536"/>
                  <a:chExt cx="672" cy="144"/>
                </a:xfrm>
              </p:grpSpPr>
              <p:grpSp>
                <p:nvGrpSpPr>
                  <p:cNvPr id="12528" name="Group 26"/>
                  <p:cNvGrpSpPr/>
                  <p:nvPr/>
                </p:nvGrpSpPr>
                <p:grpSpPr bwMode="auto">
                  <a:xfrm>
                    <a:off x="624" y="1536"/>
                    <a:ext cx="336" cy="144"/>
                    <a:chOff x="624" y="1536"/>
                    <a:chExt cx="336" cy="144"/>
                  </a:xfrm>
                </p:grpSpPr>
                <p:sp>
                  <p:nvSpPr>
                    <p:cNvPr id="12407" name="Line 2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8" name="Line 2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9" name="Line 2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0" name="Line 30"/>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9" name="Group 31"/>
                  <p:cNvGrpSpPr/>
                  <p:nvPr/>
                </p:nvGrpSpPr>
                <p:grpSpPr bwMode="auto">
                  <a:xfrm>
                    <a:off x="960" y="1536"/>
                    <a:ext cx="336" cy="144"/>
                    <a:chOff x="624" y="1536"/>
                    <a:chExt cx="336" cy="144"/>
                  </a:xfrm>
                </p:grpSpPr>
                <p:sp>
                  <p:nvSpPr>
                    <p:cNvPr id="12403" name="Line 3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4" name="Line 3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5" name="Line 3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6" name="Line 35"/>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0" name="Group 36"/>
                <p:cNvGrpSpPr/>
                <p:nvPr/>
              </p:nvGrpSpPr>
              <p:grpSpPr bwMode="auto">
                <a:xfrm>
                  <a:off x="2640" y="1536"/>
                  <a:ext cx="672" cy="144"/>
                  <a:chOff x="624" y="1536"/>
                  <a:chExt cx="672" cy="144"/>
                </a:xfrm>
              </p:grpSpPr>
              <p:grpSp>
                <p:nvGrpSpPr>
                  <p:cNvPr id="12531" name="Group 37"/>
                  <p:cNvGrpSpPr/>
                  <p:nvPr/>
                </p:nvGrpSpPr>
                <p:grpSpPr bwMode="auto">
                  <a:xfrm>
                    <a:off x="624" y="1536"/>
                    <a:ext cx="336" cy="144"/>
                    <a:chOff x="624" y="1536"/>
                    <a:chExt cx="336" cy="144"/>
                  </a:xfrm>
                </p:grpSpPr>
                <p:sp>
                  <p:nvSpPr>
                    <p:cNvPr id="12397" name="Line 3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8" name="Line 3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9" name="Line 4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0" name="Line 41"/>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2" name="Group 42"/>
                  <p:cNvGrpSpPr/>
                  <p:nvPr/>
                </p:nvGrpSpPr>
                <p:grpSpPr bwMode="auto">
                  <a:xfrm>
                    <a:off x="960" y="1536"/>
                    <a:ext cx="336" cy="144"/>
                    <a:chOff x="624" y="1536"/>
                    <a:chExt cx="336" cy="144"/>
                  </a:xfrm>
                </p:grpSpPr>
                <p:sp>
                  <p:nvSpPr>
                    <p:cNvPr id="12393" name="Line 4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4" name="Line 4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5" name="Line 4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6" name="Line 46"/>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3" name="Group 47"/>
                <p:cNvGrpSpPr/>
                <p:nvPr/>
              </p:nvGrpSpPr>
              <p:grpSpPr bwMode="auto">
                <a:xfrm>
                  <a:off x="3312" y="1536"/>
                  <a:ext cx="672" cy="144"/>
                  <a:chOff x="624" y="1536"/>
                  <a:chExt cx="672" cy="144"/>
                </a:xfrm>
              </p:grpSpPr>
              <p:grpSp>
                <p:nvGrpSpPr>
                  <p:cNvPr id="12534" name="Group 48"/>
                  <p:cNvGrpSpPr/>
                  <p:nvPr/>
                </p:nvGrpSpPr>
                <p:grpSpPr bwMode="auto">
                  <a:xfrm>
                    <a:off x="624" y="1536"/>
                    <a:ext cx="336" cy="144"/>
                    <a:chOff x="624" y="1536"/>
                    <a:chExt cx="336" cy="144"/>
                  </a:xfrm>
                </p:grpSpPr>
                <p:sp>
                  <p:nvSpPr>
                    <p:cNvPr id="12387" name="Line 4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8" name="Line 5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9" name="Line 5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0" name="Line 52"/>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5" name="Group 53"/>
                  <p:cNvGrpSpPr/>
                  <p:nvPr/>
                </p:nvGrpSpPr>
                <p:grpSpPr bwMode="auto">
                  <a:xfrm>
                    <a:off x="960" y="1536"/>
                    <a:ext cx="336" cy="144"/>
                    <a:chOff x="624" y="1536"/>
                    <a:chExt cx="336" cy="144"/>
                  </a:xfrm>
                </p:grpSpPr>
                <p:sp>
                  <p:nvSpPr>
                    <p:cNvPr id="12383" name="Line 5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4" name="Line 5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5" name="Line 5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6" name="Line 57"/>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sp>
              <p:nvSpPr>
                <p:cNvPr id="12380" name="Line 58"/>
                <p:cNvSpPr>
                  <a:spLocks noChangeShapeType="1"/>
                </p:cNvSpPr>
                <p:nvPr/>
              </p:nvSpPr>
              <p:spPr bwMode="auto">
                <a:xfrm>
                  <a:off x="398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11" name="Line 60"/>
              <p:cNvSpPr>
                <a:spLocks noChangeShapeType="1"/>
              </p:cNvSpPr>
              <p:nvPr/>
            </p:nvSpPr>
            <p:spPr bwMode="auto">
              <a:xfrm>
                <a:off x="1296"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2" name="Line 61"/>
              <p:cNvSpPr>
                <a:spLocks noChangeShapeType="1"/>
              </p:cNvSpPr>
              <p:nvPr/>
            </p:nvSpPr>
            <p:spPr bwMode="auto">
              <a:xfrm>
                <a:off x="1632"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3" name="Line 62"/>
              <p:cNvSpPr>
                <a:spLocks noChangeShapeType="1"/>
              </p:cNvSpPr>
              <p:nvPr/>
            </p:nvSpPr>
            <p:spPr bwMode="auto">
              <a:xfrm>
                <a:off x="1968"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4" name="Line 63"/>
              <p:cNvSpPr>
                <a:spLocks noChangeShapeType="1"/>
              </p:cNvSpPr>
              <p:nvPr/>
            </p:nvSpPr>
            <p:spPr bwMode="auto">
              <a:xfrm>
                <a:off x="2304"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5" name="Line 64"/>
              <p:cNvSpPr>
                <a:spLocks noChangeShapeType="1"/>
              </p:cNvSpPr>
              <p:nvPr/>
            </p:nvSpPr>
            <p:spPr bwMode="auto">
              <a:xfrm>
                <a:off x="2640"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6" name="Line 65"/>
              <p:cNvSpPr>
                <a:spLocks noChangeShapeType="1"/>
              </p:cNvSpPr>
              <p:nvPr/>
            </p:nvSpPr>
            <p:spPr bwMode="auto">
              <a:xfrm>
                <a:off x="2976"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7" name="Line 66"/>
              <p:cNvSpPr>
                <a:spLocks noChangeShapeType="1"/>
              </p:cNvSpPr>
              <p:nvPr/>
            </p:nvSpPr>
            <p:spPr bwMode="auto">
              <a:xfrm>
                <a:off x="3312"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8" name="Line 67"/>
              <p:cNvSpPr>
                <a:spLocks noChangeShapeType="1"/>
              </p:cNvSpPr>
              <p:nvPr/>
            </p:nvSpPr>
            <p:spPr bwMode="auto">
              <a:xfrm>
                <a:off x="3648"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9" name="Line 68"/>
              <p:cNvSpPr>
                <a:spLocks noChangeShapeType="1"/>
              </p:cNvSpPr>
              <p:nvPr/>
            </p:nvSpPr>
            <p:spPr bwMode="auto">
              <a:xfrm>
                <a:off x="3984"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0" name="Line 69"/>
              <p:cNvSpPr>
                <a:spLocks noChangeShapeType="1"/>
              </p:cNvSpPr>
              <p:nvPr/>
            </p:nvSpPr>
            <p:spPr bwMode="auto">
              <a:xfrm>
                <a:off x="4320"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6" name="Group 96"/>
              <p:cNvGrpSpPr/>
              <p:nvPr/>
            </p:nvGrpSpPr>
            <p:grpSpPr bwMode="auto">
              <a:xfrm>
                <a:off x="960" y="1632"/>
                <a:ext cx="3552" cy="144"/>
                <a:chOff x="960" y="1680"/>
                <a:chExt cx="3552" cy="144"/>
              </a:xfrm>
            </p:grpSpPr>
            <p:sp>
              <p:nvSpPr>
                <p:cNvPr id="12350" name="Line 70"/>
                <p:cNvSpPr>
                  <a:spLocks noChangeShapeType="1"/>
                </p:cNvSpPr>
                <p:nvPr/>
              </p:nvSpPr>
              <p:spPr bwMode="auto">
                <a:xfrm>
                  <a:off x="960"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7" name="Group 75"/>
                <p:cNvGrpSpPr/>
                <p:nvPr/>
              </p:nvGrpSpPr>
              <p:grpSpPr bwMode="auto">
                <a:xfrm>
                  <a:off x="1296" y="1680"/>
                  <a:ext cx="672" cy="144"/>
                  <a:chOff x="1296" y="1680"/>
                  <a:chExt cx="672" cy="144"/>
                </a:xfrm>
              </p:grpSpPr>
              <p:sp>
                <p:nvSpPr>
                  <p:cNvPr id="12371" name="Line 71"/>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2" name="Line 72"/>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3" name="Line 73"/>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4" name="Line 74"/>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8" name="Group 76"/>
                <p:cNvGrpSpPr/>
                <p:nvPr/>
              </p:nvGrpSpPr>
              <p:grpSpPr bwMode="auto">
                <a:xfrm>
                  <a:off x="1968" y="1680"/>
                  <a:ext cx="672" cy="144"/>
                  <a:chOff x="1296" y="1680"/>
                  <a:chExt cx="672" cy="144"/>
                </a:xfrm>
              </p:grpSpPr>
              <p:sp>
                <p:nvSpPr>
                  <p:cNvPr id="12367" name="Line 7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8" name="Line 7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9" name="Line 7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0" name="Line 8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9" name="Group 81"/>
                <p:cNvGrpSpPr/>
                <p:nvPr/>
              </p:nvGrpSpPr>
              <p:grpSpPr bwMode="auto">
                <a:xfrm>
                  <a:off x="2640" y="1680"/>
                  <a:ext cx="672" cy="144"/>
                  <a:chOff x="1296" y="1680"/>
                  <a:chExt cx="672" cy="144"/>
                </a:xfrm>
              </p:grpSpPr>
              <p:sp>
                <p:nvSpPr>
                  <p:cNvPr id="12363" name="Line 8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4" name="Line 8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5" name="Line 8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6" name="Line 8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0" name="Group 86"/>
                <p:cNvGrpSpPr/>
                <p:nvPr/>
              </p:nvGrpSpPr>
              <p:grpSpPr bwMode="auto">
                <a:xfrm>
                  <a:off x="3312" y="1680"/>
                  <a:ext cx="672" cy="144"/>
                  <a:chOff x="1296" y="1680"/>
                  <a:chExt cx="672" cy="144"/>
                </a:xfrm>
              </p:grpSpPr>
              <p:sp>
                <p:nvSpPr>
                  <p:cNvPr id="12359" name="Line 8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0" name="Line 8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1" name="Line 8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2" name="Line 9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55" name="Line 92"/>
                <p:cNvSpPr>
                  <a:spLocks noChangeShapeType="1"/>
                </p:cNvSpPr>
                <p:nvPr/>
              </p:nvSpPr>
              <p:spPr bwMode="auto">
                <a:xfrm flipV="1">
                  <a:off x="3984"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6" name="Line 93"/>
                <p:cNvSpPr>
                  <a:spLocks noChangeShapeType="1"/>
                </p:cNvSpPr>
                <p:nvPr/>
              </p:nvSpPr>
              <p:spPr bwMode="auto">
                <a:xfrm>
                  <a:off x="3984"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7" name="Line 94"/>
                <p:cNvSpPr>
                  <a:spLocks noChangeShapeType="1"/>
                </p:cNvSpPr>
                <p:nvPr/>
              </p:nvSpPr>
              <p:spPr bwMode="auto">
                <a:xfrm>
                  <a:off x="4320"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8" name="Line 95"/>
                <p:cNvSpPr>
                  <a:spLocks noChangeShapeType="1"/>
                </p:cNvSpPr>
                <p:nvPr/>
              </p:nvSpPr>
              <p:spPr bwMode="auto">
                <a:xfrm>
                  <a:off x="4320" y="182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1" name="Group 106"/>
              <p:cNvGrpSpPr/>
              <p:nvPr/>
            </p:nvGrpSpPr>
            <p:grpSpPr bwMode="auto">
              <a:xfrm>
                <a:off x="960" y="1920"/>
                <a:ext cx="3552" cy="144"/>
                <a:chOff x="960" y="2016"/>
                <a:chExt cx="3552" cy="144"/>
              </a:xfrm>
            </p:grpSpPr>
            <p:sp>
              <p:nvSpPr>
                <p:cNvPr id="12341" name="Line 97"/>
                <p:cNvSpPr>
                  <a:spLocks noChangeShapeType="1"/>
                </p:cNvSpPr>
                <p:nvPr/>
              </p:nvSpPr>
              <p:spPr bwMode="auto">
                <a:xfrm>
                  <a:off x="960"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2" name="Line 98"/>
                <p:cNvSpPr>
                  <a:spLocks noChangeShapeType="1"/>
                </p:cNvSpPr>
                <p:nvPr/>
              </p:nvSpPr>
              <p:spPr bwMode="auto">
                <a:xfrm flipV="1">
                  <a:off x="1632"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3" name="Line 99"/>
                <p:cNvSpPr>
                  <a:spLocks noChangeShapeType="1"/>
                </p:cNvSpPr>
                <p:nvPr/>
              </p:nvSpPr>
              <p:spPr bwMode="auto">
                <a:xfrm>
                  <a:off x="1632"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4" name="Line 100"/>
                <p:cNvSpPr>
                  <a:spLocks noChangeShapeType="1"/>
                </p:cNvSpPr>
                <p:nvPr/>
              </p:nvSpPr>
              <p:spPr bwMode="auto">
                <a:xfrm>
                  <a:off x="2304"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5" name="Line 101"/>
                <p:cNvSpPr>
                  <a:spLocks noChangeShapeType="1"/>
                </p:cNvSpPr>
                <p:nvPr/>
              </p:nvSpPr>
              <p:spPr bwMode="auto">
                <a:xfrm>
                  <a:off x="2304"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6" name="Line 102"/>
                <p:cNvSpPr>
                  <a:spLocks noChangeShapeType="1"/>
                </p:cNvSpPr>
                <p:nvPr/>
              </p:nvSpPr>
              <p:spPr bwMode="auto">
                <a:xfrm flipV="1">
                  <a:off x="2976"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7" name="Line 103"/>
                <p:cNvSpPr>
                  <a:spLocks noChangeShapeType="1"/>
                </p:cNvSpPr>
                <p:nvPr/>
              </p:nvSpPr>
              <p:spPr bwMode="auto">
                <a:xfrm>
                  <a:off x="2976"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8" name="Line 104"/>
                <p:cNvSpPr>
                  <a:spLocks noChangeShapeType="1"/>
                </p:cNvSpPr>
                <p:nvPr/>
              </p:nvSpPr>
              <p:spPr bwMode="auto">
                <a:xfrm>
                  <a:off x="3648"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9" name="Line 105"/>
                <p:cNvSpPr>
                  <a:spLocks noChangeShapeType="1"/>
                </p:cNvSpPr>
                <p:nvPr/>
              </p:nvSpPr>
              <p:spPr bwMode="auto">
                <a:xfrm>
                  <a:off x="3648" y="2160"/>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2" name="Group 112"/>
              <p:cNvGrpSpPr/>
              <p:nvPr/>
            </p:nvGrpSpPr>
            <p:grpSpPr bwMode="auto">
              <a:xfrm>
                <a:off x="960" y="2208"/>
                <a:ext cx="3552" cy="144"/>
                <a:chOff x="960" y="2208"/>
                <a:chExt cx="3552" cy="144"/>
              </a:xfrm>
            </p:grpSpPr>
            <p:sp>
              <p:nvSpPr>
                <p:cNvPr id="12336" name="Line 107"/>
                <p:cNvSpPr>
                  <a:spLocks noChangeShapeType="1"/>
                </p:cNvSpPr>
                <p:nvPr/>
              </p:nvSpPr>
              <p:spPr bwMode="auto">
                <a:xfrm>
                  <a:off x="960" y="235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7" name="Line 108"/>
                <p:cNvSpPr>
                  <a:spLocks noChangeShapeType="1"/>
                </p:cNvSpPr>
                <p:nvPr/>
              </p:nvSpPr>
              <p:spPr bwMode="auto">
                <a:xfrm flipV="1">
                  <a:off x="2304"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8" name="Line 109"/>
                <p:cNvSpPr>
                  <a:spLocks noChangeShapeType="1"/>
                </p:cNvSpPr>
                <p:nvPr/>
              </p:nvSpPr>
              <p:spPr bwMode="auto">
                <a:xfrm>
                  <a:off x="2304" y="220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9" name="Line 110"/>
                <p:cNvSpPr>
                  <a:spLocks noChangeShapeType="1"/>
                </p:cNvSpPr>
                <p:nvPr/>
              </p:nvSpPr>
              <p:spPr bwMode="auto">
                <a:xfrm>
                  <a:off x="3648"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0" name="Line 111"/>
                <p:cNvSpPr>
                  <a:spLocks noChangeShapeType="1"/>
                </p:cNvSpPr>
                <p:nvPr/>
              </p:nvSpPr>
              <p:spPr bwMode="auto">
                <a:xfrm>
                  <a:off x="3648" y="2352"/>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3" name="Group 118"/>
              <p:cNvGrpSpPr/>
              <p:nvPr/>
            </p:nvGrpSpPr>
            <p:grpSpPr bwMode="auto">
              <a:xfrm>
                <a:off x="960" y="2496"/>
                <a:ext cx="3552" cy="144"/>
                <a:chOff x="960" y="2496"/>
                <a:chExt cx="3552" cy="144"/>
              </a:xfrm>
            </p:grpSpPr>
            <p:sp>
              <p:nvSpPr>
                <p:cNvPr id="12331" name="Line 113"/>
                <p:cNvSpPr>
                  <a:spLocks noChangeShapeType="1"/>
                </p:cNvSpPr>
                <p:nvPr/>
              </p:nvSpPr>
              <p:spPr bwMode="auto">
                <a:xfrm>
                  <a:off x="960" y="264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2" name="Line 114"/>
                <p:cNvSpPr>
                  <a:spLocks noChangeShapeType="1"/>
                </p:cNvSpPr>
                <p:nvPr/>
              </p:nvSpPr>
              <p:spPr bwMode="auto">
                <a:xfrm flipV="1">
                  <a:off x="3648"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3" name="Line 115"/>
                <p:cNvSpPr>
                  <a:spLocks noChangeShapeType="1"/>
                </p:cNvSpPr>
                <p:nvPr/>
              </p:nvSpPr>
              <p:spPr bwMode="auto">
                <a:xfrm>
                  <a:off x="3648" y="249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4" name="Line 116"/>
                <p:cNvSpPr>
                  <a:spLocks noChangeShapeType="1"/>
                </p:cNvSpPr>
                <p:nvPr/>
              </p:nvSpPr>
              <p:spPr bwMode="auto">
                <a:xfrm>
                  <a:off x="4320"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5" name="Line 117"/>
                <p:cNvSpPr>
                  <a:spLocks noChangeShapeType="1"/>
                </p:cNvSpPr>
                <p:nvPr/>
              </p:nvSpPr>
              <p:spPr bwMode="auto">
                <a:xfrm>
                  <a:off x="4320" y="264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2" name="Group 126"/>
              <p:cNvGrpSpPr/>
              <p:nvPr/>
            </p:nvGrpSpPr>
            <p:grpSpPr bwMode="auto">
              <a:xfrm>
                <a:off x="960" y="2791"/>
                <a:ext cx="3552" cy="150"/>
                <a:chOff x="960" y="2743"/>
                <a:chExt cx="3552" cy="150"/>
              </a:xfrm>
            </p:grpSpPr>
            <p:sp>
              <p:nvSpPr>
                <p:cNvPr id="12326" name="Line 119"/>
                <p:cNvSpPr>
                  <a:spLocks noChangeShapeType="1"/>
                </p:cNvSpPr>
                <p:nvPr/>
              </p:nvSpPr>
              <p:spPr bwMode="auto">
                <a:xfrm>
                  <a:off x="960" y="2893"/>
                  <a:ext cx="302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7" name="Line 121"/>
                <p:cNvSpPr>
                  <a:spLocks noChangeShapeType="1"/>
                </p:cNvSpPr>
                <p:nvPr/>
              </p:nvSpPr>
              <p:spPr bwMode="auto">
                <a:xfrm>
                  <a:off x="3984" y="2743"/>
                  <a:ext cx="33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8" name="Line 123"/>
                <p:cNvSpPr>
                  <a:spLocks noChangeShapeType="1"/>
                </p:cNvSpPr>
                <p:nvPr/>
              </p:nvSpPr>
              <p:spPr bwMode="auto">
                <a:xfrm flipV="1">
                  <a:off x="3984" y="2743"/>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9" name="Line 124"/>
                <p:cNvSpPr>
                  <a:spLocks noChangeShapeType="1"/>
                </p:cNvSpPr>
                <p:nvPr/>
              </p:nvSpPr>
              <p:spPr bwMode="auto">
                <a:xfrm flipV="1">
                  <a:off x="4320" y="2743"/>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0" name="Line 125"/>
                <p:cNvSpPr>
                  <a:spLocks noChangeShapeType="1"/>
                </p:cNvSpPr>
                <p:nvPr/>
              </p:nvSpPr>
              <p:spPr bwMode="auto">
                <a:xfrm>
                  <a:off x="4320" y="2893"/>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93" name="Group 134"/>
            <p:cNvGrpSpPr/>
            <p:nvPr/>
          </p:nvGrpSpPr>
          <p:grpSpPr bwMode="auto">
            <a:xfrm>
              <a:off x="624" y="1296"/>
              <a:ext cx="384" cy="1749"/>
              <a:chOff x="624" y="1296"/>
              <a:chExt cx="384" cy="1749"/>
            </a:xfrm>
          </p:grpSpPr>
          <p:sp>
            <p:nvSpPr>
              <p:cNvPr id="12304" name="Text Box 128"/>
              <p:cNvSpPr txBox="1">
                <a:spLocks noChangeArrowheads="1"/>
              </p:cNvSpPr>
              <p:nvPr/>
            </p:nvSpPr>
            <p:spPr bwMode="auto">
              <a:xfrm>
                <a:off x="624" y="1296"/>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2305" name="Text Box 129"/>
              <p:cNvSpPr txBox="1">
                <a:spLocks noChangeArrowheads="1"/>
              </p:cNvSpPr>
              <p:nvPr/>
            </p:nvSpPr>
            <p:spPr bwMode="auto">
              <a:xfrm>
                <a:off x="624" y="161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2306" name="Text Box 130"/>
              <p:cNvSpPr txBox="1">
                <a:spLocks noChangeArrowheads="1"/>
              </p:cNvSpPr>
              <p:nvPr/>
            </p:nvSpPr>
            <p:spPr bwMode="auto">
              <a:xfrm>
                <a:off x="624" y="187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sp>
            <p:nvSpPr>
              <p:cNvPr id="12307" name="Text Box 131"/>
              <p:cNvSpPr txBox="1">
                <a:spLocks noChangeArrowheads="1"/>
              </p:cNvSpPr>
              <p:nvPr/>
            </p:nvSpPr>
            <p:spPr bwMode="auto">
              <a:xfrm>
                <a:off x="624" y="2140"/>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sp>
            <p:nvSpPr>
              <p:cNvPr id="12308" name="Text Box 132"/>
              <p:cNvSpPr txBox="1">
                <a:spLocks noChangeArrowheads="1"/>
              </p:cNvSpPr>
              <p:nvPr/>
            </p:nvSpPr>
            <p:spPr bwMode="auto">
              <a:xfrm>
                <a:off x="624" y="2428"/>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sp>
            <p:nvSpPr>
              <p:cNvPr id="12309" name="Text Box 133"/>
              <p:cNvSpPr txBox="1">
                <a:spLocks noChangeArrowheads="1"/>
              </p:cNvSpPr>
              <p:nvPr/>
            </p:nvSpPr>
            <p:spPr bwMode="auto">
              <a:xfrm>
                <a:off x="624" y="281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a:t>
                </a:r>
                <a:endParaRPr lang="en-US" altLang="zh-CN" sz="1600" dirty="0">
                  <a:solidFill>
                    <a:srgbClr val="003399"/>
                  </a:solidFill>
                  <a:ea typeface="Gulim" pitchFamily="34" charset="-127"/>
                </a:endParaRPr>
              </a:p>
            </p:txBody>
          </p:sp>
        </p:grpSp>
      </p:grpSp>
      <p:sp>
        <p:nvSpPr>
          <p:cNvPr id="4327" name="Text Box 231"/>
          <p:cNvSpPr txBox="1">
            <a:spLocks noChangeArrowheads="1"/>
          </p:cNvSpPr>
          <p:nvPr/>
        </p:nvSpPr>
        <p:spPr bwMode="black">
          <a:xfrm>
            <a:off x="8843915" y="4650418"/>
            <a:ext cx="2016219" cy="870046"/>
          </a:xfrm>
          <a:prstGeom prst="rect">
            <a:avLst/>
          </a:prstGeom>
          <a:noFill/>
          <a:ln w="9525" algn="ctr">
            <a:noFill/>
            <a:miter lim="800000"/>
          </a:ln>
        </p:spPr>
        <p:txBody>
          <a:bodyPr wrap="square">
            <a:spAutoFit/>
          </a:bodyPr>
          <a:lstStyle/>
          <a:p>
            <a:pPr eaLnBrk="1" hangingPunct="1">
              <a:lnSpc>
                <a:spcPct val="110000"/>
              </a:lnSpc>
              <a:spcBef>
                <a:spcPct val="0"/>
              </a:spcBef>
              <a:buClrTx/>
              <a:buSzTx/>
              <a:buFontTx/>
              <a:buNone/>
            </a:pPr>
            <a:r>
              <a:rPr lang="en-US" altLang="zh-CN" sz="2400" dirty="0">
                <a:solidFill>
                  <a:srgbClr val="000000"/>
                </a:solidFill>
              </a:rPr>
              <a:t>CP</a:t>
            </a:r>
            <a:r>
              <a:rPr lang="zh-CN" altLang="en-US" sz="2400" dirty="0">
                <a:solidFill>
                  <a:srgbClr val="000000"/>
                </a:solidFill>
              </a:rPr>
              <a:t>下降沿时触发器翻转！</a:t>
            </a:r>
            <a:endParaRPr lang="zh-CN" altLang="en-US" sz="2400" dirty="0">
              <a:solidFill>
                <a:srgbClr val="000000"/>
              </a:solidFill>
            </a:endParaRPr>
          </a:p>
        </p:txBody>
      </p:sp>
      <p:sp>
        <p:nvSpPr>
          <p:cNvPr id="231" name="Rectangle 105"/>
          <p:cNvSpPr>
            <a:spLocks noChangeArrowheads="1"/>
          </p:cNvSpPr>
          <p:nvPr/>
        </p:nvSpPr>
        <p:spPr bwMode="black">
          <a:xfrm>
            <a:off x="7464153" y="563721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1</a:t>
            </a:r>
            <a:endParaRPr kumimoji="1" lang="en-US" altLang="zh-CN" sz="2000" dirty="0">
              <a:solidFill>
                <a:srgbClr val="FF0000"/>
              </a:solidFill>
              <a:latin typeface="Arial" panose="020B0604020202020204" pitchFamily="34" charset="0"/>
            </a:endParaRPr>
          </a:p>
        </p:txBody>
      </p:sp>
      <p:sp>
        <p:nvSpPr>
          <p:cNvPr id="232" name="Rectangle 105"/>
          <p:cNvSpPr>
            <a:spLocks noChangeArrowheads="1"/>
          </p:cNvSpPr>
          <p:nvPr/>
        </p:nvSpPr>
        <p:spPr bwMode="black">
          <a:xfrm>
            <a:off x="7483203" y="47418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0</a:t>
            </a:r>
            <a:endParaRPr kumimoji="1" lang="en-US" altLang="zh-CN" sz="2000" dirty="0">
              <a:solidFill>
                <a:srgbClr val="FF0000"/>
              </a:solidFill>
              <a:latin typeface="Arial" panose="020B0604020202020204" pitchFamily="34" charset="0"/>
            </a:endParaRPr>
          </a:p>
        </p:txBody>
      </p:sp>
      <p:sp>
        <p:nvSpPr>
          <p:cNvPr id="233" name="Rectangle 105"/>
          <p:cNvSpPr>
            <a:spLocks noChangeArrowheads="1"/>
          </p:cNvSpPr>
          <p:nvPr/>
        </p:nvSpPr>
        <p:spPr bwMode="black">
          <a:xfrm>
            <a:off x="7483203" y="51609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0</a:t>
            </a:r>
            <a:endParaRPr kumimoji="1" lang="en-US" altLang="zh-CN" sz="2000" dirty="0">
              <a:solidFill>
                <a:srgbClr val="FF0000"/>
              </a:solidFill>
              <a:latin typeface="Arial" panose="020B0604020202020204" pitchFamily="34" charset="0"/>
            </a:endParaRPr>
          </a:p>
        </p:txBody>
      </p:sp>
      <p:sp>
        <p:nvSpPr>
          <p:cNvPr id="234" name="Rectangle 105"/>
          <p:cNvSpPr>
            <a:spLocks noChangeArrowheads="1"/>
          </p:cNvSpPr>
          <p:nvPr/>
        </p:nvSpPr>
        <p:spPr bwMode="black">
          <a:xfrm>
            <a:off x="7483203" y="43989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1</a:t>
            </a:r>
            <a:endParaRPr kumimoji="1" lang="en-US" altLang="zh-CN" sz="2000" dirty="0">
              <a:solidFill>
                <a:srgbClr val="FF0000"/>
              </a:solidFill>
              <a:latin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fill="hold"/>
                                        <p:tgtEl>
                                          <p:spTgt spid="207"/>
                                        </p:tgtEl>
                                        <p:attrNameLst>
                                          <p:attrName>ppt_x</p:attrName>
                                        </p:attrNameLst>
                                      </p:cBhvr>
                                      <p:tavLst>
                                        <p:tav tm="0">
                                          <p:val>
                                            <p:strVal val="0-#ppt_w/2"/>
                                          </p:val>
                                        </p:tav>
                                        <p:tav tm="100000">
                                          <p:val>
                                            <p:strVal val="#ppt_x"/>
                                          </p:val>
                                        </p:tav>
                                      </p:tavLst>
                                    </p:anim>
                                    <p:anim calcmode="lin" valueType="num">
                                      <p:cBhvr additive="base">
                                        <p:cTn id="8" dur="500" fill="hold"/>
                                        <p:tgtEl>
                                          <p:spTgt spid="20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1+#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4327"/>
                                        </p:tgtEl>
                                        <p:attrNameLst>
                                          <p:attrName>style.visibility</p:attrName>
                                        </p:attrNameLst>
                                      </p:cBhvr>
                                      <p:to>
                                        <p:strVal val="visible"/>
                                      </p:to>
                                    </p:set>
                                    <p:anim calcmode="lin" valueType="num">
                                      <p:cBhvr additive="base">
                                        <p:cTn id="17" dur="500" fill="hold"/>
                                        <p:tgtEl>
                                          <p:spTgt spid="4327"/>
                                        </p:tgtEl>
                                        <p:attrNameLst>
                                          <p:attrName>ppt_x</p:attrName>
                                        </p:attrNameLst>
                                      </p:cBhvr>
                                      <p:tavLst>
                                        <p:tav tm="0">
                                          <p:val>
                                            <p:strVal val="#ppt_x"/>
                                          </p:val>
                                        </p:tav>
                                        <p:tav tm="100000">
                                          <p:val>
                                            <p:strVal val="#ppt_x"/>
                                          </p:val>
                                        </p:tav>
                                      </p:tavLst>
                                    </p:anim>
                                    <p:anim calcmode="lin" valueType="num">
                                      <p:cBhvr additive="base">
                                        <p:cTn id="18" dur="500" fill="hold"/>
                                        <p:tgtEl>
                                          <p:spTgt spid="43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dissolve">
                                      <p:cBhvr>
                                        <p:cTn id="23" dur="500"/>
                                        <p:tgtEl>
                                          <p:spTgt spid="231"/>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1000"/>
                            </p:stCondLst>
                            <p:childTnLst>
                              <p:par>
                                <p:cTn id="29" presetID="9" presetClass="entr" presetSubtype="0" fill="hold" grpId="0" nodeType="after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dissolve">
                                      <p:cBhvr>
                                        <p:cTn id="31" dur="500"/>
                                        <p:tgtEl>
                                          <p:spTgt spid="232"/>
                                        </p:tgtEl>
                                      </p:cBhvr>
                                    </p:animEffect>
                                  </p:childTnLst>
                                </p:cTn>
                              </p:par>
                            </p:childTnLst>
                          </p:cTn>
                        </p:par>
                        <p:par>
                          <p:cTn id="32" fill="hold">
                            <p:stCondLst>
                              <p:cond delay="1500"/>
                            </p:stCondLst>
                            <p:childTnLst>
                              <p:par>
                                <p:cTn id="33" presetID="9" presetClass="entr" presetSubtype="0" fill="hold" grpId="0" nodeType="afterEffect">
                                  <p:stCondLst>
                                    <p:cond delay="0"/>
                                  </p:stCondLst>
                                  <p:childTnLst>
                                    <p:set>
                                      <p:cBhvr>
                                        <p:cTn id="34" dur="1" fill="hold">
                                          <p:stCondLst>
                                            <p:cond delay="0"/>
                                          </p:stCondLst>
                                        </p:cTn>
                                        <p:tgtEl>
                                          <p:spTgt spid="234"/>
                                        </p:tgtEl>
                                        <p:attrNameLst>
                                          <p:attrName>style.visibility</p:attrName>
                                        </p:attrNameLst>
                                      </p:cBhvr>
                                      <p:to>
                                        <p:strVal val="visible"/>
                                      </p:to>
                                    </p:set>
                                    <p:animEffect transition="in" filter="dissolve">
                                      <p:cBhvr>
                                        <p:cTn id="3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4327" grpId="0"/>
      <p:bldP spid="231" grpId="0"/>
      <p:bldP spid="232" grpId="0"/>
      <p:bldP spid="233" grpId="0"/>
      <p:bldP spid="234"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电路功能</a:t>
            </a:r>
            <a:endParaRPr lang="en-US" altLang="zh-CN" i="0" dirty="0">
              <a:solidFill>
                <a:schemeClr val="accent1"/>
              </a:solidFill>
              <a:latin typeface="+mj-ea"/>
            </a:endParaRPr>
          </a:p>
        </p:txBody>
      </p:sp>
      <p:sp>
        <p:nvSpPr>
          <p:cNvPr id="21508" name="Text Box 139"/>
          <p:cNvSpPr txBox="1">
            <a:spLocks noChangeArrowheads="1"/>
          </p:cNvSpPr>
          <p:nvPr/>
        </p:nvSpPr>
        <p:spPr bwMode="auto">
          <a:xfrm>
            <a:off x="612000" y="900000"/>
            <a:ext cx="10452552" cy="855234"/>
          </a:xfrm>
          <a:prstGeom prst="rect">
            <a:avLst/>
          </a:prstGeom>
          <a:noFill/>
          <a:ln w="9525">
            <a:noFill/>
            <a:miter lim="800000"/>
          </a:ln>
        </p:spPr>
        <p:txBody>
          <a:bodyPr wrap="square">
            <a:spAutoFit/>
          </a:bodyPr>
          <a:lstStyle/>
          <a:p>
            <a:pPr algn="just">
              <a:lnSpc>
                <a:spcPct val="11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4</a:t>
            </a:r>
            <a:r>
              <a:rPr lang="zh-CN" altLang="en-US" sz="2400" dirty="0">
                <a:solidFill>
                  <a:srgbClr val="C00000"/>
                </a:solidFill>
                <a:latin typeface="Arial" panose="020B0604020202020204" pitchFamily="34" charset="0"/>
                <a:cs typeface="Arial" panose="020B0604020202020204" pitchFamily="34" charset="0"/>
              </a:rPr>
              <a:t>）说明</a:t>
            </a:r>
            <a:r>
              <a:rPr lang="zh-CN" altLang="en-US" sz="2400" dirty="0">
                <a:solidFill>
                  <a:srgbClr val="C00000"/>
                </a:solidFill>
                <a:latin typeface="宋体" panose="02010600030101010101" pitchFamily="2" charset="-122"/>
                <a:cs typeface="Arial" panose="020B0604020202020204" pitchFamily="34" charset="0"/>
              </a:rPr>
              <a:t>电路功能</a:t>
            </a:r>
            <a:endParaRPr lang="en-US" altLang="zh-CN" sz="2400" dirty="0">
              <a:solidFill>
                <a:srgbClr val="C00000"/>
              </a:solidFill>
              <a:latin typeface="宋体" panose="02010600030101010101" pitchFamily="2" charset="-122"/>
              <a:cs typeface="Arial" panose="020B0604020202020204" pitchFamily="34" charset="0"/>
            </a:endParaRPr>
          </a:p>
          <a:p>
            <a:pPr algn="just">
              <a:lnSpc>
                <a:spcPct val="110000"/>
              </a:lnSpc>
              <a:spcBef>
                <a:spcPct val="0"/>
              </a:spcBef>
              <a:buClrTx/>
              <a:buSzTx/>
              <a:buFontTx/>
              <a:buNone/>
            </a:pPr>
            <a:r>
              <a:rPr lang="zh-CN" altLang="en-US" sz="2400" dirty="0">
                <a:solidFill>
                  <a:srgbClr val="000000"/>
                </a:solidFill>
                <a:latin typeface="宋体" panose="02010600030101010101" pitchFamily="2" charset="-122"/>
                <a:cs typeface="Arial" panose="020B0604020202020204" pitchFamily="34" charset="0"/>
              </a:rPr>
              <a:t>   根据状态转换图，可知为同步十进制加法计数器，有自启动能力</a:t>
            </a:r>
            <a:endParaRPr lang="zh-CN" altLang="en-US" sz="2400" dirty="0">
              <a:solidFill>
                <a:srgbClr val="000000"/>
              </a:solidFill>
              <a:latin typeface="宋体" panose="02010600030101010101" pitchFamily="2" charset="-122"/>
              <a:cs typeface="Arial" panose="020B0604020202020204" pitchFamily="34" charset="0"/>
            </a:endParaRPr>
          </a:p>
        </p:txBody>
      </p:sp>
      <p:sp>
        <p:nvSpPr>
          <p:cNvPr id="88" name="Text Box 4"/>
          <p:cNvSpPr txBox="1">
            <a:spLocks noChangeArrowheads="1"/>
          </p:cNvSpPr>
          <p:nvPr/>
        </p:nvSpPr>
        <p:spPr bwMode="auto">
          <a:xfrm>
            <a:off x="911424" y="1915263"/>
            <a:ext cx="10369151" cy="2236574"/>
          </a:xfrm>
          <a:prstGeom prst="rect">
            <a:avLst/>
          </a:prstGeom>
          <a:noFill/>
          <a:ln w="9525">
            <a:noFill/>
            <a:miter lim="800000"/>
          </a:ln>
        </p:spPr>
        <p:txBody>
          <a:bodyPr wrap="square">
            <a:spAutoFit/>
          </a:bodyPr>
          <a:lstStyle/>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计数器</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由若干状态构成一个计数循环</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同步</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构成电路的全部</a:t>
            </a:r>
            <a:r>
              <a:rPr lang="en-US" altLang="zh-CN" sz="2400" dirty="0">
                <a:solidFill>
                  <a:srgbClr val="000000"/>
                </a:solidFill>
                <a:latin typeface="Arial" panose="020B0604020202020204" pitchFamily="34" charset="0"/>
              </a:rPr>
              <a:t>FF</a:t>
            </a:r>
            <a:r>
              <a:rPr lang="zh-CN" altLang="en-US" sz="2400" dirty="0">
                <a:solidFill>
                  <a:srgbClr val="000000"/>
                </a:solidFill>
                <a:latin typeface="Arial" panose="020B0604020202020204" pitchFamily="34" charset="0"/>
              </a:rPr>
              <a:t>的时钟端连接在一起</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十进制</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计数循环的状态个数为</a:t>
            </a:r>
            <a:r>
              <a:rPr lang="en-US" altLang="zh-CN" sz="2400" dirty="0">
                <a:solidFill>
                  <a:srgbClr val="000000"/>
                </a:solidFill>
                <a:latin typeface="Arial" panose="020B0604020202020204" pitchFamily="34" charset="0"/>
              </a:rPr>
              <a:t>10</a:t>
            </a:r>
            <a:r>
              <a:rPr lang="zh-CN" altLang="en-US" sz="2400" dirty="0">
                <a:solidFill>
                  <a:srgbClr val="000000"/>
                </a:solidFill>
                <a:latin typeface="Arial" panose="020B0604020202020204" pitchFamily="34" charset="0"/>
              </a:rPr>
              <a:t>（模</a:t>
            </a:r>
            <a:r>
              <a:rPr lang="en-US" altLang="zh-CN" sz="2400" dirty="0">
                <a:solidFill>
                  <a:srgbClr val="000000"/>
                </a:solidFill>
                <a:latin typeface="Arial" panose="020B0604020202020204" pitchFamily="34" charset="0"/>
              </a:rPr>
              <a:t>10</a:t>
            </a:r>
            <a:r>
              <a:rPr lang="zh-CN" altLang="en-US" sz="2400" dirty="0">
                <a:solidFill>
                  <a:srgbClr val="000000"/>
                </a:solidFill>
                <a:latin typeface="Arial" panose="020B0604020202020204" pitchFamily="34" charset="0"/>
              </a:rPr>
              <a:t>计数器）</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加法</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计数状态按递增方向变化</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自启动</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不存在死循环，计数循环以外的状态，都能回到计数循环中来</a:t>
            </a:r>
            <a:endParaRPr lang="zh-CN" altLang="en-US" sz="2400" dirty="0">
              <a:solidFill>
                <a:srgbClr val="000000"/>
              </a:solidFill>
              <a:latin typeface="Arial" panose="020B0604020202020204" pitchFamily="34" charset="0"/>
            </a:endParaRPr>
          </a:p>
        </p:txBody>
      </p:sp>
      <p:sp>
        <p:nvSpPr>
          <p:cNvPr id="93" name="Text Box 9"/>
          <p:cNvSpPr txBox="1">
            <a:spLocks noChangeArrowheads="1"/>
          </p:cNvSpPr>
          <p:nvPr/>
        </p:nvSpPr>
        <p:spPr bwMode="auto">
          <a:xfrm>
            <a:off x="461739" y="4151552"/>
            <a:ext cx="7451725" cy="463781"/>
          </a:xfrm>
          <a:prstGeom prst="rect">
            <a:avLst/>
          </a:prstGeom>
          <a:noFill/>
          <a:ln w="9525">
            <a:noFill/>
            <a:miter lim="800000"/>
          </a:ln>
        </p:spPr>
        <p:txBody>
          <a:bodyPr>
            <a:spAutoFit/>
          </a:bodyPr>
          <a:lstStyle/>
          <a:p>
            <a:pPr marL="612140" lvl="1" indent="-179705" algn="just">
              <a:lnSpc>
                <a:spcPct val="110000"/>
              </a:lnSpc>
              <a:spcBef>
                <a:spcPct val="0"/>
              </a:spcBef>
              <a:buClr>
                <a:srgbClr val="063DE8"/>
              </a:buClr>
              <a:buSzPct val="80000"/>
            </a:pPr>
            <a:r>
              <a:rPr lang="zh-CN" altLang="en-US" sz="2400" dirty="0">
                <a:solidFill>
                  <a:srgbClr val="FC0128"/>
                </a:solidFill>
                <a:latin typeface="Arial" panose="020B0604020202020204" pitchFamily="34" charset="0"/>
              </a:rPr>
              <a:t>死循环（无效循环）</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由无效状态构成的循环</a:t>
            </a:r>
            <a:r>
              <a:rPr lang="en-US" altLang="zh-CN" sz="2400" dirty="0">
                <a:solidFill>
                  <a:srgbClr val="000000"/>
                </a:solidFill>
                <a:latin typeface="Arial" panose="020B0604020202020204" pitchFamily="34" charset="0"/>
              </a:rPr>
              <a:t>.</a:t>
            </a:r>
            <a:endParaRPr lang="zh-CN" altLang="en-US" sz="2400" dirty="0">
              <a:solidFill>
                <a:srgbClr val="000000"/>
              </a:solidFill>
              <a:latin typeface="Arial" panose="020B0604020202020204" pitchFamily="34" charset="0"/>
            </a:endParaRPr>
          </a:p>
        </p:txBody>
      </p:sp>
      <p:grpSp>
        <p:nvGrpSpPr>
          <p:cNvPr id="2" name="Group 106"/>
          <p:cNvGrpSpPr/>
          <p:nvPr/>
        </p:nvGrpSpPr>
        <p:grpSpPr bwMode="auto">
          <a:xfrm>
            <a:off x="3863752" y="5085180"/>
            <a:ext cx="2019300" cy="642938"/>
            <a:chOff x="3012" y="3628"/>
            <a:chExt cx="1272" cy="405"/>
          </a:xfrm>
        </p:grpSpPr>
        <p:grpSp>
          <p:nvGrpSpPr>
            <p:cNvPr id="3" name="Group 80"/>
            <p:cNvGrpSpPr/>
            <p:nvPr/>
          </p:nvGrpSpPr>
          <p:grpSpPr bwMode="auto">
            <a:xfrm>
              <a:off x="3888" y="3704"/>
              <a:ext cx="396" cy="201"/>
              <a:chOff x="3312" y="2727"/>
              <a:chExt cx="396" cy="201"/>
            </a:xfrm>
          </p:grpSpPr>
          <p:sp>
            <p:nvSpPr>
              <p:cNvPr id="115734" name="Oval 8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35" name="Text Box 82"/>
              <p:cNvSpPr txBox="1">
                <a:spLocks noChangeArrowheads="1"/>
              </p:cNvSpPr>
              <p:nvPr/>
            </p:nvSpPr>
            <p:spPr bwMode="auto">
              <a:xfrm>
                <a:off x="3324" y="2727"/>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600" dirty="0">
                  <a:solidFill>
                    <a:srgbClr val="003399"/>
                  </a:solidFill>
                  <a:ea typeface="Gulim" pitchFamily="34" charset="-127"/>
                </a:endParaRPr>
              </a:p>
            </p:txBody>
          </p:sp>
        </p:grpSp>
        <p:sp>
          <p:nvSpPr>
            <p:cNvPr id="115727" name="Line 83"/>
            <p:cNvSpPr>
              <a:spLocks noChangeShapeType="1"/>
            </p:cNvSpPr>
            <p:nvPr/>
          </p:nvSpPr>
          <p:spPr bwMode="auto">
            <a:xfrm flipH="1" flipV="1">
              <a:off x="3408" y="3840"/>
              <a:ext cx="480"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84"/>
            <p:cNvGrpSpPr/>
            <p:nvPr/>
          </p:nvGrpSpPr>
          <p:grpSpPr bwMode="auto">
            <a:xfrm>
              <a:off x="3012" y="3724"/>
              <a:ext cx="396" cy="213"/>
              <a:chOff x="3312" y="2727"/>
              <a:chExt cx="396" cy="213"/>
            </a:xfrm>
          </p:grpSpPr>
          <p:sp>
            <p:nvSpPr>
              <p:cNvPr id="115732" name="Oval 8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33" name="Text Box 86"/>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endParaRPr lang="en-US" altLang="zh-CN" sz="1600" dirty="0">
                  <a:solidFill>
                    <a:srgbClr val="003399"/>
                  </a:solidFill>
                  <a:ea typeface="Gulim" pitchFamily="34" charset="-127"/>
                </a:endParaRPr>
              </a:p>
            </p:txBody>
          </p:sp>
        </p:grpSp>
        <p:sp>
          <p:nvSpPr>
            <p:cNvPr id="115729" name="Text Box 97"/>
            <p:cNvSpPr txBox="1">
              <a:spLocks noChangeArrowheads="1"/>
            </p:cNvSpPr>
            <p:nvPr/>
          </p:nvSpPr>
          <p:spPr bwMode="auto">
            <a:xfrm>
              <a:off x="3504" y="38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15730" name="Text Box 103"/>
            <p:cNvSpPr txBox="1">
              <a:spLocks noChangeArrowheads="1"/>
            </p:cNvSpPr>
            <p:nvPr/>
          </p:nvSpPr>
          <p:spPr bwMode="auto">
            <a:xfrm>
              <a:off x="3504" y="3628"/>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a:t>
              </a:r>
              <a:endParaRPr lang="en-US" altLang="zh-CN" sz="1600" dirty="0">
                <a:solidFill>
                  <a:srgbClr val="003399"/>
                </a:solidFill>
                <a:ea typeface="Gulim" pitchFamily="34" charset="-127"/>
              </a:endParaRPr>
            </a:p>
          </p:txBody>
        </p:sp>
        <p:sp>
          <p:nvSpPr>
            <p:cNvPr id="115731" name="Arc 105"/>
            <p:cNvSpPr/>
            <p:nvPr/>
          </p:nvSpPr>
          <p:spPr bwMode="auto">
            <a:xfrm flipH="1">
              <a:off x="3361" y="3648"/>
              <a:ext cx="623" cy="96"/>
            </a:xfrm>
            <a:custGeom>
              <a:avLst/>
              <a:gdLst>
                <a:gd name="T0" fmla="*/ 0 w 43003"/>
                <a:gd name="T1" fmla="*/ 0 h 21600"/>
                <a:gd name="T2" fmla="*/ 0 w 43003"/>
                <a:gd name="T3" fmla="*/ 0 h 21600"/>
                <a:gd name="T4" fmla="*/ 0 w 43003"/>
                <a:gd name="T5" fmla="*/ 0 h 21600"/>
                <a:gd name="T6" fmla="*/ 0 60000 65536"/>
                <a:gd name="T7" fmla="*/ 0 60000 65536"/>
                <a:gd name="T8" fmla="*/ 0 60000 65536"/>
                <a:gd name="T9" fmla="*/ 0 w 43003"/>
                <a:gd name="T10" fmla="*/ 0 h 21600"/>
                <a:gd name="T11" fmla="*/ 43003 w 43003"/>
                <a:gd name="T12" fmla="*/ 21600 h 21600"/>
              </a:gdLst>
              <a:ahLst/>
              <a:cxnLst>
                <a:cxn ang="T6">
                  <a:pos x="T0" y="T1"/>
                </a:cxn>
                <a:cxn ang="T7">
                  <a:pos x="T2" y="T3"/>
                </a:cxn>
                <a:cxn ang="T8">
                  <a:pos x="T4" y="T5"/>
                </a:cxn>
              </a:cxnLst>
              <a:rect l="T9" t="T10" r="T11" b="T12"/>
              <a:pathLst>
                <a:path w="43003" h="21600" fill="none" extrusionOk="0">
                  <a:moveTo>
                    <a:pt x="0" y="18687"/>
                  </a:moveTo>
                  <a:cubicBezTo>
                    <a:pt x="1457" y="7982"/>
                    <a:pt x="10599" y="-1"/>
                    <a:pt x="21403" y="0"/>
                  </a:cubicBezTo>
                  <a:cubicBezTo>
                    <a:pt x="33332" y="0"/>
                    <a:pt x="43003" y="9670"/>
                    <a:pt x="43003" y="21600"/>
                  </a:cubicBezTo>
                </a:path>
                <a:path w="43003" h="21600" stroke="0" extrusionOk="0">
                  <a:moveTo>
                    <a:pt x="0" y="18687"/>
                  </a:moveTo>
                  <a:cubicBezTo>
                    <a:pt x="1457" y="7982"/>
                    <a:pt x="10599" y="-1"/>
                    <a:pt x="21403" y="0"/>
                  </a:cubicBezTo>
                  <a:cubicBezTo>
                    <a:pt x="33332" y="0"/>
                    <a:pt x="43003" y="9670"/>
                    <a:pt x="43003" y="21600"/>
                  </a:cubicBezTo>
                  <a:lnTo>
                    <a:pt x="21403"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18"/>
          <p:cNvGrpSpPr/>
          <p:nvPr/>
        </p:nvGrpSpPr>
        <p:grpSpPr bwMode="auto">
          <a:xfrm>
            <a:off x="6562503" y="5142330"/>
            <a:ext cx="1000125" cy="458788"/>
            <a:chOff x="2280" y="3284"/>
            <a:chExt cx="630" cy="289"/>
          </a:xfrm>
        </p:grpSpPr>
        <p:grpSp>
          <p:nvGrpSpPr>
            <p:cNvPr id="6" name="Group 112"/>
            <p:cNvGrpSpPr/>
            <p:nvPr/>
          </p:nvGrpSpPr>
          <p:grpSpPr bwMode="auto">
            <a:xfrm>
              <a:off x="2280" y="3340"/>
              <a:ext cx="396" cy="213"/>
              <a:chOff x="3312" y="2727"/>
              <a:chExt cx="396" cy="213"/>
            </a:xfrm>
          </p:grpSpPr>
          <p:sp>
            <p:nvSpPr>
              <p:cNvPr id="115724" name="Oval 11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25" name="Text Box 11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endParaRPr lang="en-US" altLang="zh-CN" sz="1600" dirty="0">
                  <a:solidFill>
                    <a:srgbClr val="003399"/>
                  </a:solidFill>
                  <a:ea typeface="Gulim" pitchFamily="34" charset="-127"/>
                </a:endParaRPr>
              </a:p>
            </p:txBody>
          </p:sp>
        </p:grpSp>
        <p:sp>
          <p:nvSpPr>
            <p:cNvPr id="115723" name="Arc 117"/>
            <p:cNvSpPr/>
            <p:nvPr/>
          </p:nvSpPr>
          <p:spPr bwMode="auto">
            <a:xfrm flipH="1">
              <a:off x="2622" y="3284"/>
              <a:ext cx="288" cy="289"/>
            </a:xfrm>
            <a:custGeom>
              <a:avLst/>
              <a:gdLst>
                <a:gd name="T0" fmla="*/ 0 w 41728"/>
                <a:gd name="T1" fmla="*/ 0 h 43200"/>
                <a:gd name="T2" fmla="*/ 0 w 41728"/>
                <a:gd name="T3" fmla="*/ 0 h 43200"/>
                <a:gd name="T4" fmla="*/ 0 w 41728"/>
                <a:gd name="T5" fmla="*/ 0 h 43200"/>
                <a:gd name="T6" fmla="*/ 0 60000 65536"/>
                <a:gd name="T7" fmla="*/ 0 60000 65536"/>
                <a:gd name="T8" fmla="*/ 0 60000 65536"/>
                <a:gd name="T9" fmla="*/ 0 w 41728"/>
                <a:gd name="T10" fmla="*/ 0 h 43200"/>
                <a:gd name="T11" fmla="*/ 41728 w 41728"/>
                <a:gd name="T12" fmla="*/ 43200 h 43200"/>
              </a:gdLst>
              <a:ahLst/>
              <a:cxnLst>
                <a:cxn ang="T6">
                  <a:pos x="T0" y="T1"/>
                </a:cxn>
                <a:cxn ang="T7">
                  <a:pos x="T2" y="T3"/>
                </a:cxn>
                <a:cxn ang="T8">
                  <a:pos x="T4" y="T5"/>
                </a:cxn>
              </a:cxnLst>
              <a:rect l="T9" t="T10" r="T11" b="T12"/>
              <a:pathLst>
                <a:path w="41728" h="43200" fill="none"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path>
                <a:path w="41728" h="43200" stroke="0"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lnTo>
                    <a:pt x="2160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0-#ppt_w/2"/>
                                          </p:val>
                                        </p:tav>
                                        <p:tav tm="100000">
                                          <p:val>
                                            <p:strVal val="#ppt_x"/>
                                          </p:val>
                                        </p:tav>
                                      </p:tavLst>
                                    </p:anim>
                                    <p:anim calcmode="lin" valueType="num">
                                      <p:cBhvr additive="base">
                                        <p:cTn id="8"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additive="base">
                                        <p:cTn id="13" dur="500" fill="hold"/>
                                        <p:tgtEl>
                                          <p:spTgt spid="88"/>
                                        </p:tgtEl>
                                        <p:attrNameLst>
                                          <p:attrName>ppt_x</p:attrName>
                                        </p:attrNameLst>
                                      </p:cBhvr>
                                      <p:tavLst>
                                        <p:tav tm="0">
                                          <p:val>
                                            <p:strVal val="0-#ppt_w/2"/>
                                          </p:val>
                                        </p:tav>
                                        <p:tav tm="100000">
                                          <p:val>
                                            <p:strVal val="#ppt_x"/>
                                          </p:val>
                                        </p:tav>
                                      </p:tavLst>
                                    </p:anim>
                                    <p:anim calcmode="lin" valueType="num">
                                      <p:cBhvr additive="base">
                                        <p:cTn id="14"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0-#ppt_w/2"/>
                                          </p:val>
                                        </p:tav>
                                        <p:tav tm="100000">
                                          <p:val>
                                            <p:strVal val="#ppt_x"/>
                                          </p:val>
                                        </p:tav>
                                      </p:tavLst>
                                    </p:anim>
                                    <p:anim calcmode="lin" valueType="num">
                                      <p:cBhvr additive="base">
                                        <p:cTn id="20"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88" grpId="0"/>
      <p:bldP spid="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95400" y="802871"/>
            <a:ext cx="1517302" cy="319062"/>
          </a:xfrm>
        </p:spPr>
        <p:txBody>
          <a:bodyPr/>
          <a:lstStyle/>
          <a:p>
            <a:pPr algn="l" eaLnBrk="1" hangingPunct="1"/>
            <a:r>
              <a:rPr lang="zh-CN" altLang="en-US" sz="2000" b="0" dirty="0">
                <a:latin typeface="微软雅黑" panose="020B0503020204020204" pitchFamily="34" charset="-122"/>
                <a:ea typeface="微软雅黑" panose="020B0503020204020204" pitchFamily="34" charset="-122"/>
              </a:rPr>
              <a:t>讨论：</a:t>
            </a:r>
            <a:endParaRPr lang="zh-CN" altLang="en-US" sz="2000" b="0" dirty="0">
              <a:latin typeface="微软雅黑" panose="020B0503020204020204" pitchFamily="34" charset="-122"/>
              <a:ea typeface="微软雅黑" panose="020B0503020204020204" pitchFamily="34" charset="-122"/>
            </a:endParaRPr>
          </a:p>
        </p:txBody>
      </p:sp>
      <p:sp>
        <p:nvSpPr>
          <p:cNvPr id="35843" name="Rectangle 3"/>
          <p:cNvSpPr>
            <a:spLocks noGrp="1" noChangeArrowheads="1"/>
          </p:cNvSpPr>
          <p:nvPr>
            <p:ph type="body" sz="half" idx="1"/>
          </p:nvPr>
        </p:nvSpPr>
        <p:spPr>
          <a:xfrm>
            <a:off x="411188" y="1216848"/>
            <a:ext cx="11373444" cy="1851789"/>
          </a:xfrm>
        </p:spPr>
        <p:txBody>
          <a:bodyPr/>
          <a:lstStyle/>
          <a:p>
            <a:pPr eaLnBrk="1" hangingPunct="1">
              <a:spcBef>
                <a:spcPct val="0"/>
              </a:spcBef>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在上述化简时，将无关项</a:t>
            </a:r>
            <a:r>
              <a:rPr lang="en-US" altLang="zh-CN" dirty="0">
                <a:latin typeface="Times New Roman" panose="02020603050405020304" pitchFamily="18" charset="0"/>
                <a:cs typeface="Times New Roman" panose="02020603050405020304" pitchFamily="18" charset="0"/>
              </a:rPr>
              <a:t>m11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m13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m15</a:t>
            </a:r>
            <a:r>
              <a:rPr lang="zh-CN" altLang="en-US" dirty="0">
                <a:latin typeface="Times New Roman" panose="02020603050405020304" pitchFamily="18" charset="0"/>
                <a:cs typeface="Times New Roman" panose="02020603050405020304" pitchFamily="18" charset="0"/>
              </a:rPr>
              <a:t>均作</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使用，显然，当输入</a:t>
            </a:r>
            <a:r>
              <a:rPr lang="en-US" altLang="zh-CN" dirty="0">
                <a:latin typeface="Times New Roman" panose="02020603050405020304" pitchFamily="18" charset="0"/>
                <a:cs typeface="Times New Roman" panose="02020603050405020304" pitchFamily="18" charset="0"/>
              </a:rPr>
              <a:t>8421BCD“</a:t>
            </a:r>
            <a:r>
              <a:rPr lang="zh-CN" altLang="en-US" dirty="0">
                <a:latin typeface="Times New Roman" panose="02020603050405020304" pitchFamily="18" charset="0"/>
                <a:cs typeface="Times New Roman" panose="02020603050405020304" pitchFamily="18" charset="0"/>
              </a:rPr>
              <a:t>伪码”时，</a:t>
            </a:r>
            <a:r>
              <a:rPr lang="en-US" altLang="zh-CN" dirty="0">
                <a:latin typeface="Times New Roman" panose="02020603050405020304" pitchFamily="18" charset="0"/>
                <a:cs typeface="Times New Roman" panose="02020603050405020304" pitchFamily="18" charset="0"/>
              </a:rPr>
              <a:t>F=1</a:t>
            </a:r>
            <a:r>
              <a:rPr lang="zh-CN" altLang="en-US" dirty="0">
                <a:latin typeface="Times New Roman" panose="02020603050405020304" pitchFamily="18" charset="0"/>
                <a:cs typeface="Times New Roman" panose="02020603050405020304" pitchFamily="18" charset="0"/>
              </a:rPr>
              <a:t>，把用这种方法设计的电路叫做“不拒绝伪码”电路。</a:t>
            </a:r>
            <a:endParaRPr lang="zh-CN" altLang="en-US" dirty="0">
              <a:latin typeface="Times New Roman" panose="02020603050405020304" pitchFamily="18" charset="0"/>
              <a:cs typeface="Times New Roman" panose="02020603050405020304" pitchFamily="18" charset="0"/>
            </a:endParaRPr>
          </a:p>
          <a:p>
            <a:pPr eaLnBrk="1" hangingPunct="1">
              <a:spcBef>
                <a:spcPct val="0"/>
              </a:spcBef>
              <a:buFont typeface="Wingdings" panose="05000000000000000000" pitchFamily="2" charset="2"/>
              <a:buNone/>
            </a:pPr>
            <a:r>
              <a:rPr lang="zh-CN" altLang="en-US" dirty="0">
                <a:latin typeface="Times New Roman" panose="02020603050405020304" pitchFamily="18" charset="0"/>
                <a:cs typeface="Times New Roman" panose="02020603050405020304" pitchFamily="18" charset="0"/>
              </a:rPr>
              <a:t>       如果在设计时，把无关项均作“</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来对待，便得到“拒绝伪码”输入的电路。如按图示卡诺图化简，则得：</a:t>
            </a:r>
            <a:endParaRPr lang="zh-CN" altLang="en-US" dirty="0">
              <a:latin typeface="Times New Roman" panose="02020603050405020304" pitchFamily="18" charset="0"/>
              <a:cs typeface="Times New Roman" panose="02020603050405020304" pitchFamily="18" charset="0"/>
            </a:endParaRPr>
          </a:p>
        </p:txBody>
      </p:sp>
      <p:graphicFrame>
        <p:nvGraphicFramePr>
          <p:cNvPr id="35844" name="Object 4"/>
          <p:cNvGraphicFramePr>
            <a:graphicFrameLocks noGrp="1" noChangeAspect="1"/>
          </p:cNvGraphicFramePr>
          <p:nvPr>
            <p:ph sz="quarter" idx="2"/>
          </p:nvPr>
        </p:nvGraphicFramePr>
        <p:xfrm>
          <a:off x="4511824" y="2702143"/>
          <a:ext cx="2520453" cy="407868"/>
        </p:xfrm>
        <a:graphic>
          <a:graphicData uri="http://schemas.openxmlformats.org/presentationml/2006/ole">
            <mc:AlternateContent xmlns:mc="http://schemas.openxmlformats.org/markup-compatibility/2006">
              <mc:Choice xmlns:v="urn:schemas-microsoft-com:vml" Requires="v">
                <p:oleObj spid="_x0000_s0" name="公式" r:id="rId1" imgW="1333500" imgH="215900" progId="Equation.3">
                  <p:embed/>
                </p:oleObj>
              </mc:Choice>
              <mc:Fallback>
                <p:oleObj name="公式" r:id="rId1" imgW="13335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2702143"/>
                        <a:ext cx="2520453" cy="407868"/>
                      </a:xfrm>
                      <a:prstGeom prst="rect">
                        <a:avLst/>
                      </a:prstGeom>
                      <a:solidFill>
                        <a:srgbClr val="CCFF99"/>
                      </a:solidFill>
                      <a:ln>
                        <a:noFill/>
                      </a:ln>
                      <a:effectLst/>
                    </p:spPr>
                  </p:pic>
                </p:oleObj>
              </mc:Fallback>
            </mc:AlternateContent>
          </a:graphicData>
        </a:graphic>
      </p:graphicFrame>
      <p:graphicFrame>
        <p:nvGraphicFramePr>
          <p:cNvPr id="35845" name="Object 6"/>
          <p:cNvGraphicFramePr>
            <a:graphicFrameLocks noGrp="1" noChangeAspect="1"/>
          </p:cNvGraphicFramePr>
          <p:nvPr>
            <p:ph sz="quarter" idx="3"/>
          </p:nvPr>
        </p:nvGraphicFramePr>
        <p:xfrm>
          <a:off x="1631504" y="3411477"/>
          <a:ext cx="3168650" cy="2992438"/>
        </p:xfrm>
        <a:graphic>
          <a:graphicData uri="http://schemas.openxmlformats.org/presentationml/2006/ole">
            <mc:AlternateContent xmlns:mc="http://schemas.openxmlformats.org/markup-compatibility/2006">
              <mc:Choice xmlns:v="urn:schemas-microsoft-com:vml" Requires="v">
                <p:oleObj spid="_x0000_s2" name="Visio" r:id="rId3" imgW="2142490" imgH="2016760" progId="Visio.Drawing.11">
                  <p:embed/>
                </p:oleObj>
              </mc:Choice>
              <mc:Fallback>
                <p:oleObj name="Visio" r:id="rId3" imgW="2142490" imgH="201676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504" y="3411477"/>
                        <a:ext cx="3168650" cy="299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8"/>
          <p:cNvGraphicFramePr>
            <a:graphicFrameLocks noChangeAspect="1"/>
          </p:cNvGraphicFramePr>
          <p:nvPr/>
        </p:nvGraphicFramePr>
        <p:xfrm>
          <a:off x="6384032" y="3468082"/>
          <a:ext cx="4392613" cy="2968625"/>
        </p:xfrm>
        <a:graphic>
          <a:graphicData uri="http://schemas.openxmlformats.org/presentationml/2006/ole">
            <mc:AlternateContent xmlns:mc="http://schemas.openxmlformats.org/markup-compatibility/2006">
              <mc:Choice xmlns:v="urn:schemas-microsoft-com:vml" Requires="v">
                <p:oleObj spid="_x0000_s3" name="Visio" r:id="rId5" imgW="3451225" imgH="2331085" progId="Visio.Drawing.11">
                  <p:embed/>
                </p:oleObj>
              </mc:Choice>
              <mc:Fallback>
                <p:oleObj name="Visio" r:id="rId5" imgW="3451225" imgH="2331085"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4032" y="3468082"/>
                        <a:ext cx="43926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同步计数器的特点</a:t>
            </a:r>
            <a:endParaRPr lang="zh-CN" altLang="en-US" i="0" dirty="0">
              <a:solidFill>
                <a:schemeClr val="accent1"/>
              </a:solidFill>
              <a:latin typeface="+mj-ea"/>
            </a:endParaRPr>
          </a:p>
        </p:txBody>
      </p:sp>
      <p:sp>
        <p:nvSpPr>
          <p:cNvPr id="76803" name="Rectangle 3"/>
          <p:cNvSpPr>
            <a:spLocks noGrp="1" noChangeArrowheads="1"/>
          </p:cNvSpPr>
          <p:nvPr>
            <p:ph type="body" sz="half" idx="4294967295"/>
          </p:nvPr>
        </p:nvSpPr>
        <p:spPr>
          <a:xfrm>
            <a:off x="612000" y="900000"/>
            <a:ext cx="10884600" cy="4965527"/>
          </a:xfrm>
        </p:spPr>
        <p:txBody>
          <a:bodyPr/>
          <a:lstStyle/>
          <a:p>
            <a:pPr marL="365125" indent="-365125">
              <a:lnSpc>
                <a:spcPct val="150000"/>
              </a:lnSpc>
            </a:pPr>
            <a:r>
              <a:rPr lang="zh-CN" altLang="en-US" dirty="0">
                <a:ea typeface="宋体" panose="02010600030101010101" pitchFamily="2" charset="-122"/>
              </a:rPr>
              <a:t>所有触发器的时钟端并联在一起，作为计数器的时钟端</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各触发器同时翻转，不存在时钟到</a:t>
            </a:r>
            <a:r>
              <a:rPr lang="zh-CN" altLang="en-US" dirty="0">
                <a:ea typeface="宋体" panose="02010600030101010101" pitchFamily="2" charset="-122"/>
              </a:rPr>
              <a:t>各</a:t>
            </a:r>
            <a:r>
              <a:rPr lang="zh-CN" altLang="zh-CN" dirty="0">
                <a:ea typeface="宋体" panose="02010600030101010101" pitchFamily="2" charset="-122"/>
              </a:rPr>
              <a:t>触发器</a:t>
            </a:r>
            <a:r>
              <a:rPr lang="zh-CN" altLang="en-US" dirty="0">
                <a:ea typeface="宋体" panose="02010600030101010101" pitchFamily="2" charset="-122"/>
              </a:rPr>
              <a:t>输出的</a:t>
            </a:r>
            <a:r>
              <a:rPr lang="zh-CN" altLang="zh-CN" dirty="0">
                <a:ea typeface="宋体" panose="02010600030101010101" pitchFamily="2" charset="-122"/>
              </a:rPr>
              <a:t>传输延迟的积累</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由于</a:t>
            </a:r>
            <a:r>
              <a:rPr lang="zh-CN" altLang="en-US" dirty="0">
                <a:ea typeface="宋体" panose="02010600030101010101" pitchFamily="2" charset="-122"/>
              </a:rPr>
              <a:t>其</a:t>
            </a:r>
            <a:r>
              <a:rPr lang="zh-CN" altLang="zh-CN" dirty="0">
                <a:ea typeface="宋体" panose="02010600030101010101" pitchFamily="2" charset="-122"/>
              </a:rPr>
              <a:t>工作频率只</a:t>
            </a:r>
            <a:r>
              <a:rPr lang="zh-CN" altLang="en-US" dirty="0">
                <a:ea typeface="宋体" panose="02010600030101010101" pitchFamily="2" charset="-122"/>
              </a:rPr>
              <a:t>与</a:t>
            </a:r>
            <a:r>
              <a:rPr lang="zh-CN" altLang="zh-CN" dirty="0">
                <a:ea typeface="宋体" panose="02010600030101010101" pitchFamily="2" charset="-122"/>
              </a:rPr>
              <a:t>一个触发器的时钟到输出的传输延迟有关，所以它的工作频率比异步计数器高。</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由于计数器各触发器几乎是同时翻转的，因此，各触发器输出波形的偏移为各触发器时钟到输出</a:t>
            </a:r>
            <a:r>
              <a:rPr lang="zh-CN" altLang="en-US" dirty="0">
                <a:ea typeface="宋体" panose="02010600030101010101" pitchFamily="2" charset="-122"/>
              </a:rPr>
              <a:t>的</a:t>
            </a:r>
            <a:r>
              <a:rPr lang="zh-CN" altLang="zh-CN" dirty="0">
                <a:ea typeface="宋体" panose="02010600030101010101" pitchFamily="2" charset="-122"/>
              </a:rPr>
              <a:t>延迟之差，同步计数器输出经译码后所产生的尖峰信号宽度比较小。</a:t>
            </a:r>
            <a:endParaRPr lang="en-US" altLang="zh-CN" dirty="0">
              <a:ea typeface="宋体" panose="02010600030101010101" pitchFamily="2" charset="-122"/>
            </a:endParaRPr>
          </a:p>
          <a:p>
            <a:pPr marL="365125" indent="-365125">
              <a:lnSpc>
                <a:spcPct val="150000"/>
              </a:lnSpc>
            </a:pPr>
            <a:r>
              <a:rPr lang="zh-CN" altLang="zh-CN" dirty="0">
                <a:solidFill>
                  <a:srgbClr val="CC0066"/>
                </a:solidFill>
                <a:ea typeface="宋体" panose="02010600030101010101" pitchFamily="2" charset="-122"/>
              </a:rPr>
              <a:t>缺点</a:t>
            </a:r>
            <a:r>
              <a:rPr lang="zh-CN" altLang="zh-CN" dirty="0">
                <a:ea typeface="宋体" panose="02010600030101010101" pitchFamily="2" charset="-122"/>
              </a:rPr>
              <a:t>：结构比较复杂</a:t>
            </a:r>
            <a:r>
              <a:rPr lang="zh-CN" altLang="en-US" dirty="0">
                <a:ea typeface="宋体" panose="02010600030101010101" pitchFamily="2" charset="-122"/>
              </a:rPr>
              <a:t>（</a:t>
            </a:r>
            <a:r>
              <a:rPr lang="zh-CN" altLang="en-US" dirty="0">
                <a:solidFill>
                  <a:srgbClr val="CC0099"/>
                </a:solidFill>
                <a:ea typeface="宋体" panose="02010600030101010101" pitchFamily="2" charset="-122"/>
              </a:rPr>
              <a:t>各触发器的输入由多个</a:t>
            </a:r>
            <a:r>
              <a:rPr lang="en-US" altLang="zh-CN" dirty="0">
                <a:solidFill>
                  <a:srgbClr val="CC0099"/>
                </a:solidFill>
                <a:ea typeface="宋体" panose="02010600030101010101" pitchFamily="2" charset="-122"/>
              </a:rPr>
              <a:t>Q</a:t>
            </a:r>
            <a:r>
              <a:rPr lang="zh-CN" altLang="en-US" dirty="0">
                <a:solidFill>
                  <a:srgbClr val="CC0099"/>
                </a:solidFill>
                <a:ea typeface="宋体" panose="02010600030101010101" pitchFamily="2" charset="-122"/>
              </a:rPr>
              <a:t>输出相与得到</a:t>
            </a:r>
            <a:r>
              <a:rPr lang="zh-CN" altLang="en-US" dirty="0">
                <a:ea typeface="宋体" panose="02010600030101010101" pitchFamily="2" charset="-122"/>
              </a:rPr>
              <a:t>）</a:t>
            </a:r>
            <a:r>
              <a:rPr lang="zh-CN" altLang="zh-CN" dirty="0">
                <a:ea typeface="宋体" panose="02010600030101010101" pitchFamily="2" charset="-122"/>
              </a:rPr>
              <a:t>，所用元件较多。</a:t>
            </a:r>
            <a:endParaRPr kumimoji="1" lang="zh-CN" altLang="en-US" dirty="0">
              <a:ea typeface="宋体" panose="02010600030101010101" pitchFamily="2" charset="-122"/>
            </a:endParaRPr>
          </a:p>
        </p:txBody>
      </p:sp>
      <p:sp>
        <p:nvSpPr>
          <p:cNvPr id="116741"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6742"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6743"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 calcmode="lin" valueType="num">
                                      <p:cBhvr additive="base">
                                        <p:cTn id="13" dur="500" fill="hold"/>
                                        <p:tgtEl>
                                          <p:spTgt spid="76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additive="base">
                                        <p:cTn id="19" dur="500" fill="hold"/>
                                        <p:tgtEl>
                                          <p:spTgt spid="768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3">
                                            <p:txEl>
                                              <p:pRg st="3" end="3"/>
                                            </p:txEl>
                                          </p:spTgt>
                                        </p:tgtEl>
                                        <p:attrNameLst>
                                          <p:attrName>style.visibility</p:attrName>
                                        </p:attrNameLst>
                                      </p:cBhvr>
                                      <p:to>
                                        <p:strVal val="visible"/>
                                      </p:to>
                                    </p:set>
                                    <p:anim calcmode="lin" valueType="num">
                                      <p:cBhvr additive="base">
                                        <p:cTn id="25" dur="500" fill="hold"/>
                                        <p:tgtEl>
                                          <p:spTgt spid="768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03">
                                            <p:txEl>
                                              <p:pRg st="4" end="4"/>
                                            </p:txEl>
                                          </p:spTgt>
                                        </p:tgtEl>
                                        <p:attrNameLst>
                                          <p:attrName>style.visibility</p:attrName>
                                        </p:attrNameLst>
                                      </p:cBhvr>
                                      <p:to>
                                        <p:strVal val="visible"/>
                                      </p:to>
                                    </p:set>
                                    <p:anim calcmode="lin" valueType="num">
                                      <p:cBhvr additive="base">
                                        <p:cTn id="31" dur="500" fill="hold"/>
                                        <p:tgtEl>
                                          <p:spTgt spid="768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68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idx="4294967295"/>
          </p:nvPr>
        </p:nvSpPr>
        <p:spPr>
          <a:xfrm>
            <a:off x="612000" y="252000"/>
            <a:ext cx="5257800" cy="373062"/>
          </a:xfrm>
        </p:spPr>
        <p:txBody>
          <a:bodyPr/>
          <a:lstStyle/>
          <a:p>
            <a:r>
              <a:rPr lang="zh-CN" altLang="en-US" i="0" dirty="0">
                <a:latin typeface="Arial" panose="020B0604020202020204" pitchFamily="34" charset="0"/>
                <a:ea typeface="黑体" panose="02010609060101010101" pitchFamily="49" charset="-122"/>
              </a:rPr>
              <a:t>同步计数器的分析</a:t>
            </a:r>
            <a:endParaRPr lang="zh-CN" altLang="en-US" i="0" dirty="0">
              <a:latin typeface="Arial" panose="020B0604020202020204" pitchFamily="34" charset="0"/>
              <a:ea typeface="黑体" panose="02010609060101010101" pitchFamily="49" charset="-122"/>
            </a:endParaRPr>
          </a:p>
        </p:txBody>
      </p:sp>
      <p:sp>
        <p:nvSpPr>
          <p:cNvPr id="13317" name="Text Box 139"/>
          <p:cNvSpPr txBox="1">
            <a:spLocks noChangeArrowheads="1"/>
          </p:cNvSpPr>
          <p:nvPr/>
        </p:nvSpPr>
        <p:spPr bwMode="auto">
          <a:xfrm>
            <a:off x="612000" y="900000"/>
            <a:ext cx="7891462" cy="43088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200" b="0" dirty="0">
                <a:solidFill>
                  <a:srgbClr val="FF0066"/>
                </a:solidFill>
                <a:latin typeface="宋体" panose="02010600030101010101" pitchFamily="2" charset="-122"/>
              </a:rPr>
              <a:t>【</a:t>
            </a:r>
            <a:r>
              <a:rPr lang="zh-CN" altLang="en-US" sz="2200" b="0" dirty="0">
                <a:solidFill>
                  <a:srgbClr val="FF0066"/>
                </a:solidFill>
                <a:latin typeface="Arial" panose="020B0604020202020204" pitchFamily="34" charset="0"/>
                <a:ea typeface="黑体" panose="02010609060101010101" pitchFamily="49" charset="-122"/>
              </a:rPr>
              <a:t>例</a:t>
            </a:r>
            <a:r>
              <a:rPr lang="en-US" altLang="zh-CN" sz="2200" b="0" dirty="0">
                <a:solidFill>
                  <a:srgbClr val="FF0066"/>
                </a:solidFill>
                <a:latin typeface="宋体" panose="02010600030101010101" pitchFamily="2" charset="-122"/>
              </a:rPr>
              <a:t>】</a:t>
            </a:r>
            <a:r>
              <a:rPr lang="zh-CN" altLang="en-US" sz="2200" b="0" dirty="0">
                <a:solidFill>
                  <a:srgbClr val="081D58"/>
                </a:solidFill>
                <a:latin typeface="宋体" panose="02010600030101010101" pitchFamily="2" charset="-122"/>
              </a:rPr>
              <a:t>分析下图电路，说明电路特点。</a:t>
            </a:r>
            <a:endParaRPr lang="zh-CN" altLang="en-US" sz="2200" b="0" dirty="0">
              <a:solidFill>
                <a:srgbClr val="081D58"/>
              </a:solidFill>
              <a:latin typeface="Arial" panose="020B0604020202020204" pitchFamily="34" charset="0"/>
              <a:cs typeface="Arial" panose="020B0604020202020204" pitchFamily="34" charset="0"/>
            </a:endParaRPr>
          </a:p>
        </p:txBody>
      </p:sp>
      <p:sp>
        <p:nvSpPr>
          <p:cNvPr id="13318"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3323" name="Rectangle 159"/>
          <p:cNvSpPr>
            <a:spLocks noChangeArrowheads="1"/>
          </p:cNvSpPr>
          <p:nvPr/>
        </p:nvSpPr>
        <p:spPr bwMode="black">
          <a:xfrm>
            <a:off x="1524001" y="-230832"/>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9" name="Text Box 6"/>
          <p:cNvSpPr txBox="1">
            <a:spLocks noChangeArrowheads="1"/>
          </p:cNvSpPr>
          <p:nvPr/>
        </p:nvSpPr>
        <p:spPr bwMode="auto">
          <a:xfrm>
            <a:off x="1996449" y="4391888"/>
            <a:ext cx="2520280" cy="1323439"/>
          </a:xfrm>
          <a:prstGeom prst="rect">
            <a:avLst/>
          </a:prstGeom>
          <a:solidFill>
            <a:schemeClr val="bg1"/>
          </a:solidFill>
          <a:ln w="38100">
            <a:noFill/>
            <a:miter lim="800000"/>
          </a:ln>
          <a:effectLst>
            <a:prstShdw prst="shdw13" dist="53882" dir="13500000">
              <a:srgbClr val="808080">
                <a:alpha val="50000"/>
              </a:srgbClr>
            </a:prstShdw>
          </a:effectLst>
        </p:spPr>
        <p:txBody>
          <a:bodyPr wrap="square">
            <a:spAutoFit/>
          </a:bodyPr>
          <a:lstStyle/>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1</a:t>
            </a:r>
            <a:endParaRPr lang="en-US" altLang="zh-CN" sz="2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en-US" altLang="zh-CN" sz="2000" baseline="30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rPr>
              <a:t>J</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 K</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en-US" altLang="zh-CN" sz="2000" baseline="-25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rPr>
              <a:t> </a:t>
            </a: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3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3</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2</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zh-CN" altLang="en-US" sz="2000" baseline="-25000" dirty="0">
              <a:solidFill>
                <a:srgbClr val="000000"/>
              </a:solidFill>
              <a:effectLst>
                <a:outerShdw blurRad="38100" dist="38100" dir="2700000" algn="tl">
                  <a:srgbClr val="C0C0C0"/>
                </a:outerShdw>
              </a:effectLst>
            </a:endParaRPr>
          </a:p>
        </p:txBody>
      </p:sp>
      <p:sp>
        <p:nvSpPr>
          <p:cNvPr id="161" name="Text Box 158"/>
          <p:cNvSpPr txBox="1">
            <a:spLocks noChangeArrowheads="1"/>
          </p:cNvSpPr>
          <p:nvPr/>
        </p:nvSpPr>
        <p:spPr bwMode="black">
          <a:xfrm>
            <a:off x="1616366" y="3728313"/>
            <a:ext cx="7505700"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1</a:t>
            </a:r>
            <a:r>
              <a:rPr lang="zh-CN" altLang="en-US" sz="2400" b="0" dirty="0">
                <a:solidFill>
                  <a:srgbClr val="C00000"/>
                </a:solidFill>
                <a:latin typeface="Arial" panose="020B0604020202020204" pitchFamily="34" charset="0"/>
                <a:cs typeface="Arial" panose="020B0604020202020204" pitchFamily="34" charset="0"/>
              </a:rPr>
              <a:t>）写出驱动方程，状态方程和输出方程</a:t>
            </a:r>
            <a:endParaRPr lang="zh-CN" altLang="en-US" sz="2400" b="0" dirty="0">
              <a:solidFill>
                <a:srgbClr val="C00000"/>
              </a:solidFill>
              <a:latin typeface="Arial" panose="020B0604020202020204" pitchFamily="34" charset="0"/>
              <a:cs typeface="Arial" panose="020B0604020202020204" pitchFamily="34" charset="0"/>
            </a:endParaRPr>
          </a:p>
        </p:txBody>
      </p:sp>
      <p:graphicFrame>
        <p:nvGraphicFramePr>
          <p:cNvPr id="162" name="Object 160"/>
          <p:cNvGraphicFramePr>
            <a:graphicFrameLocks noChangeAspect="1"/>
          </p:cNvGraphicFramePr>
          <p:nvPr/>
        </p:nvGraphicFramePr>
        <p:xfrm>
          <a:off x="6641023" y="4234091"/>
          <a:ext cx="3968750" cy="1954212"/>
        </p:xfrm>
        <a:graphic>
          <a:graphicData uri="http://schemas.openxmlformats.org/presentationml/2006/ole">
            <mc:AlternateContent xmlns:mc="http://schemas.openxmlformats.org/markup-compatibility/2006">
              <mc:Choice xmlns:v="urn:schemas-microsoft-com:vml" Requires="v">
                <p:oleObj spid="_x0000_s2" name="公式" r:id="rId1" imgW="2260600" imgH="1092200" progId="Equation.3">
                  <p:embed/>
                </p:oleObj>
              </mc:Choice>
              <mc:Fallback>
                <p:oleObj name="公式" r:id="rId1" imgW="2260600" imgH="10922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1023" y="4234091"/>
                        <a:ext cx="3968750" cy="1954212"/>
                      </a:xfrm>
                      <a:prstGeom prst="rect">
                        <a:avLst/>
                      </a:prstGeom>
                      <a:solidFill>
                        <a:srgbClr val="FFFFBD"/>
                      </a:solidFill>
                      <a:effectLst>
                        <a:prstShdw prst="shdw13" dist="53882" dir="13500000">
                          <a:srgbClr val="808080">
                            <a:alpha val="50000"/>
                          </a:srgbClr>
                        </a:prstShdw>
                      </a:effectLst>
                    </p:spPr>
                  </p:pic>
                </p:oleObj>
              </mc:Fallback>
            </mc:AlternateContent>
          </a:graphicData>
        </a:graphic>
      </p:graphicFrame>
      <p:graphicFrame>
        <p:nvGraphicFramePr>
          <p:cNvPr id="163" name="Object 158"/>
          <p:cNvGraphicFramePr>
            <a:graphicFrameLocks noChangeAspect="1"/>
          </p:cNvGraphicFramePr>
          <p:nvPr/>
        </p:nvGraphicFramePr>
        <p:xfrm>
          <a:off x="2057691" y="5882201"/>
          <a:ext cx="3609975" cy="511175"/>
        </p:xfrm>
        <a:graphic>
          <a:graphicData uri="http://schemas.openxmlformats.org/presentationml/2006/ole">
            <mc:AlternateContent xmlns:mc="http://schemas.openxmlformats.org/markup-compatibility/2006">
              <mc:Choice xmlns:v="urn:schemas-microsoft-com:vml" Requires="v">
                <p:oleObj spid="_x0000_s3" name="公式" r:id="rId3" imgW="2221230" imgH="317500" progId="Equation.3">
                  <p:embed/>
                </p:oleObj>
              </mc:Choice>
              <mc:Fallback>
                <p:oleObj name="公式" r:id="rId3" imgW="2221230" imgH="317500" progId="Equation.3">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691" y="5882201"/>
                        <a:ext cx="3609975" cy="511175"/>
                      </a:xfrm>
                      <a:prstGeom prst="rect">
                        <a:avLst/>
                      </a:prstGeom>
                      <a:solidFill>
                        <a:srgbClr val="FFCCFF"/>
                      </a:solidFill>
                      <a:effectLst>
                        <a:prstShdw prst="shdw13" dist="53882" dir="13500000">
                          <a:srgbClr val="808080">
                            <a:alpha val="50000"/>
                          </a:srgbClr>
                        </a:prstShdw>
                      </a:effectLst>
                    </p:spPr>
                  </p:pic>
                </p:oleObj>
              </mc:Fallback>
            </mc:AlternateContent>
          </a:graphicData>
        </a:graphic>
      </p:graphicFrame>
      <p:grpSp>
        <p:nvGrpSpPr>
          <p:cNvPr id="4" name="Group 1"/>
          <p:cNvGrpSpPr/>
          <p:nvPr/>
        </p:nvGrpSpPr>
        <p:grpSpPr>
          <a:xfrm>
            <a:off x="2319629" y="1605825"/>
            <a:ext cx="7916862" cy="2320925"/>
            <a:chOff x="2319629" y="1605825"/>
            <a:chExt cx="7916862" cy="2320925"/>
          </a:xfrm>
        </p:grpSpPr>
        <p:sp>
          <p:nvSpPr>
            <p:cNvPr id="160" name="AutoShape 11"/>
            <p:cNvSpPr>
              <a:spLocks noChangeAspect="1" noChangeArrowheads="1" noTextEdit="1"/>
            </p:cNvSpPr>
            <p:nvPr/>
          </p:nvSpPr>
          <p:spPr bwMode="auto">
            <a:xfrm>
              <a:off x="2568866" y="1815375"/>
              <a:ext cx="6553200" cy="2111375"/>
            </a:xfrm>
            <a:prstGeom prst="rect">
              <a:avLst/>
            </a:prstGeom>
            <a:no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64" name="Group 189"/>
            <p:cNvGrpSpPr/>
            <p:nvPr/>
          </p:nvGrpSpPr>
          <p:grpSpPr bwMode="auto">
            <a:xfrm>
              <a:off x="2319629" y="1605825"/>
              <a:ext cx="7916862" cy="2089150"/>
              <a:chOff x="727" y="828"/>
              <a:chExt cx="4987" cy="1316"/>
            </a:xfrm>
          </p:grpSpPr>
          <p:sp>
            <p:nvSpPr>
              <p:cNvPr id="173" name="Freeform 13"/>
              <p:cNvSpPr/>
              <p:nvPr/>
            </p:nvSpPr>
            <p:spPr bwMode="auto">
              <a:xfrm>
                <a:off x="4386" y="1366"/>
                <a:ext cx="474" cy="598"/>
              </a:xfrm>
              <a:custGeom>
                <a:avLst/>
                <a:gdLst>
                  <a:gd name="T0" fmla="*/ 0 w 1898"/>
                  <a:gd name="T1" fmla="*/ 0 h 2393"/>
                  <a:gd name="T2" fmla="*/ 0 w 1898"/>
                  <a:gd name="T3" fmla="*/ 0 h 2393"/>
                  <a:gd name="T4" fmla="*/ 0 w 1898"/>
                  <a:gd name="T5" fmla="*/ 0 h 2393"/>
                  <a:gd name="T6" fmla="*/ 0 w 1898"/>
                  <a:gd name="T7" fmla="*/ 0 h 2393"/>
                  <a:gd name="T8" fmla="*/ 0 w 1898"/>
                  <a:gd name="T9" fmla="*/ 0 h 2393"/>
                  <a:gd name="T10" fmla="*/ 0 w 1898"/>
                  <a:gd name="T11" fmla="*/ 0 h 2393"/>
                  <a:gd name="T12" fmla="*/ 0 w 1898"/>
                  <a:gd name="T13" fmla="*/ 0 h 2393"/>
                  <a:gd name="T14" fmla="*/ 0 w 1898"/>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2393"/>
                  <a:gd name="T26" fmla="*/ 1898 w 1898"/>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2393">
                    <a:moveTo>
                      <a:pt x="0" y="0"/>
                    </a:moveTo>
                    <a:lnTo>
                      <a:pt x="0" y="1053"/>
                    </a:lnTo>
                    <a:lnTo>
                      <a:pt x="380" y="1196"/>
                    </a:lnTo>
                    <a:lnTo>
                      <a:pt x="0" y="1352"/>
                    </a:lnTo>
                    <a:lnTo>
                      <a:pt x="0" y="2393"/>
                    </a:lnTo>
                    <a:lnTo>
                      <a:pt x="1898" y="2393"/>
                    </a:lnTo>
                    <a:lnTo>
                      <a:pt x="1898"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4" name="Freeform 14"/>
              <p:cNvSpPr/>
              <p:nvPr/>
            </p:nvSpPr>
            <p:spPr bwMode="auto">
              <a:xfrm>
                <a:off x="3345" y="1366"/>
                <a:ext cx="472" cy="598"/>
              </a:xfrm>
              <a:custGeom>
                <a:avLst/>
                <a:gdLst>
                  <a:gd name="T0" fmla="*/ 0 w 1889"/>
                  <a:gd name="T1" fmla="*/ 0 h 2393"/>
                  <a:gd name="T2" fmla="*/ 0 w 1889"/>
                  <a:gd name="T3" fmla="*/ 0 h 2393"/>
                  <a:gd name="T4" fmla="*/ 0 w 1889"/>
                  <a:gd name="T5" fmla="*/ 0 h 2393"/>
                  <a:gd name="T6" fmla="*/ 0 w 1889"/>
                  <a:gd name="T7" fmla="*/ 0 h 2393"/>
                  <a:gd name="T8" fmla="*/ 0 w 1889"/>
                  <a:gd name="T9" fmla="*/ 0 h 2393"/>
                  <a:gd name="T10" fmla="*/ 0 w 1889"/>
                  <a:gd name="T11" fmla="*/ 0 h 2393"/>
                  <a:gd name="T12" fmla="*/ 0 w 1889"/>
                  <a:gd name="T13" fmla="*/ 0 h 2393"/>
                  <a:gd name="T14" fmla="*/ 0 w 1889"/>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89"/>
                  <a:gd name="T25" fmla="*/ 0 h 2393"/>
                  <a:gd name="T26" fmla="*/ 1889 w 1889"/>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89" h="2393">
                    <a:moveTo>
                      <a:pt x="0" y="0"/>
                    </a:moveTo>
                    <a:lnTo>
                      <a:pt x="0" y="1053"/>
                    </a:lnTo>
                    <a:lnTo>
                      <a:pt x="380" y="1196"/>
                    </a:lnTo>
                    <a:lnTo>
                      <a:pt x="0" y="1352"/>
                    </a:lnTo>
                    <a:lnTo>
                      <a:pt x="0" y="2393"/>
                    </a:lnTo>
                    <a:lnTo>
                      <a:pt x="1889" y="2393"/>
                    </a:lnTo>
                    <a:lnTo>
                      <a:pt x="1889"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5" name="Freeform 15"/>
              <p:cNvSpPr/>
              <p:nvPr/>
            </p:nvSpPr>
            <p:spPr bwMode="auto">
              <a:xfrm>
                <a:off x="2304" y="1366"/>
                <a:ext cx="473" cy="598"/>
              </a:xfrm>
              <a:custGeom>
                <a:avLst/>
                <a:gdLst>
                  <a:gd name="T0" fmla="*/ 0 w 1893"/>
                  <a:gd name="T1" fmla="*/ 0 h 2393"/>
                  <a:gd name="T2" fmla="*/ 0 w 1893"/>
                  <a:gd name="T3" fmla="*/ 0 h 2393"/>
                  <a:gd name="T4" fmla="*/ 0 w 1893"/>
                  <a:gd name="T5" fmla="*/ 0 h 2393"/>
                  <a:gd name="T6" fmla="*/ 0 w 1893"/>
                  <a:gd name="T7" fmla="*/ 0 h 2393"/>
                  <a:gd name="T8" fmla="*/ 0 w 1893"/>
                  <a:gd name="T9" fmla="*/ 0 h 2393"/>
                  <a:gd name="T10" fmla="*/ 0 w 1893"/>
                  <a:gd name="T11" fmla="*/ 0 h 2393"/>
                  <a:gd name="T12" fmla="*/ 0 w 1893"/>
                  <a:gd name="T13" fmla="*/ 0 h 2393"/>
                  <a:gd name="T14" fmla="*/ 0 w 1893"/>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3"/>
                  <a:gd name="T25" fmla="*/ 0 h 2393"/>
                  <a:gd name="T26" fmla="*/ 1893 w 1893"/>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3" h="2393">
                    <a:moveTo>
                      <a:pt x="0" y="0"/>
                    </a:moveTo>
                    <a:lnTo>
                      <a:pt x="0" y="1053"/>
                    </a:lnTo>
                    <a:lnTo>
                      <a:pt x="379" y="1196"/>
                    </a:lnTo>
                    <a:lnTo>
                      <a:pt x="0" y="1352"/>
                    </a:lnTo>
                    <a:lnTo>
                      <a:pt x="0" y="2393"/>
                    </a:lnTo>
                    <a:lnTo>
                      <a:pt x="1893" y="2393"/>
                    </a:lnTo>
                    <a:lnTo>
                      <a:pt x="1893"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6" name="Freeform 16"/>
              <p:cNvSpPr/>
              <p:nvPr/>
            </p:nvSpPr>
            <p:spPr bwMode="auto">
              <a:xfrm>
                <a:off x="3345" y="1629"/>
                <a:ext cx="95"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7" name="Freeform 17"/>
              <p:cNvSpPr/>
              <p:nvPr/>
            </p:nvSpPr>
            <p:spPr bwMode="auto">
              <a:xfrm>
                <a:off x="4386" y="1629"/>
                <a:ext cx="94"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8" name="Freeform 18"/>
              <p:cNvSpPr/>
              <p:nvPr/>
            </p:nvSpPr>
            <p:spPr bwMode="auto">
              <a:xfrm>
                <a:off x="1358" y="1366"/>
                <a:ext cx="472" cy="598"/>
              </a:xfrm>
              <a:custGeom>
                <a:avLst/>
                <a:gdLst>
                  <a:gd name="T0" fmla="*/ 0 w 1890"/>
                  <a:gd name="T1" fmla="*/ 0 h 2393"/>
                  <a:gd name="T2" fmla="*/ 0 w 1890"/>
                  <a:gd name="T3" fmla="*/ 0 h 2393"/>
                  <a:gd name="T4" fmla="*/ 0 w 1890"/>
                  <a:gd name="T5" fmla="*/ 0 h 2393"/>
                  <a:gd name="T6" fmla="*/ 0 w 1890"/>
                  <a:gd name="T7" fmla="*/ 0 h 2393"/>
                  <a:gd name="T8" fmla="*/ 0 w 1890"/>
                  <a:gd name="T9" fmla="*/ 0 h 2393"/>
                  <a:gd name="T10" fmla="*/ 0 w 1890"/>
                  <a:gd name="T11" fmla="*/ 0 h 2393"/>
                  <a:gd name="T12" fmla="*/ 0 w 1890"/>
                  <a:gd name="T13" fmla="*/ 0 h 2393"/>
                  <a:gd name="T14" fmla="*/ 0 w 1890"/>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0"/>
                  <a:gd name="T25" fmla="*/ 0 h 2393"/>
                  <a:gd name="T26" fmla="*/ 1890 w 1890"/>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0" h="2393">
                    <a:moveTo>
                      <a:pt x="0" y="0"/>
                    </a:moveTo>
                    <a:lnTo>
                      <a:pt x="0" y="1053"/>
                    </a:lnTo>
                    <a:lnTo>
                      <a:pt x="377" y="1196"/>
                    </a:lnTo>
                    <a:lnTo>
                      <a:pt x="0" y="1352"/>
                    </a:lnTo>
                    <a:lnTo>
                      <a:pt x="0" y="2393"/>
                    </a:lnTo>
                    <a:lnTo>
                      <a:pt x="1890" y="2393"/>
                    </a:lnTo>
                    <a:lnTo>
                      <a:pt x="1890"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9" name="Freeform 19"/>
              <p:cNvSpPr/>
              <p:nvPr/>
            </p:nvSpPr>
            <p:spPr bwMode="auto">
              <a:xfrm>
                <a:off x="1358" y="1629"/>
                <a:ext cx="94" cy="75"/>
              </a:xfrm>
              <a:custGeom>
                <a:avLst/>
                <a:gdLst>
                  <a:gd name="T0" fmla="*/ 0 w 377"/>
                  <a:gd name="T1" fmla="*/ 0 h 299"/>
                  <a:gd name="T2" fmla="*/ 0 w 377"/>
                  <a:gd name="T3" fmla="*/ 0 h 299"/>
                  <a:gd name="T4" fmla="*/ 0 w 377"/>
                  <a:gd name="T5" fmla="*/ 0 h 299"/>
                  <a:gd name="T6" fmla="*/ 0 w 377"/>
                  <a:gd name="T7" fmla="*/ 0 h 299"/>
                  <a:gd name="T8" fmla="*/ 0 60000 65536"/>
                  <a:gd name="T9" fmla="*/ 0 60000 65536"/>
                  <a:gd name="T10" fmla="*/ 0 60000 65536"/>
                  <a:gd name="T11" fmla="*/ 0 60000 65536"/>
                  <a:gd name="T12" fmla="*/ 0 w 377"/>
                  <a:gd name="T13" fmla="*/ 0 h 299"/>
                  <a:gd name="T14" fmla="*/ 377 w 377"/>
                  <a:gd name="T15" fmla="*/ 299 h 299"/>
                </a:gdLst>
                <a:ahLst/>
                <a:cxnLst>
                  <a:cxn ang="T8">
                    <a:pos x="T0" y="T1"/>
                  </a:cxn>
                  <a:cxn ang="T9">
                    <a:pos x="T2" y="T3"/>
                  </a:cxn>
                  <a:cxn ang="T10">
                    <a:pos x="T4" y="T5"/>
                  </a:cxn>
                  <a:cxn ang="T11">
                    <a:pos x="T6" y="T7"/>
                  </a:cxn>
                </a:cxnLst>
                <a:rect l="T12" t="T13" r="T14" b="T15"/>
                <a:pathLst>
                  <a:path w="377" h="299">
                    <a:moveTo>
                      <a:pt x="0" y="0"/>
                    </a:moveTo>
                    <a:lnTo>
                      <a:pt x="0" y="299"/>
                    </a:lnTo>
                    <a:lnTo>
                      <a:pt x="377" y="143"/>
                    </a:lnTo>
                    <a:lnTo>
                      <a:pt x="0" y="0"/>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0" name="Freeform 20"/>
              <p:cNvSpPr/>
              <p:nvPr/>
            </p:nvSpPr>
            <p:spPr bwMode="auto">
              <a:xfrm>
                <a:off x="2304" y="1629"/>
                <a:ext cx="94" cy="75"/>
              </a:xfrm>
              <a:custGeom>
                <a:avLst/>
                <a:gdLst>
                  <a:gd name="T0" fmla="*/ 0 w 379"/>
                  <a:gd name="T1" fmla="*/ 0 h 299"/>
                  <a:gd name="T2" fmla="*/ 0 w 379"/>
                  <a:gd name="T3" fmla="*/ 0 h 299"/>
                  <a:gd name="T4" fmla="*/ 0 w 379"/>
                  <a:gd name="T5" fmla="*/ 0 h 299"/>
                  <a:gd name="T6" fmla="*/ 0 w 379"/>
                  <a:gd name="T7" fmla="*/ 0 h 299"/>
                  <a:gd name="T8" fmla="*/ 0 60000 65536"/>
                  <a:gd name="T9" fmla="*/ 0 60000 65536"/>
                  <a:gd name="T10" fmla="*/ 0 60000 65536"/>
                  <a:gd name="T11" fmla="*/ 0 60000 65536"/>
                  <a:gd name="T12" fmla="*/ 0 w 379"/>
                  <a:gd name="T13" fmla="*/ 0 h 299"/>
                  <a:gd name="T14" fmla="*/ 379 w 379"/>
                  <a:gd name="T15" fmla="*/ 299 h 299"/>
                </a:gdLst>
                <a:ahLst/>
                <a:cxnLst>
                  <a:cxn ang="T8">
                    <a:pos x="T0" y="T1"/>
                  </a:cxn>
                  <a:cxn ang="T9">
                    <a:pos x="T2" y="T3"/>
                  </a:cxn>
                  <a:cxn ang="T10">
                    <a:pos x="T4" y="T5"/>
                  </a:cxn>
                  <a:cxn ang="T11">
                    <a:pos x="T6" y="T7"/>
                  </a:cxn>
                </a:cxnLst>
                <a:rect l="T12" t="T13" r="T14" b="T15"/>
                <a:pathLst>
                  <a:path w="379" h="299">
                    <a:moveTo>
                      <a:pt x="0" y="299"/>
                    </a:moveTo>
                    <a:lnTo>
                      <a:pt x="379"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1" name="Rectangle 21"/>
              <p:cNvSpPr>
                <a:spLocks noChangeArrowheads="1"/>
              </p:cNvSpPr>
              <p:nvPr/>
            </p:nvSpPr>
            <p:spPr bwMode="auto">
              <a:xfrm>
                <a:off x="2996" y="1385"/>
                <a:ext cx="151" cy="187"/>
              </a:xfrm>
              <a:prstGeom prst="rect">
                <a:avLst/>
              </a:prstGeom>
              <a:solidFill>
                <a:srgbClr val="FFFF99"/>
              </a:solid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2" name="Rectangle 22"/>
              <p:cNvSpPr>
                <a:spLocks noChangeArrowheads="1"/>
              </p:cNvSpPr>
              <p:nvPr/>
            </p:nvSpPr>
            <p:spPr bwMode="auto">
              <a:xfrm>
                <a:off x="4036" y="1385"/>
                <a:ext cx="152" cy="187"/>
              </a:xfrm>
              <a:prstGeom prst="rect">
                <a:avLst/>
              </a:prstGeom>
              <a:solidFill>
                <a:srgbClr val="FFFF99"/>
              </a:solid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3" name="Freeform 24"/>
              <p:cNvSpPr/>
              <p:nvPr/>
            </p:nvSpPr>
            <p:spPr bwMode="auto">
              <a:xfrm>
                <a:off x="4386" y="1366"/>
                <a:ext cx="474" cy="113"/>
              </a:xfrm>
              <a:custGeom>
                <a:avLst/>
                <a:gdLst>
                  <a:gd name="T0" fmla="*/ 0 w 1898"/>
                  <a:gd name="T1" fmla="*/ 0 h 451"/>
                  <a:gd name="T2" fmla="*/ 0 w 1898"/>
                  <a:gd name="T3" fmla="*/ 0 h 451"/>
                  <a:gd name="T4" fmla="*/ 0 w 1898"/>
                  <a:gd name="T5" fmla="*/ 0 h 451"/>
                  <a:gd name="T6" fmla="*/ 0 w 1898"/>
                  <a:gd name="T7" fmla="*/ 0 h 451"/>
                  <a:gd name="T8" fmla="*/ 0 60000 65536"/>
                  <a:gd name="T9" fmla="*/ 0 60000 65536"/>
                  <a:gd name="T10" fmla="*/ 0 60000 65536"/>
                  <a:gd name="T11" fmla="*/ 0 60000 65536"/>
                  <a:gd name="T12" fmla="*/ 0 w 1898"/>
                  <a:gd name="T13" fmla="*/ 0 h 451"/>
                  <a:gd name="T14" fmla="*/ 1898 w 1898"/>
                  <a:gd name="T15" fmla="*/ 451 h 451"/>
                </a:gdLst>
                <a:ahLst/>
                <a:cxnLst>
                  <a:cxn ang="T8">
                    <a:pos x="T0" y="T1"/>
                  </a:cxn>
                  <a:cxn ang="T9">
                    <a:pos x="T2" y="T3"/>
                  </a:cxn>
                  <a:cxn ang="T10">
                    <a:pos x="T4" y="T5"/>
                  </a:cxn>
                  <a:cxn ang="T11">
                    <a:pos x="T6" y="T7"/>
                  </a:cxn>
                </a:cxnLst>
                <a:rect l="T12" t="T13" r="T14" b="T15"/>
                <a:pathLst>
                  <a:path w="1898" h="451">
                    <a:moveTo>
                      <a:pt x="1898" y="451"/>
                    </a:moveTo>
                    <a:lnTo>
                      <a:pt x="1898"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4" name="Freeform 25"/>
              <p:cNvSpPr/>
              <p:nvPr/>
            </p:nvSpPr>
            <p:spPr bwMode="auto">
              <a:xfrm>
                <a:off x="4860" y="1105"/>
                <a:ext cx="114" cy="374"/>
              </a:xfrm>
              <a:custGeom>
                <a:avLst/>
                <a:gdLst>
                  <a:gd name="T0" fmla="*/ 0 w 454"/>
                  <a:gd name="T1" fmla="*/ 0 h 1495"/>
                  <a:gd name="T2" fmla="*/ 0 w 454"/>
                  <a:gd name="T3" fmla="*/ 0 h 1495"/>
                  <a:gd name="T4" fmla="*/ 0 w 454"/>
                  <a:gd name="T5" fmla="*/ 0 h 1495"/>
                  <a:gd name="T6" fmla="*/ 0 60000 65536"/>
                  <a:gd name="T7" fmla="*/ 0 60000 65536"/>
                  <a:gd name="T8" fmla="*/ 0 60000 65536"/>
                  <a:gd name="T9" fmla="*/ 0 w 454"/>
                  <a:gd name="T10" fmla="*/ 0 h 1495"/>
                  <a:gd name="T11" fmla="*/ 454 w 454"/>
                  <a:gd name="T12" fmla="*/ 1495 h 1495"/>
                </a:gdLst>
                <a:ahLst/>
                <a:cxnLst>
                  <a:cxn ang="T6">
                    <a:pos x="T0" y="T1"/>
                  </a:cxn>
                  <a:cxn ang="T7">
                    <a:pos x="T2" y="T3"/>
                  </a:cxn>
                  <a:cxn ang="T8">
                    <a:pos x="T4" y="T5"/>
                  </a:cxn>
                </a:cxnLst>
                <a:rect l="T9" t="T10" r="T11" b="T12"/>
                <a:pathLst>
                  <a:path w="454" h="1495">
                    <a:moveTo>
                      <a:pt x="454" y="0"/>
                    </a:moveTo>
                    <a:lnTo>
                      <a:pt x="454" y="1495"/>
                    </a:lnTo>
                    <a:lnTo>
                      <a:pt x="0" y="1495"/>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5" name="Freeform 27"/>
              <p:cNvSpPr/>
              <p:nvPr/>
            </p:nvSpPr>
            <p:spPr bwMode="auto">
              <a:xfrm>
                <a:off x="4386" y="1479"/>
                <a:ext cx="474" cy="485"/>
              </a:xfrm>
              <a:custGeom>
                <a:avLst/>
                <a:gdLst>
                  <a:gd name="T0" fmla="*/ 0 w 1898"/>
                  <a:gd name="T1" fmla="*/ 0 h 1942"/>
                  <a:gd name="T2" fmla="*/ 0 w 1898"/>
                  <a:gd name="T3" fmla="*/ 0 h 1942"/>
                  <a:gd name="T4" fmla="*/ 0 w 1898"/>
                  <a:gd name="T5" fmla="*/ 0 h 1942"/>
                  <a:gd name="T6" fmla="*/ 0 w 1898"/>
                  <a:gd name="T7" fmla="*/ 0 h 1942"/>
                  <a:gd name="T8" fmla="*/ 0 60000 65536"/>
                  <a:gd name="T9" fmla="*/ 0 60000 65536"/>
                  <a:gd name="T10" fmla="*/ 0 60000 65536"/>
                  <a:gd name="T11" fmla="*/ 0 60000 65536"/>
                  <a:gd name="T12" fmla="*/ 0 w 1898"/>
                  <a:gd name="T13" fmla="*/ 0 h 1942"/>
                  <a:gd name="T14" fmla="*/ 1898 w 1898"/>
                  <a:gd name="T15" fmla="*/ 1942 h 1942"/>
                </a:gdLst>
                <a:ahLst/>
                <a:cxnLst>
                  <a:cxn ang="T8">
                    <a:pos x="T0" y="T1"/>
                  </a:cxn>
                  <a:cxn ang="T9">
                    <a:pos x="T2" y="T3"/>
                  </a:cxn>
                  <a:cxn ang="T10">
                    <a:pos x="T4" y="T5"/>
                  </a:cxn>
                  <a:cxn ang="T11">
                    <a:pos x="T6" y="T7"/>
                  </a:cxn>
                </a:cxnLst>
                <a:rect l="T12" t="T13" r="T14" b="T15"/>
                <a:pathLst>
                  <a:path w="1898" h="1942">
                    <a:moveTo>
                      <a:pt x="1898" y="0"/>
                    </a:moveTo>
                    <a:lnTo>
                      <a:pt x="1898" y="1942"/>
                    </a:lnTo>
                    <a:lnTo>
                      <a:pt x="0" y="1942"/>
                    </a:lnTo>
                    <a:lnTo>
                      <a:pt x="0" y="1527"/>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6" name="Freeform 28"/>
              <p:cNvSpPr/>
              <p:nvPr/>
            </p:nvSpPr>
            <p:spPr bwMode="auto">
              <a:xfrm>
                <a:off x="3345" y="1366"/>
                <a:ext cx="472" cy="113"/>
              </a:xfrm>
              <a:custGeom>
                <a:avLst/>
                <a:gdLst>
                  <a:gd name="T0" fmla="*/ 0 w 1889"/>
                  <a:gd name="T1" fmla="*/ 0 h 451"/>
                  <a:gd name="T2" fmla="*/ 0 w 1889"/>
                  <a:gd name="T3" fmla="*/ 0 h 451"/>
                  <a:gd name="T4" fmla="*/ 0 w 1889"/>
                  <a:gd name="T5" fmla="*/ 0 h 451"/>
                  <a:gd name="T6" fmla="*/ 0 w 1889"/>
                  <a:gd name="T7" fmla="*/ 0 h 451"/>
                  <a:gd name="T8" fmla="*/ 0 60000 65536"/>
                  <a:gd name="T9" fmla="*/ 0 60000 65536"/>
                  <a:gd name="T10" fmla="*/ 0 60000 65536"/>
                  <a:gd name="T11" fmla="*/ 0 60000 65536"/>
                  <a:gd name="T12" fmla="*/ 0 w 1889"/>
                  <a:gd name="T13" fmla="*/ 0 h 451"/>
                  <a:gd name="T14" fmla="*/ 1889 w 1889"/>
                  <a:gd name="T15" fmla="*/ 451 h 451"/>
                </a:gdLst>
                <a:ahLst/>
                <a:cxnLst>
                  <a:cxn ang="T8">
                    <a:pos x="T0" y="T1"/>
                  </a:cxn>
                  <a:cxn ang="T9">
                    <a:pos x="T2" y="T3"/>
                  </a:cxn>
                  <a:cxn ang="T10">
                    <a:pos x="T4" y="T5"/>
                  </a:cxn>
                  <a:cxn ang="T11">
                    <a:pos x="T6" y="T7"/>
                  </a:cxn>
                </a:cxnLst>
                <a:rect l="T12" t="T13" r="T14" b="T15"/>
                <a:pathLst>
                  <a:path w="1889" h="451">
                    <a:moveTo>
                      <a:pt x="1889" y="451"/>
                    </a:moveTo>
                    <a:lnTo>
                      <a:pt x="1889"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7" name="Line 29"/>
              <p:cNvSpPr>
                <a:spLocks noChangeShapeType="1"/>
              </p:cNvSpPr>
              <p:nvPr/>
            </p:nvSpPr>
            <p:spPr bwMode="auto">
              <a:xfrm flipH="1">
                <a:off x="3232" y="1479"/>
                <a:ext cx="113"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8" name="Freeform 30"/>
              <p:cNvSpPr/>
              <p:nvPr/>
            </p:nvSpPr>
            <p:spPr bwMode="auto">
              <a:xfrm>
                <a:off x="3222" y="1254"/>
                <a:ext cx="676" cy="225"/>
              </a:xfrm>
              <a:custGeom>
                <a:avLst/>
                <a:gdLst>
                  <a:gd name="T0" fmla="*/ 0 w 2665"/>
                  <a:gd name="T1" fmla="*/ 0 h 900"/>
                  <a:gd name="T2" fmla="*/ 0 w 2665"/>
                  <a:gd name="T3" fmla="*/ 0 h 900"/>
                  <a:gd name="T4" fmla="*/ 0 w 2665"/>
                  <a:gd name="T5" fmla="*/ 0 h 900"/>
                  <a:gd name="T6" fmla="*/ 0 60000 65536"/>
                  <a:gd name="T7" fmla="*/ 0 60000 65536"/>
                  <a:gd name="T8" fmla="*/ 0 60000 65536"/>
                  <a:gd name="T9" fmla="*/ 0 w 2665"/>
                  <a:gd name="T10" fmla="*/ 0 h 900"/>
                  <a:gd name="T11" fmla="*/ 2665 w 2665"/>
                  <a:gd name="T12" fmla="*/ 900 h 900"/>
                </a:gdLst>
                <a:ahLst/>
                <a:cxnLst>
                  <a:cxn ang="T6">
                    <a:pos x="T0" y="T1"/>
                  </a:cxn>
                  <a:cxn ang="T7">
                    <a:pos x="T2" y="T3"/>
                  </a:cxn>
                  <a:cxn ang="T8">
                    <a:pos x="T4" y="T5"/>
                  </a:cxn>
                </a:cxnLst>
                <a:rect l="T9" t="T10" r="T11" b="T12"/>
                <a:pathLst>
                  <a:path w="2665" h="900">
                    <a:moveTo>
                      <a:pt x="0" y="900"/>
                    </a:moveTo>
                    <a:lnTo>
                      <a:pt x="0" y="0"/>
                    </a:lnTo>
                    <a:lnTo>
                      <a:pt x="2665"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9" name="Line 31"/>
              <p:cNvSpPr>
                <a:spLocks noChangeShapeType="1"/>
              </p:cNvSpPr>
              <p:nvPr/>
            </p:nvSpPr>
            <p:spPr bwMode="auto">
              <a:xfrm>
                <a:off x="3193" y="1479"/>
                <a:ext cx="39"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0" name="Line 32"/>
              <p:cNvSpPr>
                <a:spLocks noChangeShapeType="1"/>
              </p:cNvSpPr>
              <p:nvPr/>
            </p:nvSpPr>
            <p:spPr bwMode="auto">
              <a:xfrm>
                <a:off x="3156" y="1479"/>
                <a:ext cx="3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1" name="Freeform 33"/>
              <p:cNvSpPr/>
              <p:nvPr/>
            </p:nvSpPr>
            <p:spPr bwMode="auto">
              <a:xfrm>
                <a:off x="2805" y="1237"/>
                <a:ext cx="184" cy="205"/>
              </a:xfrm>
              <a:custGeom>
                <a:avLst/>
                <a:gdLst>
                  <a:gd name="T0" fmla="*/ 0 w 543"/>
                  <a:gd name="T1" fmla="*/ 0 h 822"/>
                  <a:gd name="T2" fmla="*/ 0 w 543"/>
                  <a:gd name="T3" fmla="*/ 0 h 822"/>
                  <a:gd name="T4" fmla="*/ 0 w 543"/>
                  <a:gd name="T5" fmla="*/ 0 h 822"/>
                  <a:gd name="T6" fmla="*/ 0 w 543"/>
                  <a:gd name="T7" fmla="*/ 0 h 822"/>
                  <a:gd name="T8" fmla="*/ 0 60000 65536"/>
                  <a:gd name="T9" fmla="*/ 0 60000 65536"/>
                  <a:gd name="T10" fmla="*/ 0 60000 65536"/>
                  <a:gd name="T11" fmla="*/ 0 60000 65536"/>
                  <a:gd name="T12" fmla="*/ 0 w 543"/>
                  <a:gd name="T13" fmla="*/ 0 h 822"/>
                  <a:gd name="T14" fmla="*/ 543 w 543"/>
                  <a:gd name="T15" fmla="*/ 822 h 822"/>
                </a:gdLst>
                <a:ahLst/>
                <a:cxnLst>
                  <a:cxn ang="T8">
                    <a:pos x="T0" y="T1"/>
                  </a:cxn>
                  <a:cxn ang="T9">
                    <a:pos x="T2" y="T3"/>
                  </a:cxn>
                  <a:cxn ang="T10">
                    <a:pos x="T4" y="T5"/>
                  </a:cxn>
                  <a:cxn ang="T11">
                    <a:pos x="T6" y="T7"/>
                  </a:cxn>
                </a:cxnLst>
                <a:rect l="T12" t="T13" r="T14" b="T15"/>
                <a:pathLst>
                  <a:path w="543" h="822">
                    <a:moveTo>
                      <a:pt x="0" y="0"/>
                    </a:moveTo>
                    <a:lnTo>
                      <a:pt x="302" y="0"/>
                    </a:lnTo>
                    <a:lnTo>
                      <a:pt x="302" y="822"/>
                    </a:lnTo>
                    <a:lnTo>
                      <a:pt x="543" y="82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2" name="Freeform 34"/>
              <p:cNvSpPr/>
              <p:nvPr/>
            </p:nvSpPr>
            <p:spPr bwMode="auto">
              <a:xfrm>
                <a:off x="2304" y="1366"/>
                <a:ext cx="473" cy="113"/>
              </a:xfrm>
              <a:custGeom>
                <a:avLst/>
                <a:gdLst>
                  <a:gd name="T0" fmla="*/ 0 w 1893"/>
                  <a:gd name="T1" fmla="*/ 0 h 451"/>
                  <a:gd name="T2" fmla="*/ 0 w 1893"/>
                  <a:gd name="T3" fmla="*/ 0 h 451"/>
                  <a:gd name="T4" fmla="*/ 0 w 1893"/>
                  <a:gd name="T5" fmla="*/ 0 h 451"/>
                  <a:gd name="T6" fmla="*/ 0 w 1893"/>
                  <a:gd name="T7" fmla="*/ 0 h 451"/>
                  <a:gd name="T8" fmla="*/ 0 60000 65536"/>
                  <a:gd name="T9" fmla="*/ 0 60000 65536"/>
                  <a:gd name="T10" fmla="*/ 0 60000 65536"/>
                  <a:gd name="T11" fmla="*/ 0 60000 65536"/>
                  <a:gd name="T12" fmla="*/ 0 w 1893"/>
                  <a:gd name="T13" fmla="*/ 0 h 451"/>
                  <a:gd name="T14" fmla="*/ 1893 w 1893"/>
                  <a:gd name="T15" fmla="*/ 451 h 451"/>
                </a:gdLst>
                <a:ahLst/>
                <a:cxnLst>
                  <a:cxn ang="T8">
                    <a:pos x="T0" y="T1"/>
                  </a:cxn>
                  <a:cxn ang="T9">
                    <a:pos x="T2" y="T3"/>
                  </a:cxn>
                  <a:cxn ang="T10">
                    <a:pos x="T4" y="T5"/>
                  </a:cxn>
                  <a:cxn ang="T11">
                    <a:pos x="T6" y="T7"/>
                  </a:cxn>
                </a:cxnLst>
                <a:rect l="T12" t="T13" r="T14" b="T15"/>
                <a:pathLst>
                  <a:path w="1893" h="451">
                    <a:moveTo>
                      <a:pt x="1893" y="451"/>
                    </a:moveTo>
                    <a:lnTo>
                      <a:pt x="1893"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3" name="Line 35"/>
              <p:cNvSpPr>
                <a:spLocks noChangeShapeType="1"/>
              </p:cNvSpPr>
              <p:nvPr/>
            </p:nvSpPr>
            <p:spPr bwMode="auto">
              <a:xfrm>
                <a:off x="2777" y="1489"/>
                <a:ext cx="7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4" name="Line 36"/>
              <p:cNvSpPr>
                <a:spLocks noChangeShapeType="1"/>
              </p:cNvSpPr>
              <p:nvPr/>
            </p:nvSpPr>
            <p:spPr bwMode="auto">
              <a:xfrm flipV="1">
                <a:off x="2854" y="989"/>
                <a:ext cx="1" cy="49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5" name="Freeform 40"/>
              <p:cNvSpPr/>
              <p:nvPr/>
            </p:nvSpPr>
            <p:spPr bwMode="auto">
              <a:xfrm>
                <a:off x="2854" y="1459"/>
                <a:ext cx="135" cy="38"/>
              </a:xfrm>
              <a:custGeom>
                <a:avLst/>
                <a:gdLst>
                  <a:gd name="T0" fmla="*/ 0 w 543"/>
                  <a:gd name="T1" fmla="*/ 0 h 152"/>
                  <a:gd name="T2" fmla="*/ 0 w 543"/>
                  <a:gd name="T3" fmla="*/ 0 h 152"/>
                  <a:gd name="T4" fmla="*/ 0 w 543"/>
                  <a:gd name="T5" fmla="*/ 0 h 152"/>
                  <a:gd name="T6" fmla="*/ 0 60000 65536"/>
                  <a:gd name="T7" fmla="*/ 0 60000 65536"/>
                  <a:gd name="T8" fmla="*/ 0 60000 65536"/>
                  <a:gd name="T9" fmla="*/ 0 w 543"/>
                  <a:gd name="T10" fmla="*/ 0 h 152"/>
                  <a:gd name="T11" fmla="*/ 543 w 543"/>
                  <a:gd name="T12" fmla="*/ 152 h 152"/>
                </a:gdLst>
                <a:ahLst/>
                <a:cxnLst>
                  <a:cxn ang="T6">
                    <a:pos x="T0" y="T1"/>
                  </a:cxn>
                  <a:cxn ang="T7">
                    <a:pos x="T2" y="T3"/>
                  </a:cxn>
                  <a:cxn ang="T8">
                    <a:pos x="T4" y="T5"/>
                  </a:cxn>
                </a:cxnLst>
                <a:rect l="T9" t="T10" r="T11" b="T12"/>
                <a:pathLst>
                  <a:path w="543" h="152">
                    <a:moveTo>
                      <a:pt x="0" y="0"/>
                    </a:moveTo>
                    <a:lnTo>
                      <a:pt x="0" y="152"/>
                    </a:lnTo>
                    <a:lnTo>
                      <a:pt x="543" y="15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6" name="Freeform 41"/>
              <p:cNvSpPr/>
              <p:nvPr/>
            </p:nvSpPr>
            <p:spPr bwMode="auto">
              <a:xfrm>
                <a:off x="3345" y="1629"/>
                <a:ext cx="95"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7" name="Line 42"/>
              <p:cNvSpPr>
                <a:spLocks noChangeShapeType="1"/>
              </p:cNvSpPr>
              <p:nvPr/>
            </p:nvSpPr>
            <p:spPr bwMode="auto">
              <a:xfrm>
                <a:off x="3345"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8" name="Line 43"/>
              <p:cNvSpPr>
                <a:spLocks noChangeShapeType="1"/>
              </p:cNvSpPr>
              <p:nvPr/>
            </p:nvSpPr>
            <p:spPr bwMode="auto">
              <a:xfrm>
                <a:off x="3345"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9" name="Freeform 46"/>
              <p:cNvSpPr/>
              <p:nvPr/>
            </p:nvSpPr>
            <p:spPr bwMode="auto">
              <a:xfrm>
                <a:off x="3074" y="1665"/>
                <a:ext cx="131" cy="412"/>
              </a:xfrm>
              <a:custGeom>
                <a:avLst/>
                <a:gdLst>
                  <a:gd name="T0" fmla="*/ 0 w 523"/>
                  <a:gd name="T1" fmla="*/ 0 h 1648"/>
                  <a:gd name="T2" fmla="*/ 0 w 523"/>
                  <a:gd name="T3" fmla="*/ 0 h 1648"/>
                  <a:gd name="T4" fmla="*/ 0 w 523"/>
                  <a:gd name="T5" fmla="*/ 0 h 1648"/>
                  <a:gd name="T6" fmla="*/ 0 60000 65536"/>
                  <a:gd name="T7" fmla="*/ 0 60000 65536"/>
                  <a:gd name="T8" fmla="*/ 0 60000 65536"/>
                  <a:gd name="T9" fmla="*/ 0 w 523"/>
                  <a:gd name="T10" fmla="*/ 0 h 1648"/>
                  <a:gd name="T11" fmla="*/ 523 w 523"/>
                  <a:gd name="T12" fmla="*/ 1648 h 1648"/>
                </a:gdLst>
                <a:ahLst/>
                <a:cxnLst>
                  <a:cxn ang="T6">
                    <a:pos x="T0" y="T1"/>
                  </a:cxn>
                  <a:cxn ang="T7">
                    <a:pos x="T2" y="T3"/>
                  </a:cxn>
                  <a:cxn ang="T8">
                    <a:pos x="T4" y="T5"/>
                  </a:cxn>
                </a:cxnLst>
                <a:rect l="T9" t="T10" r="T11" b="T12"/>
                <a:pathLst>
                  <a:path w="523" h="1648">
                    <a:moveTo>
                      <a:pt x="523" y="0"/>
                    </a:moveTo>
                    <a:lnTo>
                      <a:pt x="0" y="0"/>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0" name="Freeform 47"/>
              <p:cNvSpPr/>
              <p:nvPr/>
            </p:nvSpPr>
            <p:spPr bwMode="auto">
              <a:xfrm>
                <a:off x="3345" y="1479"/>
                <a:ext cx="472" cy="485"/>
              </a:xfrm>
              <a:custGeom>
                <a:avLst/>
                <a:gdLst>
                  <a:gd name="T0" fmla="*/ 0 w 1889"/>
                  <a:gd name="T1" fmla="*/ 0 h 1942"/>
                  <a:gd name="T2" fmla="*/ 0 w 1889"/>
                  <a:gd name="T3" fmla="*/ 0 h 1942"/>
                  <a:gd name="T4" fmla="*/ 0 w 1889"/>
                  <a:gd name="T5" fmla="*/ 0 h 1942"/>
                  <a:gd name="T6" fmla="*/ 0 w 1889"/>
                  <a:gd name="T7" fmla="*/ 0 h 1942"/>
                  <a:gd name="T8" fmla="*/ 0 60000 65536"/>
                  <a:gd name="T9" fmla="*/ 0 60000 65536"/>
                  <a:gd name="T10" fmla="*/ 0 60000 65536"/>
                  <a:gd name="T11" fmla="*/ 0 60000 65536"/>
                  <a:gd name="T12" fmla="*/ 0 w 1889"/>
                  <a:gd name="T13" fmla="*/ 0 h 1942"/>
                  <a:gd name="T14" fmla="*/ 1889 w 1889"/>
                  <a:gd name="T15" fmla="*/ 1942 h 1942"/>
                </a:gdLst>
                <a:ahLst/>
                <a:cxnLst>
                  <a:cxn ang="T8">
                    <a:pos x="T0" y="T1"/>
                  </a:cxn>
                  <a:cxn ang="T9">
                    <a:pos x="T2" y="T3"/>
                  </a:cxn>
                  <a:cxn ang="T10">
                    <a:pos x="T4" y="T5"/>
                  </a:cxn>
                  <a:cxn ang="T11">
                    <a:pos x="T6" y="T7"/>
                  </a:cxn>
                </a:cxnLst>
                <a:rect l="T12" t="T13" r="T14" b="T15"/>
                <a:pathLst>
                  <a:path w="1889" h="1942">
                    <a:moveTo>
                      <a:pt x="0" y="1493"/>
                    </a:moveTo>
                    <a:lnTo>
                      <a:pt x="0" y="1942"/>
                    </a:lnTo>
                    <a:lnTo>
                      <a:pt x="1889" y="1942"/>
                    </a:lnTo>
                    <a:lnTo>
                      <a:pt x="1889"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1" name="Line 49"/>
              <p:cNvSpPr>
                <a:spLocks noChangeShapeType="1"/>
              </p:cNvSpPr>
              <p:nvPr/>
            </p:nvSpPr>
            <p:spPr bwMode="auto">
              <a:xfrm>
                <a:off x="3345"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2" name="Freeform 50"/>
              <p:cNvSpPr/>
              <p:nvPr/>
            </p:nvSpPr>
            <p:spPr bwMode="auto">
              <a:xfrm>
                <a:off x="3223" y="1665"/>
                <a:ext cx="122" cy="187"/>
              </a:xfrm>
              <a:custGeom>
                <a:avLst/>
                <a:gdLst>
                  <a:gd name="T0" fmla="*/ 0 w 610"/>
                  <a:gd name="T1" fmla="*/ 0 h 748"/>
                  <a:gd name="T2" fmla="*/ 0 w 610"/>
                  <a:gd name="T3" fmla="*/ 0 h 748"/>
                  <a:gd name="T4" fmla="*/ 0 w 610"/>
                  <a:gd name="T5" fmla="*/ 0 h 748"/>
                  <a:gd name="T6" fmla="*/ 0 60000 65536"/>
                  <a:gd name="T7" fmla="*/ 0 60000 65536"/>
                  <a:gd name="T8" fmla="*/ 0 60000 65536"/>
                  <a:gd name="T9" fmla="*/ 0 w 610"/>
                  <a:gd name="T10" fmla="*/ 0 h 748"/>
                  <a:gd name="T11" fmla="*/ 610 w 610"/>
                  <a:gd name="T12" fmla="*/ 748 h 748"/>
                </a:gdLst>
                <a:ahLst/>
                <a:cxnLst>
                  <a:cxn ang="T6">
                    <a:pos x="T0" y="T1"/>
                  </a:cxn>
                  <a:cxn ang="T7">
                    <a:pos x="T2" y="T3"/>
                  </a:cxn>
                  <a:cxn ang="T8">
                    <a:pos x="T4" y="T5"/>
                  </a:cxn>
                </a:cxnLst>
                <a:rect l="T9" t="T10" r="T11" b="T12"/>
                <a:pathLst>
                  <a:path w="610" h="748">
                    <a:moveTo>
                      <a:pt x="610" y="748"/>
                    </a:moveTo>
                    <a:lnTo>
                      <a:pt x="0" y="748"/>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3" name="Line 51"/>
              <p:cNvSpPr>
                <a:spLocks noChangeShapeType="1"/>
              </p:cNvSpPr>
              <p:nvPr/>
            </p:nvSpPr>
            <p:spPr bwMode="auto">
              <a:xfrm>
                <a:off x="3307"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4" name="Rectangle 52"/>
              <p:cNvSpPr>
                <a:spLocks noChangeArrowheads="1"/>
              </p:cNvSpPr>
              <p:nvPr/>
            </p:nvSpPr>
            <p:spPr bwMode="auto">
              <a:xfrm>
                <a:off x="2999" y="1388"/>
                <a:ext cx="145" cy="181"/>
              </a:xfrm>
              <a:prstGeom prst="rect">
                <a:avLst/>
              </a:prstGeom>
              <a:noFill/>
              <a:ln w="11113">
                <a:solidFill>
                  <a:srgbClr val="000000"/>
                </a:solid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5" name="Freeform 53"/>
              <p:cNvSpPr/>
              <p:nvPr/>
            </p:nvSpPr>
            <p:spPr bwMode="auto">
              <a:xfrm>
                <a:off x="2304" y="1479"/>
                <a:ext cx="473" cy="485"/>
              </a:xfrm>
              <a:custGeom>
                <a:avLst/>
                <a:gdLst>
                  <a:gd name="T0" fmla="*/ 0 w 1893"/>
                  <a:gd name="T1" fmla="*/ 0 h 1942"/>
                  <a:gd name="T2" fmla="*/ 0 w 1893"/>
                  <a:gd name="T3" fmla="*/ 0 h 1942"/>
                  <a:gd name="T4" fmla="*/ 0 w 1893"/>
                  <a:gd name="T5" fmla="*/ 0 h 1942"/>
                  <a:gd name="T6" fmla="*/ 0 w 1893"/>
                  <a:gd name="T7" fmla="*/ 0 h 1942"/>
                  <a:gd name="T8" fmla="*/ 0 60000 65536"/>
                  <a:gd name="T9" fmla="*/ 0 60000 65536"/>
                  <a:gd name="T10" fmla="*/ 0 60000 65536"/>
                  <a:gd name="T11" fmla="*/ 0 60000 65536"/>
                  <a:gd name="T12" fmla="*/ 0 w 1893"/>
                  <a:gd name="T13" fmla="*/ 0 h 1942"/>
                  <a:gd name="T14" fmla="*/ 1893 w 1893"/>
                  <a:gd name="T15" fmla="*/ 1942 h 1942"/>
                </a:gdLst>
                <a:ahLst/>
                <a:cxnLst>
                  <a:cxn ang="T8">
                    <a:pos x="T0" y="T1"/>
                  </a:cxn>
                  <a:cxn ang="T9">
                    <a:pos x="T2" y="T3"/>
                  </a:cxn>
                  <a:cxn ang="T10">
                    <a:pos x="T4" y="T5"/>
                  </a:cxn>
                  <a:cxn ang="T11">
                    <a:pos x="T6" y="T7"/>
                  </a:cxn>
                </a:cxnLst>
                <a:rect l="T12" t="T13" r="T14" b="T15"/>
                <a:pathLst>
                  <a:path w="1893" h="1942">
                    <a:moveTo>
                      <a:pt x="0" y="1493"/>
                    </a:moveTo>
                    <a:lnTo>
                      <a:pt x="0" y="1942"/>
                    </a:lnTo>
                    <a:lnTo>
                      <a:pt x="1893" y="1942"/>
                    </a:lnTo>
                    <a:lnTo>
                      <a:pt x="1893"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6" name="Line 54"/>
              <p:cNvSpPr>
                <a:spLocks noChangeShapeType="1"/>
              </p:cNvSpPr>
              <p:nvPr/>
            </p:nvSpPr>
            <p:spPr bwMode="auto">
              <a:xfrm>
                <a:off x="3225" y="1503"/>
                <a:ext cx="1" cy="15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7" name="Line 55"/>
              <p:cNvSpPr>
                <a:spLocks noChangeShapeType="1"/>
              </p:cNvSpPr>
              <p:nvPr/>
            </p:nvSpPr>
            <p:spPr bwMode="auto">
              <a:xfrm flipH="1">
                <a:off x="4196" y="1479"/>
                <a:ext cx="190"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8" name="Freeform 56"/>
              <p:cNvSpPr/>
              <p:nvPr/>
            </p:nvSpPr>
            <p:spPr bwMode="auto">
              <a:xfrm>
                <a:off x="3898" y="1254"/>
                <a:ext cx="128" cy="188"/>
              </a:xfrm>
              <a:custGeom>
                <a:avLst/>
                <a:gdLst>
                  <a:gd name="T0" fmla="*/ 0 w 513"/>
                  <a:gd name="T1" fmla="*/ 0 h 753"/>
                  <a:gd name="T2" fmla="*/ 0 w 513"/>
                  <a:gd name="T3" fmla="*/ 0 h 753"/>
                  <a:gd name="T4" fmla="*/ 0 w 513"/>
                  <a:gd name="T5" fmla="*/ 0 h 753"/>
                  <a:gd name="T6" fmla="*/ 0 w 513"/>
                  <a:gd name="T7" fmla="*/ 0 h 753"/>
                  <a:gd name="T8" fmla="*/ 0 60000 65536"/>
                  <a:gd name="T9" fmla="*/ 0 60000 65536"/>
                  <a:gd name="T10" fmla="*/ 0 60000 65536"/>
                  <a:gd name="T11" fmla="*/ 0 60000 65536"/>
                  <a:gd name="T12" fmla="*/ 0 w 513"/>
                  <a:gd name="T13" fmla="*/ 0 h 753"/>
                  <a:gd name="T14" fmla="*/ 513 w 513"/>
                  <a:gd name="T15" fmla="*/ 753 h 753"/>
                </a:gdLst>
                <a:ahLst/>
                <a:cxnLst>
                  <a:cxn ang="T8">
                    <a:pos x="T0" y="T1"/>
                  </a:cxn>
                  <a:cxn ang="T9">
                    <a:pos x="T2" y="T3"/>
                  </a:cxn>
                  <a:cxn ang="T10">
                    <a:pos x="T4" y="T5"/>
                  </a:cxn>
                  <a:cxn ang="T11">
                    <a:pos x="T6" y="T7"/>
                  </a:cxn>
                </a:cxnLst>
                <a:rect l="T12" t="T13" r="T14" b="T15"/>
                <a:pathLst>
                  <a:path w="513" h="753">
                    <a:moveTo>
                      <a:pt x="513" y="753"/>
                    </a:moveTo>
                    <a:lnTo>
                      <a:pt x="216" y="753"/>
                    </a:lnTo>
                    <a:lnTo>
                      <a:pt x="216" y="0"/>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9" name="Line 57"/>
              <p:cNvSpPr>
                <a:spLocks noChangeShapeType="1"/>
              </p:cNvSpPr>
              <p:nvPr/>
            </p:nvSpPr>
            <p:spPr bwMode="auto">
              <a:xfrm>
                <a:off x="3898" y="1254"/>
                <a:ext cx="1" cy="225"/>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0" name="Line 58"/>
              <p:cNvSpPr>
                <a:spLocks noChangeShapeType="1"/>
              </p:cNvSpPr>
              <p:nvPr/>
            </p:nvSpPr>
            <p:spPr bwMode="auto">
              <a:xfrm flipV="1">
                <a:off x="3898" y="1105"/>
                <a:ext cx="1" cy="14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1" name="Line 60"/>
              <p:cNvSpPr>
                <a:spLocks noChangeShapeType="1"/>
              </p:cNvSpPr>
              <p:nvPr/>
            </p:nvSpPr>
            <p:spPr bwMode="auto">
              <a:xfrm>
                <a:off x="3817" y="1489"/>
                <a:ext cx="8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2" name="Freeform 62"/>
              <p:cNvSpPr/>
              <p:nvPr/>
            </p:nvSpPr>
            <p:spPr bwMode="auto">
              <a:xfrm>
                <a:off x="3898" y="1459"/>
                <a:ext cx="128" cy="38"/>
              </a:xfrm>
              <a:custGeom>
                <a:avLst/>
                <a:gdLst>
                  <a:gd name="T0" fmla="*/ 0 w 513"/>
                  <a:gd name="T1" fmla="*/ 0 h 152"/>
                  <a:gd name="T2" fmla="*/ 0 w 513"/>
                  <a:gd name="T3" fmla="*/ 0 h 152"/>
                  <a:gd name="T4" fmla="*/ 0 w 513"/>
                  <a:gd name="T5" fmla="*/ 0 h 152"/>
                  <a:gd name="T6" fmla="*/ 0 60000 65536"/>
                  <a:gd name="T7" fmla="*/ 0 60000 65536"/>
                  <a:gd name="T8" fmla="*/ 0 60000 65536"/>
                  <a:gd name="T9" fmla="*/ 0 w 513"/>
                  <a:gd name="T10" fmla="*/ 0 h 152"/>
                  <a:gd name="T11" fmla="*/ 513 w 513"/>
                  <a:gd name="T12" fmla="*/ 152 h 152"/>
                </a:gdLst>
                <a:ahLst/>
                <a:cxnLst>
                  <a:cxn ang="T6">
                    <a:pos x="T0" y="T1"/>
                  </a:cxn>
                  <a:cxn ang="T7">
                    <a:pos x="T2" y="T3"/>
                  </a:cxn>
                  <a:cxn ang="T8">
                    <a:pos x="T4" y="T5"/>
                  </a:cxn>
                </a:cxnLst>
                <a:rect l="T9" t="T10" r="T11" b="T12"/>
                <a:pathLst>
                  <a:path w="513" h="152">
                    <a:moveTo>
                      <a:pt x="0" y="0"/>
                    </a:moveTo>
                    <a:lnTo>
                      <a:pt x="0" y="152"/>
                    </a:lnTo>
                    <a:lnTo>
                      <a:pt x="513" y="15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3" name="Freeform 63"/>
              <p:cNvSpPr/>
              <p:nvPr/>
            </p:nvSpPr>
            <p:spPr bwMode="auto">
              <a:xfrm>
                <a:off x="3062" y="1665"/>
                <a:ext cx="1173" cy="412"/>
              </a:xfrm>
              <a:custGeom>
                <a:avLst/>
                <a:gdLst>
                  <a:gd name="T0" fmla="*/ 0 w 4691"/>
                  <a:gd name="T1" fmla="*/ 0 h 1648"/>
                  <a:gd name="T2" fmla="*/ 0 w 4691"/>
                  <a:gd name="T3" fmla="*/ 0 h 1648"/>
                  <a:gd name="T4" fmla="*/ 0 w 4691"/>
                  <a:gd name="T5" fmla="*/ 0 h 1648"/>
                  <a:gd name="T6" fmla="*/ 0 w 4691"/>
                  <a:gd name="T7" fmla="*/ 0 h 1648"/>
                  <a:gd name="T8" fmla="*/ 0 60000 65536"/>
                  <a:gd name="T9" fmla="*/ 0 60000 65536"/>
                  <a:gd name="T10" fmla="*/ 0 60000 65536"/>
                  <a:gd name="T11" fmla="*/ 0 60000 65536"/>
                  <a:gd name="T12" fmla="*/ 0 w 4691"/>
                  <a:gd name="T13" fmla="*/ 0 h 1648"/>
                  <a:gd name="T14" fmla="*/ 4691 w 4691"/>
                  <a:gd name="T15" fmla="*/ 1648 h 1648"/>
                </a:gdLst>
                <a:ahLst/>
                <a:cxnLst>
                  <a:cxn ang="T8">
                    <a:pos x="T0" y="T1"/>
                  </a:cxn>
                  <a:cxn ang="T9">
                    <a:pos x="T2" y="T3"/>
                  </a:cxn>
                  <a:cxn ang="T10">
                    <a:pos x="T4" y="T5"/>
                  </a:cxn>
                  <a:cxn ang="T11">
                    <a:pos x="T6" y="T7"/>
                  </a:cxn>
                </a:cxnLst>
                <a:rect l="T12" t="T13" r="T14" b="T15"/>
                <a:pathLst>
                  <a:path w="4691" h="1648">
                    <a:moveTo>
                      <a:pt x="4691" y="0"/>
                    </a:moveTo>
                    <a:lnTo>
                      <a:pt x="4161" y="0"/>
                    </a:lnTo>
                    <a:lnTo>
                      <a:pt x="4161" y="1648"/>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4" name="Line 64"/>
              <p:cNvSpPr>
                <a:spLocks noChangeShapeType="1"/>
              </p:cNvSpPr>
              <p:nvPr/>
            </p:nvSpPr>
            <p:spPr bwMode="auto">
              <a:xfrm>
                <a:off x="4386"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5" name="Line 65"/>
              <p:cNvSpPr>
                <a:spLocks noChangeShapeType="1"/>
              </p:cNvSpPr>
              <p:nvPr/>
            </p:nvSpPr>
            <p:spPr bwMode="auto">
              <a:xfrm flipV="1">
                <a:off x="4386"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6" name="Line 68"/>
              <p:cNvSpPr>
                <a:spLocks noChangeShapeType="1"/>
              </p:cNvSpPr>
              <p:nvPr/>
            </p:nvSpPr>
            <p:spPr bwMode="auto">
              <a:xfrm flipH="1">
                <a:off x="4235" y="1665"/>
                <a:ext cx="56"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7" name="Freeform 69"/>
              <p:cNvSpPr/>
              <p:nvPr/>
            </p:nvSpPr>
            <p:spPr bwMode="auto">
              <a:xfrm>
                <a:off x="4235" y="1665"/>
                <a:ext cx="151" cy="195"/>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782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8" name="Freeform 70"/>
              <p:cNvSpPr/>
              <p:nvPr/>
            </p:nvSpPr>
            <p:spPr bwMode="auto">
              <a:xfrm>
                <a:off x="4386" y="1629"/>
                <a:ext cx="94"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 name="Line 71"/>
              <p:cNvSpPr>
                <a:spLocks noChangeShapeType="1"/>
              </p:cNvSpPr>
              <p:nvPr/>
            </p:nvSpPr>
            <p:spPr bwMode="auto">
              <a:xfrm>
                <a:off x="4386" y="1704"/>
                <a:ext cx="1" cy="15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0" name="Line 72"/>
              <p:cNvSpPr>
                <a:spLocks noChangeShapeType="1"/>
              </p:cNvSpPr>
              <p:nvPr/>
            </p:nvSpPr>
            <p:spPr bwMode="auto">
              <a:xfrm>
                <a:off x="4235" y="1486"/>
                <a:ext cx="1" cy="17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1" name="Rectangle 73"/>
              <p:cNvSpPr>
                <a:spLocks noChangeArrowheads="1"/>
              </p:cNvSpPr>
              <p:nvPr/>
            </p:nvSpPr>
            <p:spPr bwMode="auto">
              <a:xfrm>
                <a:off x="4039" y="1388"/>
                <a:ext cx="146" cy="181"/>
              </a:xfrm>
              <a:prstGeom prst="rect">
                <a:avLst/>
              </a:prstGeom>
              <a:noFill/>
              <a:ln w="11113">
                <a:solidFill>
                  <a:srgbClr val="000000"/>
                </a:solid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2" name="Line 74"/>
              <p:cNvSpPr>
                <a:spLocks noChangeShapeType="1"/>
              </p:cNvSpPr>
              <p:nvPr/>
            </p:nvSpPr>
            <p:spPr bwMode="auto">
              <a:xfrm>
                <a:off x="4386"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3" name="Freeform 78"/>
              <p:cNvSpPr/>
              <p:nvPr/>
            </p:nvSpPr>
            <p:spPr bwMode="auto">
              <a:xfrm>
                <a:off x="1168" y="1665"/>
                <a:ext cx="190" cy="187"/>
              </a:xfrm>
              <a:custGeom>
                <a:avLst/>
                <a:gdLst>
                  <a:gd name="T0" fmla="*/ 0 w 762"/>
                  <a:gd name="T1" fmla="*/ 0 h 748"/>
                  <a:gd name="T2" fmla="*/ 0 w 762"/>
                  <a:gd name="T3" fmla="*/ 0 h 748"/>
                  <a:gd name="T4" fmla="*/ 0 w 762"/>
                  <a:gd name="T5" fmla="*/ 0 h 748"/>
                  <a:gd name="T6" fmla="*/ 0 60000 65536"/>
                  <a:gd name="T7" fmla="*/ 0 60000 65536"/>
                  <a:gd name="T8" fmla="*/ 0 60000 65536"/>
                  <a:gd name="T9" fmla="*/ 0 w 762"/>
                  <a:gd name="T10" fmla="*/ 0 h 748"/>
                  <a:gd name="T11" fmla="*/ 762 w 762"/>
                  <a:gd name="T12" fmla="*/ 748 h 748"/>
                </a:gdLst>
                <a:ahLst/>
                <a:cxnLst>
                  <a:cxn ang="T6">
                    <a:pos x="T0" y="T1"/>
                  </a:cxn>
                  <a:cxn ang="T7">
                    <a:pos x="T2" y="T3"/>
                  </a:cxn>
                  <a:cxn ang="T8">
                    <a:pos x="T4" y="T5"/>
                  </a:cxn>
                </a:cxnLst>
                <a:rect l="T9" t="T10" r="T11" b="T12"/>
                <a:pathLst>
                  <a:path w="762" h="748">
                    <a:moveTo>
                      <a:pt x="762" y="748"/>
                    </a:moveTo>
                    <a:lnTo>
                      <a:pt x="0" y="748"/>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4" name="Freeform 79"/>
              <p:cNvSpPr/>
              <p:nvPr/>
            </p:nvSpPr>
            <p:spPr bwMode="auto">
              <a:xfrm>
                <a:off x="1073" y="1665"/>
                <a:ext cx="95"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0" y="1648"/>
                    </a:moveTo>
                    <a:lnTo>
                      <a:pt x="0" y="0"/>
                    </a:lnTo>
                    <a:lnTo>
                      <a:pt x="377"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5" name="Line 80"/>
              <p:cNvSpPr>
                <a:spLocks noChangeShapeType="1"/>
              </p:cNvSpPr>
              <p:nvPr/>
            </p:nvSpPr>
            <p:spPr bwMode="auto">
              <a:xfrm flipH="1">
                <a:off x="978" y="2077"/>
                <a:ext cx="95"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6" name="Line 81"/>
              <p:cNvSpPr>
                <a:spLocks noChangeShapeType="1"/>
              </p:cNvSpPr>
              <p:nvPr/>
            </p:nvSpPr>
            <p:spPr bwMode="auto">
              <a:xfrm flipV="1">
                <a:off x="1168"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7" name="Line 82"/>
              <p:cNvSpPr>
                <a:spLocks noChangeShapeType="1"/>
              </p:cNvSpPr>
              <p:nvPr/>
            </p:nvSpPr>
            <p:spPr bwMode="auto">
              <a:xfrm>
                <a:off x="2114" y="1479"/>
                <a:ext cx="39"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8" name="Line 83"/>
              <p:cNvSpPr>
                <a:spLocks noChangeShapeType="1"/>
              </p:cNvSpPr>
              <p:nvPr/>
            </p:nvSpPr>
            <p:spPr bwMode="auto">
              <a:xfrm>
                <a:off x="1981" y="1479"/>
                <a:ext cx="133"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9" name="Line 84"/>
              <p:cNvSpPr>
                <a:spLocks noChangeShapeType="1"/>
              </p:cNvSpPr>
              <p:nvPr/>
            </p:nvSpPr>
            <p:spPr bwMode="auto">
              <a:xfrm flipH="1" flipV="1">
                <a:off x="1974" y="1049"/>
                <a:ext cx="7" cy="43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0" name="Line 87"/>
              <p:cNvSpPr>
                <a:spLocks noChangeShapeType="1"/>
              </p:cNvSpPr>
              <p:nvPr/>
            </p:nvSpPr>
            <p:spPr bwMode="auto">
              <a:xfrm>
                <a:off x="2153" y="1479"/>
                <a:ext cx="15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1" name="Freeform 88"/>
              <p:cNvSpPr/>
              <p:nvPr/>
            </p:nvSpPr>
            <p:spPr bwMode="auto">
              <a:xfrm>
                <a:off x="2123" y="1237"/>
                <a:ext cx="701" cy="242"/>
              </a:xfrm>
              <a:custGeom>
                <a:avLst/>
                <a:gdLst>
                  <a:gd name="T0" fmla="*/ 0 w 2802"/>
                  <a:gd name="T1" fmla="*/ 0 h 969"/>
                  <a:gd name="T2" fmla="*/ 0 w 2802"/>
                  <a:gd name="T3" fmla="*/ 0 h 969"/>
                  <a:gd name="T4" fmla="*/ 0 w 2802"/>
                  <a:gd name="T5" fmla="*/ 0 h 969"/>
                  <a:gd name="T6" fmla="*/ 0 60000 65536"/>
                  <a:gd name="T7" fmla="*/ 0 60000 65536"/>
                  <a:gd name="T8" fmla="*/ 0 60000 65536"/>
                  <a:gd name="T9" fmla="*/ 0 w 2802"/>
                  <a:gd name="T10" fmla="*/ 0 h 969"/>
                  <a:gd name="T11" fmla="*/ 2802 w 2802"/>
                  <a:gd name="T12" fmla="*/ 969 h 969"/>
                </a:gdLst>
                <a:ahLst/>
                <a:cxnLst>
                  <a:cxn ang="T6">
                    <a:pos x="T0" y="T1"/>
                  </a:cxn>
                  <a:cxn ang="T7">
                    <a:pos x="T2" y="T3"/>
                  </a:cxn>
                  <a:cxn ang="T8">
                    <a:pos x="T4" y="T5"/>
                  </a:cxn>
                </a:cxnLst>
                <a:rect l="T9" t="T10" r="T11" b="T12"/>
                <a:pathLst>
                  <a:path w="2802" h="969">
                    <a:moveTo>
                      <a:pt x="2802" y="0"/>
                    </a:moveTo>
                    <a:lnTo>
                      <a:pt x="0" y="0"/>
                    </a:lnTo>
                    <a:lnTo>
                      <a:pt x="0" y="96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2" name="Freeform 89"/>
              <p:cNvSpPr/>
              <p:nvPr/>
            </p:nvSpPr>
            <p:spPr bwMode="auto">
              <a:xfrm>
                <a:off x="1358" y="1366"/>
                <a:ext cx="472" cy="113"/>
              </a:xfrm>
              <a:custGeom>
                <a:avLst/>
                <a:gdLst>
                  <a:gd name="T0" fmla="*/ 0 w 1890"/>
                  <a:gd name="T1" fmla="*/ 0 h 451"/>
                  <a:gd name="T2" fmla="*/ 0 w 1890"/>
                  <a:gd name="T3" fmla="*/ 0 h 451"/>
                  <a:gd name="T4" fmla="*/ 0 w 1890"/>
                  <a:gd name="T5" fmla="*/ 0 h 451"/>
                  <a:gd name="T6" fmla="*/ 0 w 1890"/>
                  <a:gd name="T7" fmla="*/ 0 h 451"/>
                  <a:gd name="T8" fmla="*/ 0 60000 65536"/>
                  <a:gd name="T9" fmla="*/ 0 60000 65536"/>
                  <a:gd name="T10" fmla="*/ 0 60000 65536"/>
                  <a:gd name="T11" fmla="*/ 0 60000 65536"/>
                  <a:gd name="T12" fmla="*/ 0 w 1890"/>
                  <a:gd name="T13" fmla="*/ 0 h 451"/>
                  <a:gd name="T14" fmla="*/ 1890 w 1890"/>
                  <a:gd name="T15" fmla="*/ 451 h 451"/>
                </a:gdLst>
                <a:ahLst/>
                <a:cxnLst>
                  <a:cxn ang="T8">
                    <a:pos x="T0" y="T1"/>
                  </a:cxn>
                  <a:cxn ang="T9">
                    <a:pos x="T2" y="T3"/>
                  </a:cxn>
                  <a:cxn ang="T10">
                    <a:pos x="T4" y="T5"/>
                  </a:cxn>
                  <a:cxn ang="T11">
                    <a:pos x="T6" y="T7"/>
                  </a:cxn>
                </a:cxnLst>
                <a:rect l="T12" t="T13" r="T14" b="T15"/>
                <a:pathLst>
                  <a:path w="1890" h="451">
                    <a:moveTo>
                      <a:pt x="1890" y="451"/>
                    </a:moveTo>
                    <a:lnTo>
                      <a:pt x="1890"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3" name="Freeform 90"/>
              <p:cNvSpPr/>
              <p:nvPr/>
            </p:nvSpPr>
            <p:spPr bwMode="auto">
              <a:xfrm>
                <a:off x="1358" y="1629"/>
                <a:ext cx="94" cy="75"/>
              </a:xfrm>
              <a:custGeom>
                <a:avLst/>
                <a:gdLst>
                  <a:gd name="T0" fmla="*/ 0 w 377"/>
                  <a:gd name="T1" fmla="*/ 0 h 299"/>
                  <a:gd name="T2" fmla="*/ 0 w 377"/>
                  <a:gd name="T3" fmla="*/ 0 h 299"/>
                  <a:gd name="T4" fmla="*/ 0 w 377"/>
                  <a:gd name="T5" fmla="*/ 0 h 299"/>
                  <a:gd name="T6" fmla="*/ 0 60000 65536"/>
                  <a:gd name="T7" fmla="*/ 0 60000 65536"/>
                  <a:gd name="T8" fmla="*/ 0 60000 65536"/>
                  <a:gd name="T9" fmla="*/ 0 w 377"/>
                  <a:gd name="T10" fmla="*/ 0 h 299"/>
                  <a:gd name="T11" fmla="*/ 377 w 377"/>
                  <a:gd name="T12" fmla="*/ 299 h 299"/>
                </a:gdLst>
                <a:ahLst/>
                <a:cxnLst>
                  <a:cxn ang="T6">
                    <a:pos x="T0" y="T1"/>
                  </a:cxn>
                  <a:cxn ang="T7">
                    <a:pos x="T2" y="T3"/>
                  </a:cxn>
                  <a:cxn ang="T8">
                    <a:pos x="T4" y="T5"/>
                  </a:cxn>
                </a:cxnLst>
                <a:rect l="T9" t="T10" r="T11" b="T12"/>
                <a:pathLst>
                  <a:path w="377" h="299">
                    <a:moveTo>
                      <a:pt x="0" y="299"/>
                    </a:moveTo>
                    <a:lnTo>
                      <a:pt x="377" y="143"/>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4" name="Line 91"/>
              <p:cNvSpPr>
                <a:spLocks noChangeShapeType="1"/>
              </p:cNvSpPr>
              <p:nvPr/>
            </p:nvSpPr>
            <p:spPr bwMode="auto">
              <a:xfrm>
                <a:off x="1358"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5" name="Freeform 92"/>
              <p:cNvSpPr/>
              <p:nvPr/>
            </p:nvSpPr>
            <p:spPr bwMode="auto">
              <a:xfrm>
                <a:off x="1358" y="1479"/>
                <a:ext cx="472" cy="485"/>
              </a:xfrm>
              <a:custGeom>
                <a:avLst/>
                <a:gdLst>
                  <a:gd name="T0" fmla="*/ 0 w 1890"/>
                  <a:gd name="T1" fmla="*/ 0 h 1942"/>
                  <a:gd name="T2" fmla="*/ 0 w 1890"/>
                  <a:gd name="T3" fmla="*/ 0 h 1942"/>
                  <a:gd name="T4" fmla="*/ 0 w 1890"/>
                  <a:gd name="T5" fmla="*/ 0 h 1942"/>
                  <a:gd name="T6" fmla="*/ 0 w 1890"/>
                  <a:gd name="T7" fmla="*/ 0 h 1942"/>
                  <a:gd name="T8" fmla="*/ 0 60000 65536"/>
                  <a:gd name="T9" fmla="*/ 0 60000 65536"/>
                  <a:gd name="T10" fmla="*/ 0 60000 65536"/>
                  <a:gd name="T11" fmla="*/ 0 60000 65536"/>
                  <a:gd name="T12" fmla="*/ 0 w 1890"/>
                  <a:gd name="T13" fmla="*/ 0 h 1942"/>
                  <a:gd name="T14" fmla="*/ 1890 w 1890"/>
                  <a:gd name="T15" fmla="*/ 1942 h 1942"/>
                </a:gdLst>
                <a:ahLst/>
                <a:cxnLst>
                  <a:cxn ang="T8">
                    <a:pos x="T0" y="T1"/>
                  </a:cxn>
                  <a:cxn ang="T9">
                    <a:pos x="T2" y="T3"/>
                  </a:cxn>
                  <a:cxn ang="T10">
                    <a:pos x="T4" y="T5"/>
                  </a:cxn>
                  <a:cxn ang="T11">
                    <a:pos x="T6" y="T7"/>
                  </a:cxn>
                </a:cxnLst>
                <a:rect l="T12" t="T13" r="T14" b="T15"/>
                <a:pathLst>
                  <a:path w="1890" h="1942">
                    <a:moveTo>
                      <a:pt x="0" y="1493"/>
                    </a:moveTo>
                    <a:lnTo>
                      <a:pt x="0" y="1942"/>
                    </a:lnTo>
                    <a:lnTo>
                      <a:pt x="1890" y="1942"/>
                    </a:lnTo>
                    <a:lnTo>
                      <a:pt x="189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6" name="Line 93"/>
              <p:cNvSpPr>
                <a:spLocks noChangeShapeType="1"/>
              </p:cNvSpPr>
              <p:nvPr/>
            </p:nvSpPr>
            <p:spPr bwMode="auto">
              <a:xfrm>
                <a:off x="1358"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7" name="Line 94"/>
              <p:cNvSpPr>
                <a:spLocks noChangeShapeType="1"/>
              </p:cNvSpPr>
              <p:nvPr/>
            </p:nvSpPr>
            <p:spPr bwMode="auto">
              <a:xfrm flipV="1">
                <a:off x="1358"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8" name="Freeform 96"/>
              <p:cNvSpPr/>
              <p:nvPr/>
            </p:nvSpPr>
            <p:spPr bwMode="auto">
              <a:xfrm>
                <a:off x="2304" y="1629"/>
                <a:ext cx="94" cy="75"/>
              </a:xfrm>
              <a:custGeom>
                <a:avLst/>
                <a:gdLst>
                  <a:gd name="T0" fmla="*/ 0 w 379"/>
                  <a:gd name="T1" fmla="*/ 0 h 299"/>
                  <a:gd name="T2" fmla="*/ 0 w 379"/>
                  <a:gd name="T3" fmla="*/ 0 h 299"/>
                  <a:gd name="T4" fmla="*/ 0 w 379"/>
                  <a:gd name="T5" fmla="*/ 0 h 299"/>
                  <a:gd name="T6" fmla="*/ 0 60000 65536"/>
                  <a:gd name="T7" fmla="*/ 0 60000 65536"/>
                  <a:gd name="T8" fmla="*/ 0 60000 65536"/>
                  <a:gd name="T9" fmla="*/ 0 w 379"/>
                  <a:gd name="T10" fmla="*/ 0 h 299"/>
                  <a:gd name="T11" fmla="*/ 379 w 379"/>
                  <a:gd name="T12" fmla="*/ 299 h 299"/>
                </a:gdLst>
                <a:ahLst/>
                <a:cxnLst>
                  <a:cxn ang="T6">
                    <a:pos x="T0" y="T1"/>
                  </a:cxn>
                  <a:cxn ang="T7">
                    <a:pos x="T2" y="T3"/>
                  </a:cxn>
                  <a:cxn ang="T8">
                    <a:pos x="T4" y="T5"/>
                  </a:cxn>
                </a:cxnLst>
                <a:rect l="T9" t="T10" r="T11" b="T12"/>
                <a:pathLst>
                  <a:path w="379" h="299">
                    <a:moveTo>
                      <a:pt x="0" y="0"/>
                    </a:moveTo>
                    <a:lnTo>
                      <a:pt x="379"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9" name="Line 97"/>
              <p:cNvSpPr>
                <a:spLocks noChangeShapeType="1"/>
              </p:cNvSpPr>
              <p:nvPr/>
            </p:nvSpPr>
            <p:spPr bwMode="auto">
              <a:xfrm>
                <a:off x="2304"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0" name="Line 98"/>
              <p:cNvSpPr>
                <a:spLocks noChangeShapeType="1"/>
              </p:cNvSpPr>
              <p:nvPr/>
            </p:nvSpPr>
            <p:spPr bwMode="auto">
              <a:xfrm>
                <a:off x="2304"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1" name="Freeform 100"/>
              <p:cNvSpPr/>
              <p:nvPr/>
            </p:nvSpPr>
            <p:spPr bwMode="auto">
              <a:xfrm>
                <a:off x="2020" y="1665"/>
                <a:ext cx="94"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377" y="0"/>
                    </a:moveTo>
                    <a:lnTo>
                      <a:pt x="0" y="0"/>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2" name="Freeform 101"/>
              <p:cNvSpPr/>
              <p:nvPr/>
            </p:nvSpPr>
            <p:spPr bwMode="auto">
              <a:xfrm>
                <a:off x="2124" y="1665"/>
                <a:ext cx="190" cy="187"/>
              </a:xfrm>
              <a:custGeom>
                <a:avLst/>
                <a:gdLst>
                  <a:gd name="T0" fmla="*/ 0 w 757"/>
                  <a:gd name="T1" fmla="*/ 0 h 748"/>
                  <a:gd name="T2" fmla="*/ 0 w 757"/>
                  <a:gd name="T3" fmla="*/ 0 h 748"/>
                  <a:gd name="T4" fmla="*/ 0 w 757"/>
                  <a:gd name="T5" fmla="*/ 0 h 748"/>
                  <a:gd name="T6" fmla="*/ 0 60000 65536"/>
                  <a:gd name="T7" fmla="*/ 0 60000 65536"/>
                  <a:gd name="T8" fmla="*/ 0 60000 65536"/>
                  <a:gd name="T9" fmla="*/ 0 w 757"/>
                  <a:gd name="T10" fmla="*/ 0 h 748"/>
                  <a:gd name="T11" fmla="*/ 757 w 757"/>
                  <a:gd name="T12" fmla="*/ 748 h 748"/>
                </a:gdLst>
                <a:ahLst/>
                <a:cxnLst>
                  <a:cxn ang="T6">
                    <a:pos x="T0" y="T1"/>
                  </a:cxn>
                  <a:cxn ang="T7">
                    <a:pos x="T2" y="T3"/>
                  </a:cxn>
                  <a:cxn ang="T8">
                    <a:pos x="T4" y="T5"/>
                  </a:cxn>
                </a:cxnLst>
                <a:rect l="T9" t="T10" r="T11" b="T12"/>
                <a:pathLst>
                  <a:path w="757" h="748">
                    <a:moveTo>
                      <a:pt x="0" y="0"/>
                    </a:moveTo>
                    <a:lnTo>
                      <a:pt x="0" y="748"/>
                    </a:lnTo>
                    <a:lnTo>
                      <a:pt x="757" y="7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3" name="Line 102"/>
              <p:cNvSpPr>
                <a:spLocks noChangeShapeType="1"/>
              </p:cNvSpPr>
              <p:nvPr/>
            </p:nvSpPr>
            <p:spPr bwMode="auto">
              <a:xfrm>
                <a:off x="2304"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4" name="Line 104"/>
              <p:cNvSpPr>
                <a:spLocks noChangeShapeType="1"/>
              </p:cNvSpPr>
              <p:nvPr/>
            </p:nvSpPr>
            <p:spPr bwMode="auto">
              <a:xfrm>
                <a:off x="2124"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5" name="Line 105"/>
              <p:cNvSpPr>
                <a:spLocks noChangeShapeType="1"/>
              </p:cNvSpPr>
              <p:nvPr/>
            </p:nvSpPr>
            <p:spPr bwMode="auto">
              <a:xfrm>
                <a:off x="1830" y="1479"/>
                <a:ext cx="15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6" name="Line 106"/>
              <p:cNvSpPr>
                <a:spLocks noChangeShapeType="1"/>
              </p:cNvSpPr>
              <p:nvPr/>
            </p:nvSpPr>
            <p:spPr bwMode="auto">
              <a:xfrm flipV="1">
                <a:off x="1358"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7" name="Line 107"/>
              <p:cNvSpPr>
                <a:spLocks noChangeShapeType="1"/>
              </p:cNvSpPr>
              <p:nvPr/>
            </p:nvSpPr>
            <p:spPr bwMode="auto">
              <a:xfrm>
                <a:off x="2304"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8" name="Line 110"/>
              <p:cNvSpPr>
                <a:spLocks noChangeShapeType="1"/>
              </p:cNvSpPr>
              <p:nvPr/>
            </p:nvSpPr>
            <p:spPr bwMode="auto">
              <a:xfrm flipH="1">
                <a:off x="1073" y="2077"/>
                <a:ext cx="94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9" name="Line 111"/>
              <p:cNvSpPr>
                <a:spLocks noChangeShapeType="1"/>
              </p:cNvSpPr>
              <p:nvPr/>
            </p:nvSpPr>
            <p:spPr bwMode="auto">
              <a:xfrm flipH="1">
                <a:off x="2020" y="2077"/>
                <a:ext cx="1042"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0" name="Rectangle 112"/>
              <p:cNvSpPr>
                <a:spLocks noChangeArrowheads="1"/>
              </p:cNvSpPr>
              <p:nvPr/>
            </p:nvSpPr>
            <p:spPr bwMode="auto">
              <a:xfrm>
                <a:off x="1713"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1" name="Rectangle 113"/>
              <p:cNvSpPr>
                <a:spLocks noChangeArrowheads="1"/>
              </p:cNvSpPr>
              <p:nvPr/>
            </p:nvSpPr>
            <p:spPr bwMode="auto">
              <a:xfrm>
                <a:off x="1477"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2" name="Rectangle 114"/>
              <p:cNvSpPr>
                <a:spLocks noChangeArrowheads="1"/>
              </p:cNvSpPr>
              <p:nvPr/>
            </p:nvSpPr>
            <p:spPr bwMode="auto">
              <a:xfrm>
                <a:off x="1408"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3" name="Rectangle 115"/>
              <p:cNvSpPr>
                <a:spLocks noChangeArrowheads="1"/>
              </p:cNvSpPr>
              <p:nvPr/>
            </p:nvSpPr>
            <p:spPr bwMode="auto">
              <a:xfrm>
                <a:off x="1416"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54" name="Rectangle 116"/>
              <p:cNvSpPr>
                <a:spLocks noChangeArrowheads="1"/>
              </p:cNvSpPr>
              <p:nvPr/>
            </p:nvSpPr>
            <p:spPr bwMode="auto">
              <a:xfrm>
                <a:off x="1756" y="1580"/>
                <a:ext cx="84"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0</a:t>
                </a:r>
                <a:endParaRPr lang="en-US" altLang="zh-CN" sz="2400" b="0" dirty="0">
                  <a:solidFill>
                    <a:srgbClr val="FC0128"/>
                  </a:solidFill>
                </a:endParaRPr>
              </a:p>
            </p:txBody>
          </p:sp>
          <p:sp>
            <p:nvSpPr>
              <p:cNvPr id="255" name="Rectangle 117"/>
              <p:cNvSpPr>
                <a:spLocks noChangeArrowheads="1"/>
              </p:cNvSpPr>
              <p:nvPr/>
            </p:nvSpPr>
            <p:spPr bwMode="auto">
              <a:xfrm>
                <a:off x="1680" y="1580"/>
                <a:ext cx="93"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56" name="Rectangle 118"/>
              <p:cNvSpPr>
                <a:spLocks noChangeArrowheads="1"/>
              </p:cNvSpPr>
              <p:nvPr/>
            </p:nvSpPr>
            <p:spPr bwMode="auto">
              <a:xfrm>
                <a:off x="3700"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7" name="Rectangle 119"/>
              <p:cNvSpPr>
                <a:spLocks noChangeArrowheads="1"/>
              </p:cNvSpPr>
              <p:nvPr/>
            </p:nvSpPr>
            <p:spPr bwMode="auto">
              <a:xfrm>
                <a:off x="3464"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8" name="Rectangle 120"/>
              <p:cNvSpPr>
                <a:spLocks noChangeArrowheads="1"/>
              </p:cNvSpPr>
              <p:nvPr/>
            </p:nvSpPr>
            <p:spPr bwMode="auto">
              <a:xfrm>
                <a:off x="3396"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9" name="Rectangle 121"/>
              <p:cNvSpPr>
                <a:spLocks noChangeArrowheads="1"/>
              </p:cNvSpPr>
              <p:nvPr/>
            </p:nvSpPr>
            <p:spPr bwMode="auto">
              <a:xfrm>
                <a:off x="3404"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0" name="Rectangle 122"/>
              <p:cNvSpPr>
                <a:spLocks noChangeArrowheads="1"/>
              </p:cNvSpPr>
              <p:nvPr/>
            </p:nvSpPr>
            <p:spPr bwMode="auto">
              <a:xfrm>
                <a:off x="3734" y="1580"/>
                <a:ext cx="84"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2</a:t>
                </a:r>
                <a:endParaRPr lang="en-US" altLang="zh-CN" sz="2400" b="0" dirty="0">
                  <a:solidFill>
                    <a:srgbClr val="FC0128"/>
                  </a:solidFill>
                </a:endParaRPr>
              </a:p>
            </p:txBody>
          </p:sp>
          <p:sp>
            <p:nvSpPr>
              <p:cNvPr id="261" name="Rectangle 123"/>
              <p:cNvSpPr>
                <a:spLocks noChangeArrowheads="1"/>
              </p:cNvSpPr>
              <p:nvPr/>
            </p:nvSpPr>
            <p:spPr bwMode="auto">
              <a:xfrm>
                <a:off x="3664" y="1580"/>
                <a:ext cx="93"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62" name="Rectangle 124"/>
              <p:cNvSpPr>
                <a:spLocks noChangeArrowheads="1"/>
              </p:cNvSpPr>
              <p:nvPr/>
            </p:nvSpPr>
            <p:spPr bwMode="auto">
              <a:xfrm>
                <a:off x="4742"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63" name="Rectangle 125"/>
              <p:cNvSpPr>
                <a:spLocks noChangeArrowheads="1"/>
              </p:cNvSpPr>
              <p:nvPr/>
            </p:nvSpPr>
            <p:spPr bwMode="auto">
              <a:xfrm>
                <a:off x="4504"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64" name="Rectangle 126"/>
              <p:cNvSpPr>
                <a:spLocks noChangeArrowheads="1"/>
              </p:cNvSpPr>
              <p:nvPr/>
            </p:nvSpPr>
            <p:spPr bwMode="auto">
              <a:xfrm>
                <a:off x="4436"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65" name="Rectangle 127"/>
              <p:cNvSpPr>
                <a:spLocks noChangeArrowheads="1"/>
              </p:cNvSpPr>
              <p:nvPr/>
            </p:nvSpPr>
            <p:spPr bwMode="auto">
              <a:xfrm>
                <a:off x="4445"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6" name="Rectangle 128"/>
              <p:cNvSpPr>
                <a:spLocks noChangeArrowheads="1"/>
              </p:cNvSpPr>
              <p:nvPr/>
            </p:nvSpPr>
            <p:spPr bwMode="auto">
              <a:xfrm>
                <a:off x="4789" y="1580"/>
                <a:ext cx="80"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3</a:t>
                </a:r>
                <a:endParaRPr lang="en-US" altLang="zh-CN" sz="2400" b="0" dirty="0">
                  <a:solidFill>
                    <a:srgbClr val="FC0128"/>
                  </a:solidFill>
                </a:endParaRPr>
              </a:p>
            </p:txBody>
          </p:sp>
          <p:sp>
            <p:nvSpPr>
              <p:cNvPr id="267" name="Rectangle 129"/>
              <p:cNvSpPr>
                <a:spLocks noChangeArrowheads="1"/>
              </p:cNvSpPr>
              <p:nvPr/>
            </p:nvSpPr>
            <p:spPr bwMode="auto">
              <a:xfrm>
                <a:off x="4697" y="1580"/>
                <a:ext cx="89"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68" name="Rectangle 130"/>
              <p:cNvSpPr>
                <a:spLocks noChangeArrowheads="1"/>
              </p:cNvSpPr>
              <p:nvPr/>
            </p:nvSpPr>
            <p:spPr bwMode="auto">
              <a:xfrm>
                <a:off x="3043"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69" name="Rectangle 131"/>
              <p:cNvSpPr>
                <a:spLocks noChangeArrowheads="1"/>
              </p:cNvSpPr>
              <p:nvPr/>
            </p:nvSpPr>
            <p:spPr bwMode="auto">
              <a:xfrm>
                <a:off x="2658"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70" name="Rectangle 132"/>
              <p:cNvSpPr>
                <a:spLocks noChangeArrowheads="1"/>
              </p:cNvSpPr>
              <p:nvPr/>
            </p:nvSpPr>
            <p:spPr bwMode="auto">
              <a:xfrm>
                <a:off x="2354"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71" name="Rectangle 133"/>
              <p:cNvSpPr>
                <a:spLocks noChangeArrowheads="1"/>
              </p:cNvSpPr>
              <p:nvPr/>
            </p:nvSpPr>
            <p:spPr bwMode="auto">
              <a:xfrm>
                <a:off x="2364"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72" name="Rectangle 134"/>
              <p:cNvSpPr>
                <a:spLocks noChangeArrowheads="1"/>
              </p:cNvSpPr>
              <p:nvPr/>
            </p:nvSpPr>
            <p:spPr bwMode="auto">
              <a:xfrm>
                <a:off x="2699" y="1580"/>
                <a:ext cx="80"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1</a:t>
                </a:r>
                <a:endParaRPr lang="en-US" altLang="zh-CN" sz="2400" b="0" dirty="0">
                  <a:solidFill>
                    <a:srgbClr val="FC0128"/>
                  </a:solidFill>
                </a:endParaRPr>
              </a:p>
            </p:txBody>
          </p:sp>
          <p:sp>
            <p:nvSpPr>
              <p:cNvPr id="273" name="Rectangle 135"/>
              <p:cNvSpPr>
                <a:spLocks noChangeArrowheads="1"/>
              </p:cNvSpPr>
              <p:nvPr/>
            </p:nvSpPr>
            <p:spPr bwMode="auto">
              <a:xfrm>
                <a:off x="2604" y="1580"/>
                <a:ext cx="89"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74" name="Rectangle 136"/>
              <p:cNvSpPr>
                <a:spLocks noChangeArrowheads="1"/>
              </p:cNvSpPr>
              <p:nvPr/>
            </p:nvSpPr>
            <p:spPr bwMode="auto">
              <a:xfrm>
                <a:off x="3043"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5" name="Rectangle 137"/>
              <p:cNvSpPr>
                <a:spLocks noChangeArrowheads="1"/>
              </p:cNvSpPr>
              <p:nvPr/>
            </p:nvSpPr>
            <p:spPr bwMode="auto">
              <a:xfrm>
                <a:off x="4087"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6" name="Rectangle 138"/>
              <p:cNvSpPr>
                <a:spLocks noChangeArrowheads="1"/>
              </p:cNvSpPr>
              <p:nvPr/>
            </p:nvSpPr>
            <p:spPr bwMode="auto">
              <a:xfrm>
                <a:off x="4087"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7" name="Rectangle 141"/>
              <p:cNvSpPr>
                <a:spLocks noChangeArrowheads="1"/>
              </p:cNvSpPr>
              <p:nvPr/>
            </p:nvSpPr>
            <p:spPr bwMode="auto">
              <a:xfrm>
                <a:off x="727" y="1387"/>
                <a:ext cx="18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a:t>
                </a:r>
                <a:endParaRPr lang="en-US" altLang="zh-CN" sz="2400" b="0" dirty="0">
                  <a:solidFill>
                    <a:srgbClr val="FC0128"/>
                  </a:solidFill>
                </a:endParaRPr>
              </a:p>
            </p:txBody>
          </p:sp>
          <p:sp>
            <p:nvSpPr>
              <p:cNvPr id="278" name="Rectangle 142"/>
              <p:cNvSpPr>
                <a:spLocks noChangeArrowheads="1"/>
              </p:cNvSpPr>
              <p:nvPr/>
            </p:nvSpPr>
            <p:spPr bwMode="auto">
              <a:xfrm>
                <a:off x="761" y="1997"/>
                <a:ext cx="174"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CP</a:t>
                </a:r>
                <a:endParaRPr lang="en-US" altLang="zh-CN" sz="2400" b="0" dirty="0">
                  <a:solidFill>
                    <a:srgbClr val="FC0128"/>
                  </a:solidFill>
                </a:endParaRPr>
              </a:p>
            </p:txBody>
          </p:sp>
          <p:sp>
            <p:nvSpPr>
              <p:cNvPr id="279" name="Rectangle 144"/>
              <p:cNvSpPr>
                <a:spLocks noChangeArrowheads="1"/>
              </p:cNvSpPr>
              <p:nvPr/>
            </p:nvSpPr>
            <p:spPr bwMode="auto">
              <a:xfrm>
                <a:off x="1692" y="960"/>
                <a:ext cx="227" cy="147"/>
              </a:xfrm>
              <a:prstGeom prst="rect">
                <a:avLst/>
              </a:prstGeom>
              <a:noFill/>
              <a:ln w="9525">
                <a:noFill/>
                <a:miter lim="800000"/>
              </a:ln>
            </p:spPr>
            <p:txBody>
              <a:bodyPr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 </a:t>
                </a:r>
                <a:r>
                  <a:rPr lang="en-US" altLang="zh-CN" sz="1000" b="0" dirty="0">
                    <a:solidFill>
                      <a:srgbClr val="000000"/>
                    </a:solidFill>
                  </a:rPr>
                  <a:t>0</a:t>
                </a:r>
                <a:endParaRPr lang="en-US" altLang="zh-CN" sz="1000" b="0" dirty="0">
                  <a:solidFill>
                    <a:srgbClr val="000000"/>
                  </a:solidFill>
                </a:endParaRPr>
              </a:p>
            </p:txBody>
          </p:sp>
          <p:sp>
            <p:nvSpPr>
              <p:cNvPr id="280" name="Rectangle 145"/>
              <p:cNvSpPr>
                <a:spLocks noChangeArrowheads="1"/>
              </p:cNvSpPr>
              <p:nvPr/>
            </p:nvSpPr>
            <p:spPr bwMode="auto">
              <a:xfrm>
                <a:off x="2999" y="965"/>
                <a:ext cx="40" cy="86"/>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1</a:t>
                </a:r>
                <a:endParaRPr lang="en-US" altLang="zh-CN" sz="2400" b="0" dirty="0">
                  <a:solidFill>
                    <a:srgbClr val="FC0128"/>
                  </a:solidFill>
                </a:endParaRPr>
              </a:p>
            </p:txBody>
          </p:sp>
          <p:sp>
            <p:nvSpPr>
              <p:cNvPr id="281" name="Rectangle 146"/>
              <p:cNvSpPr>
                <a:spLocks noChangeArrowheads="1"/>
              </p:cNvSpPr>
              <p:nvPr/>
            </p:nvSpPr>
            <p:spPr bwMode="auto">
              <a:xfrm>
                <a:off x="2881" y="886"/>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2" name="Rectangle 147"/>
              <p:cNvSpPr>
                <a:spLocks noChangeArrowheads="1"/>
              </p:cNvSpPr>
              <p:nvPr/>
            </p:nvSpPr>
            <p:spPr bwMode="auto">
              <a:xfrm>
                <a:off x="3892" y="948"/>
                <a:ext cx="40" cy="86"/>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2</a:t>
                </a:r>
                <a:endParaRPr lang="en-US" altLang="zh-CN" sz="2400" b="0" dirty="0">
                  <a:solidFill>
                    <a:srgbClr val="FC0128"/>
                  </a:solidFill>
                </a:endParaRPr>
              </a:p>
            </p:txBody>
          </p:sp>
          <p:sp>
            <p:nvSpPr>
              <p:cNvPr id="283" name="Rectangle 148"/>
              <p:cNvSpPr>
                <a:spLocks noChangeArrowheads="1"/>
              </p:cNvSpPr>
              <p:nvPr/>
            </p:nvSpPr>
            <p:spPr bwMode="auto">
              <a:xfrm>
                <a:off x="3770" y="867"/>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4" name="Rectangle 150"/>
              <p:cNvSpPr>
                <a:spLocks noChangeArrowheads="1"/>
              </p:cNvSpPr>
              <p:nvPr/>
            </p:nvSpPr>
            <p:spPr bwMode="auto">
              <a:xfrm>
                <a:off x="4727" y="828"/>
                <a:ext cx="386" cy="156"/>
              </a:xfrm>
              <a:prstGeom prst="rect">
                <a:avLst/>
              </a:prstGeom>
              <a:noFill/>
              <a:ln w="9525">
                <a:noFill/>
                <a:miter lim="800000"/>
              </a:ln>
            </p:spPr>
            <p:txBody>
              <a:bodyPr lIns="0" tIns="0" rIns="0" bIns="0">
                <a:spAutoFit/>
              </a:bodyPr>
              <a:lstStyle/>
              <a:p>
                <a:pPr eaLnBrk="1" hangingPunct="1">
                  <a:lnSpc>
                    <a:spcPct val="100000"/>
                  </a:lnSpc>
                  <a:spcBef>
                    <a:spcPct val="0"/>
                  </a:spcBef>
                  <a:buClrTx/>
                  <a:buSzTx/>
                  <a:buFontTx/>
                  <a:buNone/>
                </a:pPr>
                <a:r>
                  <a:rPr lang="en-US" altLang="zh-CN" b="0" i="1" dirty="0">
                    <a:solidFill>
                      <a:srgbClr val="000000"/>
                    </a:solidFill>
                  </a:rPr>
                  <a:t>Q</a:t>
                </a:r>
                <a:r>
                  <a:rPr lang="en-US" altLang="zh-CN" b="0" i="1" baseline="-25000" dirty="0">
                    <a:solidFill>
                      <a:srgbClr val="000000"/>
                    </a:solidFill>
                  </a:rPr>
                  <a:t>3</a:t>
                </a:r>
                <a:endParaRPr lang="en-US" altLang="zh-CN" b="0" i="1" baseline="-25000" dirty="0">
                  <a:solidFill>
                    <a:srgbClr val="000000"/>
                  </a:solidFill>
                </a:endParaRPr>
              </a:p>
            </p:txBody>
          </p:sp>
          <p:sp>
            <p:nvSpPr>
              <p:cNvPr id="285" name="Rectangle 161"/>
              <p:cNvSpPr>
                <a:spLocks noChangeArrowheads="1"/>
              </p:cNvSpPr>
              <p:nvPr/>
            </p:nvSpPr>
            <p:spPr bwMode="black">
              <a:xfrm>
                <a:off x="5125" y="1008"/>
                <a:ext cx="136" cy="303"/>
              </a:xfrm>
              <a:prstGeom prst="rect">
                <a:avLst/>
              </a:prstGeom>
              <a:solidFill>
                <a:schemeClr val="bg1"/>
              </a:solidFill>
              <a:ln w="9525" algn="ctr">
                <a:solidFill>
                  <a:schemeClr val="tx1"/>
                </a:solidFill>
                <a:miter lim="800000"/>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6" name="Oval 162"/>
              <p:cNvSpPr>
                <a:spLocks noChangeArrowheads="1"/>
              </p:cNvSpPr>
              <p:nvPr/>
            </p:nvSpPr>
            <p:spPr bwMode="black">
              <a:xfrm>
                <a:off x="5261" y="1135"/>
                <a:ext cx="46" cy="50"/>
              </a:xfrm>
              <a:prstGeom prst="ellipse">
                <a:avLst/>
              </a:prstGeom>
              <a:solidFill>
                <a:schemeClr val="bg1"/>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7" name="Rectangle 163"/>
              <p:cNvSpPr>
                <a:spLocks noChangeArrowheads="1"/>
              </p:cNvSpPr>
              <p:nvPr/>
            </p:nvSpPr>
            <p:spPr bwMode="black">
              <a:xfrm>
                <a:off x="5397" y="1003"/>
                <a:ext cx="136" cy="303"/>
              </a:xfrm>
              <a:prstGeom prst="rect">
                <a:avLst/>
              </a:prstGeom>
              <a:solidFill>
                <a:schemeClr val="bg1"/>
              </a:solidFill>
              <a:ln w="9525" algn="ctr">
                <a:solidFill>
                  <a:schemeClr val="tx1"/>
                </a:solidFill>
                <a:miter lim="800000"/>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8" name="Oval 164"/>
              <p:cNvSpPr>
                <a:spLocks noChangeArrowheads="1"/>
              </p:cNvSpPr>
              <p:nvPr/>
            </p:nvSpPr>
            <p:spPr bwMode="black">
              <a:xfrm>
                <a:off x="5533" y="1130"/>
                <a:ext cx="46" cy="50"/>
              </a:xfrm>
              <a:prstGeom prst="ellipse">
                <a:avLst/>
              </a:prstGeom>
              <a:solidFill>
                <a:schemeClr val="bg1"/>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9" name="Line 165"/>
              <p:cNvSpPr>
                <a:spLocks noChangeShapeType="1"/>
              </p:cNvSpPr>
              <p:nvPr/>
            </p:nvSpPr>
            <p:spPr bwMode="black">
              <a:xfrm flipV="1">
                <a:off x="5307" y="1162"/>
                <a:ext cx="90"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0" name="Line 166"/>
              <p:cNvSpPr>
                <a:spLocks noChangeShapeType="1"/>
              </p:cNvSpPr>
              <p:nvPr/>
            </p:nvSpPr>
            <p:spPr bwMode="black">
              <a:xfrm flipV="1">
                <a:off x="5580" y="1162"/>
                <a:ext cx="90"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1" name="Text Box 167"/>
              <p:cNvSpPr txBox="1">
                <a:spLocks noChangeArrowheads="1"/>
              </p:cNvSpPr>
              <p:nvPr/>
            </p:nvSpPr>
            <p:spPr bwMode="black">
              <a:xfrm>
                <a:off x="5533" y="909"/>
                <a:ext cx="181" cy="197"/>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1600" b="0" dirty="0">
                    <a:solidFill>
                      <a:srgbClr val="FC0128"/>
                    </a:solidFill>
                  </a:rPr>
                  <a:t>C</a:t>
                </a:r>
                <a:endParaRPr lang="en-US" altLang="zh-CN" sz="1600" b="0" dirty="0">
                  <a:solidFill>
                    <a:srgbClr val="FC0128"/>
                  </a:solidFill>
                </a:endParaRPr>
              </a:p>
            </p:txBody>
          </p:sp>
          <p:sp>
            <p:nvSpPr>
              <p:cNvPr id="292" name="Line 168"/>
              <p:cNvSpPr>
                <a:spLocks noChangeShapeType="1"/>
              </p:cNvSpPr>
              <p:nvPr/>
            </p:nvSpPr>
            <p:spPr bwMode="black">
              <a:xfrm>
                <a:off x="1981" y="1071"/>
                <a:ext cx="3144"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3" name="Line 169"/>
              <p:cNvSpPr>
                <a:spLocks noChangeShapeType="1"/>
              </p:cNvSpPr>
              <p:nvPr/>
            </p:nvSpPr>
            <p:spPr bwMode="black">
              <a:xfrm>
                <a:off x="2854" y="1135"/>
                <a:ext cx="2271"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4" name="Line 170"/>
              <p:cNvSpPr>
                <a:spLocks noChangeShapeType="1"/>
              </p:cNvSpPr>
              <p:nvPr/>
            </p:nvSpPr>
            <p:spPr bwMode="black">
              <a:xfrm>
                <a:off x="3898" y="1180"/>
                <a:ext cx="1227"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5" name="Line 171"/>
              <p:cNvSpPr>
                <a:spLocks noChangeShapeType="1"/>
              </p:cNvSpPr>
              <p:nvPr/>
            </p:nvSpPr>
            <p:spPr bwMode="black">
              <a:xfrm>
                <a:off x="4974" y="1254"/>
                <a:ext cx="151"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6" name="Oval 172"/>
              <p:cNvSpPr>
                <a:spLocks noChangeArrowheads="1"/>
              </p:cNvSpPr>
              <p:nvPr/>
            </p:nvSpPr>
            <p:spPr bwMode="black">
              <a:xfrm>
                <a:off x="1950" y="1049"/>
                <a:ext cx="46" cy="50"/>
              </a:xfrm>
              <a:prstGeom prst="ellipse">
                <a:avLst/>
              </a:prstGeom>
              <a:solidFill>
                <a:srgbClr val="000000"/>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7" name="Oval 175"/>
              <p:cNvSpPr>
                <a:spLocks noChangeArrowheads="1"/>
              </p:cNvSpPr>
              <p:nvPr/>
            </p:nvSpPr>
            <p:spPr bwMode="black">
              <a:xfrm>
                <a:off x="3878" y="1157"/>
                <a:ext cx="46" cy="50"/>
              </a:xfrm>
              <a:prstGeom prst="ellipse">
                <a:avLst/>
              </a:prstGeom>
              <a:solidFill>
                <a:srgbClr val="000000"/>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8" name="Oval 345"/>
              <p:cNvSpPr>
                <a:spLocks noChangeArrowheads="1"/>
              </p:cNvSpPr>
              <p:nvPr/>
            </p:nvSpPr>
            <p:spPr bwMode="auto">
              <a:xfrm>
                <a:off x="1962"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299" name="Oval 345"/>
              <p:cNvSpPr>
                <a:spLocks noChangeArrowheads="1"/>
              </p:cNvSpPr>
              <p:nvPr/>
            </p:nvSpPr>
            <p:spPr bwMode="auto">
              <a:xfrm>
                <a:off x="2111"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0" name="Oval 345"/>
              <p:cNvSpPr>
                <a:spLocks noChangeArrowheads="1"/>
              </p:cNvSpPr>
              <p:nvPr/>
            </p:nvSpPr>
            <p:spPr bwMode="auto">
              <a:xfrm>
                <a:off x="2836" y="1113"/>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1" name="Oval 345"/>
              <p:cNvSpPr>
                <a:spLocks noChangeArrowheads="1"/>
              </p:cNvSpPr>
              <p:nvPr/>
            </p:nvSpPr>
            <p:spPr bwMode="auto">
              <a:xfrm>
                <a:off x="2846" y="147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2" name="Line 172"/>
              <p:cNvSpPr>
                <a:spLocks noChangeShapeType="1"/>
              </p:cNvSpPr>
              <p:nvPr/>
            </p:nvSpPr>
            <p:spPr bwMode="black">
              <a:xfrm>
                <a:off x="1013" y="1480"/>
                <a:ext cx="338"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303" name="Oval 345"/>
              <p:cNvSpPr>
                <a:spLocks noChangeArrowheads="1"/>
              </p:cNvSpPr>
              <p:nvPr/>
            </p:nvSpPr>
            <p:spPr bwMode="auto">
              <a:xfrm>
                <a:off x="1158" y="147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4" name="Oval 345"/>
              <p:cNvSpPr>
                <a:spLocks noChangeArrowheads="1"/>
              </p:cNvSpPr>
              <p:nvPr/>
            </p:nvSpPr>
            <p:spPr bwMode="auto">
              <a:xfrm>
                <a:off x="1069" y="2047"/>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5" name="Oval 345"/>
              <p:cNvSpPr>
                <a:spLocks noChangeArrowheads="1"/>
              </p:cNvSpPr>
              <p:nvPr/>
            </p:nvSpPr>
            <p:spPr bwMode="auto">
              <a:xfrm>
                <a:off x="2002" y="2047"/>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6" name="Oval 345"/>
              <p:cNvSpPr>
                <a:spLocks noChangeArrowheads="1"/>
              </p:cNvSpPr>
              <p:nvPr/>
            </p:nvSpPr>
            <p:spPr bwMode="auto">
              <a:xfrm>
                <a:off x="3056" y="2058"/>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7" name="Oval 345"/>
              <p:cNvSpPr>
                <a:spLocks noChangeArrowheads="1"/>
              </p:cNvSpPr>
              <p:nvPr/>
            </p:nvSpPr>
            <p:spPr bwMode="auto">
              <a:xfrm>
                <a:off x="3879" y="1472"/>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8" name="Oval 345"/>
              <p:cNvSpPr>
                <a:spLocks noChangeArrowheads="1"/>
              </p:cNvSpPr>
              <p:nvPr/>
            </p:nvSpPr>
            <p:spPr bwMode="auto">
              <a:xfrm>
                <a:off x="4952" y="1233"/>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9" name="Oval 345"/>
              <p:cNvSpPr>
                <a:spLocks noChangeArrowheads="1"/>
              </p:cNvSpPr>
              <p:nvPr/>
            </p:nvSpPr>
            <p:spPr bwMode="auto">
              <a:xfrm>
                <a:off x="3214"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10" name="Oval 345"/>
              <p:cNvSpPr>
                <a:spLocks noChangeArrowheads="1"/>
              </p:cNvSpPr>
              <p:nvPr/>
            </p:nvSpPr>
            <p:spPr bwMode="auto">
              <a:xfrm>
                <a:off x="4217"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grpSp>
        <p:sp>
          <p:nvSpPr>
            <p:cNvPr id="165" name="Oval 377"/>
            <p:cNvSpPr>
              <a:spLocks noChangeArrowheads="1"/>
            </p:cNvSpPr>
            <p:nvPr/>
          </p:nvSpPr>
          <p:spPr bwMode="auto">
            <a:xfrm>
              <a:off x="325942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6" name="Oval 377"/>
            <p:cNvSpPr>
              <a:spLocks noChangeArrowheads="1"/>
            </p:cNvSpPr>
            <p:nvPr/>
          </p:nvSpPr>
          <p:spPr bwMode="auto">
            <a:xfrm>
              <a:off x="476437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7" name="Oval 377"/>
            <p:cNvSpPr>
              <a:spLocks noChangeArrowheads="1"/>
            </p:cNvSpPr>
            <p:nvPr/>
          </p:nvSpPr>
          <p:spPr bwMode="auto">
            <a:xfrm>
              <a:off x="642172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8" name="Oval 377"/>
            <p:cNvSpPr>
              <a:spLocks noChangeArrowheads="1"/>
            </p:cNvSpPr>
            <p:nvPr/>
          </p:nvSpPr>
          <p:spPr bwMode="auto">
            <a:xfrm>
              <a:off x="807907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9" name="Freeform 69"/>
            <p:cNvSpPr/>
            <p:nvPr/>
          </p:nvSpPr>
          <p:spPr bwMode="auto">
            <a:xfrm>
              <a:off x="61359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0" name="Freeform 69"/>
            <p:cNvSpPr/>
            <p:nvPr/>
          </p:nvSpPr>
          <p:spPr bwMode="auto">
            <a:xfrm>
              <a:off x="77742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1" name="Freeform 69"/>
            <p:cNvSpPr/>
            <p:nvPr/>
          </p:nvSpPr>
          <p:spPr bwMode="auto">
            <a:xfrm>
              <a:off x="447862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2" name="Freeform 69"/>
            <p:cNvSpPr/>
            <p:nvPr/>
          </p:nvSpPr>
          <p:spPr bwMode="auto">
            <a:xfrm>
              <a:off x="29736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1"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panose="020B0604020202020204" pitchFamily="34" charset="0"/>
                <a:ea typeface="黑体" panose="02010609060101010101" pitchFamily="49" charset="-122"/>
              </a:rPr>
              <a:t>状态转换表</a:t>
            </a:r>
            <a:endParaRPr lang="zh-CN" altLang="en-US" i="0" dirty="0">
              <a:solidFill>
                <a:schemeClr val="accent1"/>
              </a:solidFill>
              <a:latin typeface="Arial" panose="020B0604020202020204" pitchFamily="34" charset="0"/>
              <a:ea typeface="黑体" panose="02010609060101010101" pitchFamily="49" charset="-122"/>
            </a:endParaRPr>
          </a:p>
        </p:txBody>
      </p:sp>
      <p:sp>
        <p:nvSpPr>
          <p:cNvPr id="117763"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7764" name="Text Box 145"/>
          <p:cNvSpPr txBox="1">
            <a:spLocks noChangeArrowheads="1"/>
          </p:cNvSpPr>
          <p:nvPr/>
        </p:nvSpPr>
        <p:spPr bwMode="black">
          <a:xfrm>
            <a:off x="612000" y="900000"/>
            <a:ext cx="3419724"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2</a:t>
            </a:r>
            <a:r>
              <a:rPr lang="zh-CN" altLang="en-US" sz="2400" b="0" dirty="0">
                <a:solidFill>
                  <a:srgbClr val="C00000"/>
                </a:solidFill>
                <a:latin typeface="Arial" panose="020B0604020202020204" pitchFamily="34" charset="0"/>
                <a:cs typeface="Arial" panose="020B0604020202020204" pitchFamily="34" charset="0"/>
              </a:rPr>
              <a:t>）列出状态转换表</a:t>
            </a:r>
            <a:endParaRPr lang="zh-CN" altLang="en-US" sz="2400" b="0" dirty="0">
              <a:solidFill>
                <a:srgbClr val="C00000"/>
              </a:solidFill>
              <a:latin typeface="Arial" panose="020B0604020202020204" pitchFamily="34" charset="0"/>
              <a:cs typeface="Arial" panose="020B0604020202020204" pitchFamily="34" charset="0"/>
            </a:endParaRPr>
          </a:p>
        </p:txBody>
      </p:sp>
      <p:graphicFrame>
        <p:nvGraphicFramePr>
          <p:cNvPr id="104531" name="Group 83"/>
          <p:cNvGraphicFramePr>
            <a:graphicFrameLocks noGrp="1"/>
          </p:cNvGraphicFramePr>
          <p:nvPr/>
        </p:nvGraphicFramePr>
        <p:xfrm>
          <a:off x="2927648" y="1436845"/>
          <a:ext cx="4960938" cy="4888549"/>
        </p:xfrm>
        <a:graphic>
          <a:graphicData uri="http://schemas.openxmlformats.org/drawingml/2006/table">
            <a:tbl>
              <a:tblPr/>
              <a:tblGrid>
                <a:gridCol w="2174875"/>
                <a:gridCol w="2347913"/>
                <a:gridCol w="438150"/>
              </a:tblGrid>
              <a:tr h="3349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rPr>
                        <a:t>1    1    1   1</a:t>
                      </a:r>
                      <a:endPar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2135048" name="AutoShape 8"/>
          <p:cNvSpPr>
            <a:spLocks noChangeArrowheads="1"/>
          </p:cNvSpPr>
          <p:nvPr/>
        </p:nvSpPr>
        <p:spPr bwMode="auto">
          <a:xfrm>
            <a:off x="9318626" y="6140450"/>
            <a:ext cx="1349375" cy="369888"/>
          </a:xfrm>
          <a:prstGeom prst="wedgeRoundRectCallout">
            <a:avLst>
              <a:gd name="adj1" fmla="val -144319"/>
              <a:gd name="adj2" fmla="val -30053"/>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FC0128"/>
                </a:solidFill>
                <a:ea typeface="楷体_GB2312" pitchFamily="49" charset="-122"/>
              </a:rPr>
              <a:t>对应原态</a:t>
            </a:r>
            <a:endParaRPr lang="en-US" altLang="zh-CN" sz="2000" dirty="0">
              <a:solidFill>
                <a:srgbClr val="FC0128"/>
              </a:solidFill>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4531"/>
                                        </p:tgtEl>
                                        <p:attrNameLst>
                                          <p:attrName>style.visibility</p:attrName>
                                        </p:attrNameLst>
                                      </p:cBhvr>
                                      <p:to>
                                        <p:strVal val="visible"/>
                                      </p:to>
                                    </p:set>
                                    <p:animEffect transition="in" filter="blinds(horizontal)">
                                      <p:cBhvr>
                                        <p:cTn id="7" dur="500"/>
                                        <p:tgtEl>
                                          <p:spTgt spid="1045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35048"/>
                                        </p:tgtEl>
                                        <p:attrNameLst>
                                          <p:attrName>style.visibility</p:attrName>
                                        </p:attrNameLst>
                                      </p:cBhvr>
                                      <p:to>
                                        <p:strVal val="visible"/>
                                      </p:to>
                                    </p:set>
                                    <p:animEffect transition="in" filter="dissolve">
                                      <p:cBhvr>
                                        <p:cTn id="12" dur="500"/>
                                        <p:tgtEl>
                                          <p:spTgt spid="213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048" grpId="0" animBg="1"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panose="020B0604020202020204" pitchFamily="34" charset="0"/>
                <a:ea typeface="黑体" panose="02010609060101010101" pitchFamily="49" charset="-122"/>
              </a:rPr>
              <a:t>状态转换图和时序图</a:t>
            </a:r>
            <a:endParaRPr lang="zh-CN" altLang="en-US" i="0" dirty="0">
              <a:solidFill>
                <a:schemeClr val="accent1"/>
              </a:solidFill>
              <a:latin typeface="Arial" panose="020B0604020202020204" pitchFamily="34" charset="0"/>
              <a:ea typeface="黑体" panose="02010609060101010101" pitchFamily="49" charset="-122"/>
            </a:endParaRPr>
          </a:p>
        </p:txBody>
      </p:sp>
      <p:sp>
        <p:nvSpPr>
          <p:cNvPr id="14340" name="Text Box 139"/>
          <p:cNvSpPr txBox="1">
            <a:spLocks noChangeArrowheads="1"/>
          </p:cNvSpPr>
          <p:nvPr/>
        </p:nvSpPr>
        <p:spPr bwMode="auto">
          <a:xfrm>
            <a:off x="612000" y="900000"/>
            <a:ext cx="7344047" cy="46166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3</a:t>
            </a:r>
            <a:r>
              <a:rPr lang="zh-CN" altLang="en-US" sz="2400" b="0" dirty="0">
                <a:solidFill>
                  <a:srgbClr val="C00000"/>
                </a:solidFill>
                <a:latin typeface="Arial" panose="020B0604020202020204" pitchFamily="34" charset="0"/>
                <a:cs typeface="Arial" panose="020B0604020202020204" pitchFamily="34" charset="0"/>
              </a:rPr>
              <a:t>）根据状态转换表，画出状态转换图和时序图</a:t>
            </a:r>
            <a:endParaRPr lang="zh-CN" altLang="en-US" sz="2400" b="0" dirty="0">
              <a:solidFill>
                <a:srgbClr val="C00000"/>
              </a:solidFill>
              <a:latin typeface="Arial" panose="020B0604020202020204" pitchFamily="34" charset="0"/>
              <a:cs typeface="Arial" panose="020B0604020202020204" pitchFamily="34" charset="0"/>
            </a:endParaRPr>
          </a:p>
        </p:txBody>
      </p:sp>
      <p:sp>
        <p:nvSpPr>
          <p:cNvPr id="14341"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grpSp>
        <p:nvGrpSpPr>
          <p:cNvPr id="3" name="Group 315"/>
          <p:cNvGrpSpPr/>
          <p:nvPr/>
        </p:nvGrpSpPr>
        <p:grpSpPr bwMode="auto">
          <a:xfrm>
            <a:off x="2768600" y="1870078"/>
            <a:ext cx="7067550" cy="1017588"/>
            <a:chOff x="772" y="1292"/>
            <a:chExt cx="4452" cy="641"/>
          </a:xfrm>
        </p:grpSpPr>
        <p:grpSp>
          <p:nvGrpSpPr>
            <p:cNvPr id="4" name="Group 227"/>
            <p:cNvGrpSpPr/>
            <p:nvPr/>
          </p:nvGrpSpPr>
          <p:grpSpPr bwMode="auto">
            <a:xfrm>
              <a:off x="796" y="1292"/>
              <a:ext cx="576" cy="194"/>
              <a:chOff x="3312" y="2728"/>
              <a:chExt cx="576" cy="244"/>
            </a:xfrm>
          </p:grpSpPr>
          <p:grpSp>
            <p:nvGrpSpPr>
              <p:cNvPr id="5" name="Group 228"/>
              <p:cNvGrpSpPr/>
              <p:nvPr/>
            </p:nvGrpSpPr>
            <p:grpSpPr bwMode="auto">
              <a:xfrm>
                <a:off x="3312" y="2728"/>
                <a:ext cx="396" cy="244"/>
                <a:chOff x="3312" y="2728"/>
                <a:chExt cx="396" cy="244"/>
              </a:xfrm>
            </p:grpSpPr>
            <p:sp>
              <p:nvSpPr>
                <p:cNvPr id="14435" name="Oval 2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36" name="Text Box 230"/>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0000</a:t>
                  </a:r>
                  <a:endParaRPr lang="en-US" altLang="zh-CN" sz="1400" dirty="0">
                    <a:solidFill>
                      <a:srgbClr val="000000"/>
                    </a:solidFill>
                    <a:ea typeface="Gulim" pitchFamily="34" charset="-127"/>
                  </a:endParaRPr>
                </a:p>
              </p:txBody>
            </p:sp>
          </p:grpSp>
          <p:sp>
            <p:nvSpPr>
              <p:cNvPr id="14434" name="Line 23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6" name="Group 232"/>
            <p:cNvGrpSpPr/>
            <p:nvPr/>
          </p:nvGrpSpPr>
          <p:grpSpPr bwMode="auto">
            <a:xfrm>
              <a:off x="1363" y="1299"/>
              <a:ext cx="576" cy="194"/>
              <a:chOff x="3312" y="2728"/>
              <a:chExt cx="576" cy="244"/>
            </a:xfrm>
          </p:grpSpPr>
          <p:grpSp>
            <p:nvGrpSpPr>
              <p:cNvPr id="7" name="Group 233"/>
              <p:cNvGrpSpPr/>
              <p:nvPr/>
            </p:nvGrpSpPr>
            <p:grpSpPr bwMode="auto">
              <a:xfrm>
                <a:off x="3312" y="2728"/>
                <a:ext cx="396" cy="244"/>
                <a:chOff x="3312" y="2728"/>
                <a:chExt cx="396" cy="244"/>
              </a:xfrm>
            </p:grpSpPr>
            <p:sp>
              <p:nvSpPr>
                <p:cNvPr id="14431" name="Oval 2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32" name="Text Box 235"/>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0001</a:t>
                  </a:r>
                  <a:endParaRPr lang="en-US" altLang="zh-CN" sz="1400" dirty="0">
                    <a:solidFill>
                      <a:srgbClr val="000000"/>
                    </a:solidFill>
                    <a:ea typeface="Gulim" pitchFamily="34" charset="-127"/>
                  </a:endParaRPr>
                </a:p>
              </p:txBody>
            </p:sp>
          </p:grpSp>
          <p:sp>
            <p:nvSpPr>
              <p:cNvPr id="14430" name="Line 23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8" name="Group 237"/>
            <p:cNvGrpSpPr/>
            <p:nvPr/>
          </p:nvGrpSpPr>
          <p:grpSpPr bwMode="auto">
            <a:xfrm>
              <a:off x="1936" y="1299"/>
              <a:ext cx="576" cy="194"/>
              <a:chOff x="3312" y="2728"/>
              <a:chExt cx="576" cy="244"/>
            </a:xfrm>
          </p:grpSpPr>
          <p:grpSp>
            <p:nvGrpSpPr>
              <p:cNvPr id="9" name="Group 238"/>
              <p:cNvGrpSpPr/>
              <p:nvPr/>
            </p:nvGrpSpPr>
            <p:grpSpPr bwMode="auto">
              <a:xfrm>
                <a:off x="3312" y="2728"/>
                <a:ext cx="396" cy="244"/>
                <a:chOff x="3312" y="2728"/>
                <a:chExt cx="396" cy="244"/>
              </a:xfrm>
            </p:grpSpPr>
            <p:sp>
              <p:nvSpPr>
                <p:cNvPr id="14427" name="Oval 2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8" name="Text Box 240"/>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0010</a:t>
                  </a:r>
                  <a:endParaRPr lang="en-US" altLang="zh-CN" sz="1400" dirty="0">
                    <a:solidFill>
                      <a:srgbClr val="000000"/>
                    </a:solidFill>
                    <a:ea typeface="Gulim" pitchFamily="34" charset="-127"/>
                  </a:endParaRPr>
                </a:p>
              </p:txBody>
            </p:sp>
          </p:grpSp>
          <p:sp>
            <p:nvSpPr>
              <p:cNvPr id="14426" name="Line 24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0" name="Group 242"/>
            <p:cNvGrpSpPr/>
            <p:nvPr/>
          </p:nvGrpSpPr>
          <p:grpSpPr bwMode="auto">
            <a:xfrm>
              <a:off x="2524" y="1299"/>
              <a:ext cx="576" cy="194"/>
              <a:chOff x="3312" y="2728"/>
              <a:chExt cx="576" cy="244"/>
            </a:xfrm>
          </p:grpSpPr>
          <p:grpSp>
            <p:nvGrpSpPr>
              <p:cNvPr id="11" name="Group 243"/>
              <p:cNvGrpSpPr/>
              <p:nvPr/>
            </p:nvGrpSpPr>
            <p:grpSpPr bwMode="auto">
              <a:xfrm>
                <a:off x="3312" y="2728"/>
                <a:ext cx="396" cy="244"/>
                <a:chOff x="3312" y="2728"/>
                <a:chExt cx="396" cy="244"/>
              </a:xfrm>
            </p:grpSpPr>
            <p:sp>
              <p:nvSpPr>
                <p:cNvPr id="14423" name="Oval 2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4" name="Text Box 245"/>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0011</a:t>
                  </a:r>
                  <a:endParaRPr lang="en-US" altLang="zh-CN" sz="1400" dirty="0">
                    <a:solidFill>
                      <a:srgbClr val="000000"/>
                    </a:solidFill>
                    <a:ea typeface="Gulim" pitchFamily="34" charset="-127"/>
                  </a:endParaRPr>
                </a:p>
              </p:txBody>
            </p:sp>
          </p:grpSp>
          <p:sp>
            <p:nvSpPr>
              <p:cNvPr id="14422" name="Line 24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14363" name="Line 250"/>
            <p:cNvSpPr>
              <a:spLocks noChangeShapeType="1"/>
            </p:cNvSpPr>
            <p:nvPr/>
          </p:nvSpPr>
          <p:spPr bwMode="auto">
            <a:xfrm>
              <a:off x="5020" y="1466"/>
              <a:ext cx="0" cy="267"/>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nvGrpSpPr>
            <p:cNvPr id="12" name="Group 251"/>
            <p:cNvGrpSpPr/>
            <p:nvPr/>
          </p:nvGrpSpPr>
          <p:grpSpPr bwMode="auto">
            <a:xfrm>
              <a:off x="4624" y="1739"/>
              <a:ext cx="588" cy="194"/>
              <a:chOff x="4848" y="3025"/>
              <a:chExt cx="588" cy="244"/>
            </a:xfrm>
          </p:grpSpPr>
          <p:grpSp>
            <p:nvGrpSpPr>
              <p:cNvPr id="13" name="Group 252"/>
              <p:cNvGrpSpPr/>
              <p:nvPr/>
            </p:nvGrpSpPr>
            <p:grpSpPr bwMode="auto">
              <a:xfrm>
                <a:off x="5040" y="3025"/>
                <a:ext cx="396" cy="244"/>
                <a:chOff x="3312" y="2728"/>
                <a:chExt cx="396" cy="244"/>
              </a:xfrm>
            </p:grpSpPr>
            <p:sp>
              <p:nvSpPr>
                <p:cNvPr id="14419" name="Oval 25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0" name="Text Box 254"/>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1000</a:t>
                  </a:r>
                  <a:endParaRPr lang="en-US" altLang="zh-CN" sz="1400" dirty="0">
                    <a:solidFill>
                      <a:srgbClr val="000000"/>
                    </a:solidFill>
                    <a:ea typeface="Gulim" pitchFamily="34" charset="-127"/>
                  </a:endParaRPr>
                </a:p>
              </p:txBody>
            </p:sp>
          </p:grpSp>
          <p:sp>
            <p:nvSpPr>
              <p:cNvPr id="14418" name="Line 25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4" name="Group 256"/>
            <p:cNvGrpSpPr/>
            <p:nvPr/>
          </p:nvGrpSpPr>
          <p:grpSpPr bwMode="auto">
            <a:xfrm>
              <a:off x="4048" y="1739"/>
              <a:ext cx="588" cy="194"/>
              <a:chOff x="4848" y="3025"/>
              <a:chExt cx="588" cy="244"/>
            </a:xfrm>
          </p:grpSpPr>
          <p:grpSp>
            <p:nvGrpSpPr>
              <p:cNvPr id="15" name="Group 257"/>
              <p:cNvGrpSpPr/>
              <p:nvPr/>
            </p:nvGrpSpPr>
            <p:grpSpPr bwMode="auto">
              <a:xfrm>
                <a:off x="5040" y="3025"/>
                <a:ext cx="396" cy="244"/>
                <a:chOff x="3312" y="2728"/>
                <a:chExt cx="396" cy="244"/>
              </a:xfrm>
            </p:grpSpPr>
            <p:sp>
              <p:nvSpPr>
                <p:cNvPr id="14415" name="Oval 25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16" name="Text Box 259"/>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1001</a:t>
                  </a:r>
                  <a:endParaRPr lang="en-US" altLang="zh-CN" sz="1400" dirty="0">
                    <a:solidFill>
                      <a:srgbClr val="000000"/>
                    </a:solidFill>
                    <a:ea typeface="Gulim" pitchFamily="34" charset="-127"/>
                  </a:endParaRPr>
                </a:p>
              </p:txBody>
            </p:sp>
          </p:grpSp>
          <p:sp>
            <p:nvSpPr>
              <p:cNvPr id="14414" name="Line 26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6" name="Group 261"/>
            <p:cNvGrpSpPr/>
            <p:nvPr/>
          </p:nvGrpSpPr>
          <p:grpSpPr bwMode="auto">
            <a:xfrm>
              <a:off x="3484" y="1739"/>
              <a:ext cx="588" cy="194"/>
              <a:chOff x="4848" y="3025"/>
              <a:chExt cx="588" cy="244"/>
            </a:xfrm>
          </p:grpSpPr>
          <p:grpSp>
            <p:nvGrpSpPr>
              <p:cNvPr id="17" name="Group 262"/>
              <p:cNvGrpSpPr/>
              <p:nvPr/>
            </p:nvGrpSpPr>
            <p:grpSpPr bwMode="auto">
              <a:xfrm>
                <a:off x="5040" y="3025"/>
                <a:ext cx="396" cy="244"/>
                <a:chOff x="3312" y="2728"/>
                <a:chExt cx="396" cy="244"/>
              </a:xfrm>
            </p:grpSpPr>
            <p:sp>
              <p:nvSpPr>
                <p:cNvPr id="14411" name="Oval 26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12" name="Text Box 264"/>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1010</a:t>
                  </a:r>
                  <a:endParaRPr lang="en-US" altLang="zh-CN" sz="1400" dirty="0">
                    <a:solidFill>
                      <a:srgbClr val="000000"/>
                    </a:solidFill>
                    <a:ea typeface="Gulim" pitchFamily="34" charset="-127"/>
                  </a:endParaRPr>
                </a:p>
              </p:txBody>
            </p:sp>
          </p:grpSp>
          <p:sp>
            <p:nvSpPr>
              <p:cNvPr id="14410" name="Line 26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8" name="Group 266"/>
            <p:cNvGrpSpPr/>
            <p:nvPr/>
          </p:nvGrpSpPr>
          <p:grpSpPr bwMode="auto">
            <a:xfrm>
              <a:off x="2884" y="1739"/>
              <a:ext cx="588" cy="194"/>
              <a:chOff x="4848" y="3025"/>
              <a:chExt cx="588" cy="244"/>
            </a:xfrm>
          </p:grpSpPr>
          <p:grpSp>
            <p:nvGrpSpPr>
              <p:cNvPr id="19" name="Group 267"/>
              <p:cNvGrpSpPr/>
              <p:nvPr/>
            </p:nvGrpSpPr>
            <p:grpSpPr bwMode="auto">
              <a:xfrm>
                <a:off x="5040" y="3025"/>
                <a:ext cx="396" cy="244"/>
                <a:chOff x="3312" y="2728"/>
                <a:chExt cx="396" cy="244"/>
              </a:xfrm>
            </p:grpSpPr>
            <p:sp>
              <p:nvSpPr>
                <p:cNvPr id="14407" name="Oval 2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8" name="Text Box 269"/>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1011</a:t>
                  </a:r>
                  <a:endParaRPr lang="en-US" altLang="zh-CN" sz="1400" dirty="0">
                    <a:solidFill>
                      <a:srgbClr val="000000"/>
                    </a:solidFill>
                    <a:ea typeface="Gulim" pitchFamily="34" charset="-127"/>
                  </a:endParaRPr>
                </a:p>
              </p:txBody>
            </p:sp>
          </p:grpSp>
          <p:sp>
            <p:nvSpPr>
              <p:cNvPr id="14406" name="Line 27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0" name="Group 318"/>
            <p:cNvGrpSpPr/>
            <p:nvPr/>
          </p:nvGrpSpPr>
          <p:grpSpPr bwMode="auto">
            <a:xfrm>
              <a:off x="3100" y="1293"/>
              <a:ext cx="576" cy="194"/>
              <a:chOff x="3312" y="2728"/>
              <a:chExt cx="576" cy="244"/>
            </a:xfrm>
          </p:grpSpPr>
          <p:grpSp>
            <p:nvGrpSpPr>
              <p:cNvPr id="21" name="Group 319"/>
              <p:cNvGrpSpPr/>
              <p:nvPr/>
            </p:nvGrpSpPr>
            <p:grpSpPr bwMode="auto">
              <a:xfrm>
                <a:off x="3312" y="2728"/>
                <a:ext cx="396" cy="244"/>
                <a:chOff x="3312" y="2728"/>
                <a:chExt cx="396" cy="244"/>
              </a:xfrm>
            </p:grpSpPr>
            <p:sp>
              <p:nvSpPr>
                <p:cNvPr id="14403" name="Oval 32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4" name="Text Box 32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0100</a:t>
                  </a:r>
                  <a:endParaRPr lang="en-US" altLang="zh-CN" sz="1400" dirty="0">
                    <a:solidFill>
                      <a:srgbClr val="000000"/>
                    </a:solidFill>
                    <a:ea typeface="Gulim" pitchFamily="34" charset="-127"/>
                  </a:endParaRPr>
                </a:p>
              </p:txBody>
            </p:sp>
          </p:grpSp>
          <p:sp>
            <p:nvSpPr>
              <p:cNvPr id="14402" name="Line 32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 name="Group 323"/>
            <p:cNvGrpSpPr/>
            <p:nvPr/>
          </p:nvGrpSpPr>
          <p:grpSpPr bwMode="auto">
            <a:xfrm>
              <a:off x="3667" y="1300"/>
              <a:ext cx="576" cy="194"/>
              <a:chOff x="3312" y="2728"/>
              <a:chExt cx="576" cy="244"/>
            </a:xfrm>
          </p:grpSpPr>
          <p:grpSp>
            <p:nvGrpSpPr>
              <p:cNvPr id="23" name="Group 324"/>
              <p:cNvGrpSpPr/>
              <p:nvPr/>
            </p:nvGrpSpPr>
            <p:grpSpPr bwMode="auto">
              <a:xfrm>
                <a:off x="3312" y="2728"/>
                <a:ext cx="396" cy="244"/>
                <a:chOff x="3312" y="2728"/>
                <a:chExt cx="396" cy="244"/>
              </a:xfrm>
            </p:grpSpPr>
            <p:sp>
              <p:nvSpPr>
                <p:cNvPr id="14399" name="Oval 3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0" name="Text Box 32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0101</a:t>
                  </a:r>
                  <a:endParaRPr lang="en-US" altLang="zh-CN" sz="1400" dirty="0">
                    <a:solidFill>
                      <a:srgbClr val="000000"/>
                    </a:solidFill>
                    <a:ea typeface="Gulim" pitchFamily="34" charset="-127"/>
                  </a:endParaRPr>
                </a:p>
              </p:txBody>
            </p:sp>
          </p:grpSp>
          <p:sp>
            <p:nvSpPr>
              <p:cNvPr id="14398" name="Line 327"/>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4" name="Group 328"/>
            <p:cNvGrpSpPr/>
            <p:nvPr/>
          </p:nvGrpSpPr>
          <p:grpSpPr bwMode="auto">
            <a:xfrm>
              <a:off x="4240" y="1300"/>
              <a:ext cx="576" cy="194"/>
              <a:chOff x="3312" y="2728"/>
              <a:chExt cx="576" cy="244"/>
            </a:xfrm>
          </p:grpSpPr>
          <p:grpSp>
            <p:nvGrpSpPr>
              <p:cNvPr id="25" name="Group 329"/>
              <p:cNvGrpSpPr/>
              <p:nvPr/>
            </p:nvGrpSpPr>
            <p:grpSpPr bwMode="auto">
              <a:xfrm>
                <a:off x="3312" y="2728"/>
                <a:ext cx="396" cy="244"/>
                <a:chOff x="3312" y="2728"/>
                <a:chExt cx="396" cy="244"/>
              </a:xfrm>
            </p:grpSpPr>
            <p:sp>
              <p:nvSpPr>
                <p:cNvPr id="14395" name="Oval 3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6" name="Text Box 33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0110</a:t>
                  </a:r>
                  <a:endParaRPr lang="en-US" altLang="zh-CN" sz="1400" dirty="0">
                    <a:solidFill>
                      <a:srgbClr val="000000"/>
                    </a:solidFill>
                    <a:ea typeface="Gulim" pitchFamily="34" charset="-127"/>
                  </a:endParaRPr>
                </a:p>
              </p:txBody>
            </p:sp>
          </p:grpSp>
          <p:sp>
            <p:nvSpPr>
              <p:cNvPr id="14394" name="Line 33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6" name="Group 334"/>
            <p:cNvGrpSpPr/>
            <p:nvPr/>
          </p:nvGrpSpPr>
          <p:grpSpPr bwMode="auto">
            <a:xfrm>
              <a:off x="4828" y="1300"/>
              <a:ext cx="396" cy="194"/>
              <a:chOff x="3312" y="2728"/>
              <a:chExt cx="396" cy="244"/>
            </a:xfrm>
          </p:grpSpPr>
          <p:sp>
            <p:nvSpPr>
              <p:cNvPr id="14391" name="Oval 3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2" name="Text Box 33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0111</a:t>
                </a:r>
                <a:endParaRPr lang="en-US" altLang="zh-CN" sz="1400" dirty="0">
                  <a:solidFill>
                    <a:srgbClr val="000000"/>
                  </a:solidFill>
                  <a:ea typeface="Gulim" pitchFamily="34" charset="-127"/>
                </a:endParaRPr>
              </a:p>
            </p:txBody>
          </p:sp>
        </p:grpSp>
        <p:grpSp>
          <p:nvGrpSpPr>
            <p:cNvPr id="27" name="Group 338"/>
            <p:cNvGrpSpPr/>
            <p:nvPr/>
          </p:nvGrpSpPr>
          <p:grpSpPr bwMode="auto">
            <a:xfrm>
              <a:off x="2320" y="1739"/>
              <a:ext cx="588" cy="194"/>
              <a:chOff x="4848" y="3025"/>
              <a:chExt cx="588" cy="244"/>
            </a:xfrm>
          </p:grpSpPr>
          <p:grpSp>
            <p:nvGrpSpPr>
              <p:cNvPr id="28" name="Group 339"/>
              <p:cNvGrpSpPr/>
              <p:nvPr/>
            </p:nvGrpSpPr>
            <p:grpSpPr bwMode="auto">
              <a:xfrm>
                <a:off x="5040" y="3025"/>
                <a:ext cx="396" cy="244"/>
                <a:chOff x="3312" y="2728"/>
                <a:chExt cx="396" cy="244"/>
              </a:xfrm>
            </p:grpSpPr>
            <p:sp>
              <p:nvSpPr>
                <p:cNvPr id="14389" name="Oval 3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0" name="Text Box 34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1100</a:t>
                  </a:r>
                  <a:endParaRPr lang="en-US" altLang="zh-CN" sz="1400" dirty="0">
                    <a:solidFill>
                      <a:srgbClr val="000000"/>
                    </a:solidFill>
                    <a:ea typeface="Gulim" pitchFamily="34" charset="-127"/>
                  </a:endParaRPr>
                </a:p>
              </p:txBody>
            </p:sp>
          </p:grpSp>
          <p:sp>
            <p:nvSpPr>
              <p:cNvPr id="14388" name="Line 3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9" name="Group 343"/>
            <p:cNvGrpSpPr/>
            <p:nvPr/>
          </p:nvGrpSpPr>
          <p:grpSpPr bwMode="auto">
            <a:xfrm>
              <a:off x="1744" y="1739"/>
              <a:ext cx="588" cy="194"/>
              <a:chOff x="4848" y="3025"/>
              <a:chExt cx="588" cy="244"/>
            </a:xfrm>
          </p:grpSpPr>
          <p:grpSp>
            <p:nvGrpSpPr>
              <p:cNvPr id="30" name="Group 344"/>
              <p:cNvGrpSpPr/>
              <p:nvPr/>
            </p:nvGrpSpPr>
            <p:grpSpPr bwMode="auto">
              <a:xfrm>
                <a:off x="5040" y="3025"/>
                <a:ext cx="396" cy="244"/>
                <a:chOff x="3312" y="2728"/>
                <a:chExt cx="396" cy="244"/>
              </a:xfrm>
            </p:grpSpPr>
            <p:sp>
              <p:nvSpPr>
                <p:cNvPr id="14385" name="Oval 3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86" name="Text Box 34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1101</a:t>
                  </a:r>
                  <a:endParaRPr lang="en-US" altLang="zh-CN" sz="1400" dirty="0">
                    <a:solidFill>
                      <a:srgbClr val="000000"/>
                    </a:solidFill>
                    <a:ea typeface="Gulim" pitchFamily="34" charset="-127"/>
                  </a:endParaRPr>
                </a:p>
              </p:txBody>
            </p:sp>
          </p:grpSp>
          <p:sp>
            <p:nvSpPr>
              <p:cNvPr id="14384" name="Line 3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31" name="Group 348"/>
            <p:cNvGrpSpPr/>
            <p:nvPr/>
          </p:nvGrpSpPr>
          <p:grpSpPr bwMode="auto">
            <a:xfrm>
              <a:off x="1180" y="1733"/>
              <a:ext cx="588" cy="194"/>
              <a:chOff x="4848" y="3030"/>
              <a:chExt cx="588" cy="245"/>
            </a:xfrm>
          </p:grpSpPr>
          <p:grpSp>
            <p:nvGrpSpPr>
              <p:cNvPr id="224" name="Group 349"/>
              <p:cNvGrpSpPr/>
              <p:nvPr/>
            </p:nvGrpSpPr>
            <p:grpSpPr bwMode="auto">
              <a:xfrm>
                <a:off x="5040" y="3030"/>
                <a:ext cx="396" cy="245"/>
                <a:chOff x="3312" y="2733"/>
                <a:chExt cx="396" cy="245"/>
              </a:xfrm>
            </p:grpSpPr>
            <p:sp>
              <p:nvSpPr>
                <p:cNvPr id="14381" name="Oval 3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82" name="Text Box 351"/>
                <p:cNvSpPr txBox="1">
                  <a:spLocks noChangeArrowheads="1"/>
                </p:cNvSpPr>
                <p:nvPr/>
              </p:nvSpPr>
              <p:spPr bwMode="auto">
                <a:xfrm>
                  <a:off x="3324" y="2733"/>
                  <a:ext cx="384" cy="24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1110</a:t>
                  </a:r>
                  <a:endParaRPr lang="en-US" altLang="zh-CN" sz="1400" dirty="0">
                    <a:solidFill>
                      <a:srgbClr val="000000"/>
                    </a:solidFill>
                    <a:ea typeface="Gulim" pitchFamily="34" charset="-127"/>
                  </a:endParaRPr>
                </a:p>
              </p:txBody>
            </p:sp>
          </p:grpSp>
          <p:sp>
            <p:nvSpPr>
              <p:cNvPr id="14380" name="Line 35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5" name="Group 354"/>
            <p:cNvGrpSpPr/>
            <p:nvPr/>
          </p:nvGrpSpPr>
          <p:grpSpPr bwMode="auto">
            <a:xfrm>
              <a:off x="772" y="1734"/>
              <a:ext cx="396" cy="194"/>
              <a:chOff x="3312" y="2728"/>
              <a:chExt cx="396" cy="244"/>
            </a:xfrm>
          </p:grpSpPr>
          <p:sp>
            <p:nvSpPr>
              <p:cNvPr id="14377" name="Oval 3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78" name="Text Box 35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1111</a:t>
                </a:r>
                <a:endParaRPr lang="en-US" altLang="zh-CN" sz="1400" dirty="0">
                  <a:solidFill>
                    <a:srgbClr val="000000"/>
                  </a:solidFill>
                  <a:ea typeface="Gulim" pitchFamily="34" charset="-127"/>
                </a:endParaRPr>
              </a:p>
            </p:txBody>
          </p:sp>
        </p:grpSp>
        <p:sp>
          <p:nvSpPr>
            <p:cNvPr id="14376" name="Line 274"/>
            <p:cNvSpPr>
              <a:spLocks noChangeShapeType="1"/>
            </p:cNvSpPr>
            <p:nvPr/>
          </p:nvSpPr>
          <p:spPr bwMode="auto">
            <a:xfrm flipV="1">
              <a:off x="962" y="1440"/>
              <a:ext cx="0" cy="295"/>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2" name="Text Box 139"/>
          <p:cNvSpPr txBox="1">
            <a:spLocks noChangeArrowheads="1"/>
          </p:cNvSpPr>
          <p:nvPr/>
        </p:nvSpPr>
        <p:spPr bwMode="auto">
          <a:xfrm>
            <a:off x="612000" y="5541964"/>
            <a:ext cx="3138488"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4</a:t>
            </a:r>
            <a:r>
              <a:rPr lang="zh-CN" altLang="en-US" sz="2400" b="0" dirty="0">
                <a:solidFill>
                  <a:srgbClr val="C00000"/>
                </a:solidFill>
                <a:latin typeface="Arial" panose="020B0604020202020204" pitchFamily="34" charset="0"/>
                <a:cs typeface="Arial" panose="020B0604020202020204" pitchFamily="34" charset="0"/>
              </a:rPr>
              <a:t>）说明电路的功能</a:t>
            </a:r>
            <a:endParaRPr lang="zh-CN" altLang="en-US" sz="2400" b="0" dirty="0">
              <a:solidFill>
                <a:srgbClr val="C00000"/>
              </a:solidFill>
              <a:latin typeface="Arial" panose="020B0604020202020204" pitchFamily="34" charset="0"/>
              <a:cs typeface="Arial" panose="020B0604020202020204" pitchFamily="34" charset="0"/>
            </a:endParaRPr>
          </a:p>
        </p:txBody>
      </p:sp>
      <p:sp>
        <p:nvSpPr>
          <p:cNvPr id="5439" name="Text Box 319"/>
          <p:cNvSpPr txBox="1">
            <a:spLocks noChangeArrowheads="1"/>
          </p:cNvSpPr>
          <p:nvPr/>
        </p:nvSpPr>
        <p:spPr bwMode="black">
          <a:xfrm>
            <a:off x="2800107" y="6119812"/>
            <a:ext cx="7217618"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FC0128"/>
                </a:solidFill>
              </a:rPr>
              <a:t>电路是一个同步二进制</a:t>
            </a:r>
            <a:r>
              <a:rPr lang="zh-CN" altLang="en-US" sz="2400" b="0" dirty="0">
                <a:solidFill>
                  <a:srgbClr val="CC0066"/>
                </a:solidFill>
              </a:rPr>
              <a:t>（模</a:t>
            </a:r>
            <a:r>
              <a:rPr lang="en-US" altLang="zh-CN" sz="2400" b="0" dirty="0">
                <a:solidFill>
                  <a:srgbClr val="CC0066"/>
                </a:solidFill>
              </a:rPr>
              <a:t>16</a:t>
            </a:r>
            <a:r>
              <a:rPr lang="zh-CN" altLang="en-US" sz="2400" b="0" dirty="0">
                <a:solidFill>
                  <a:srgbClr val="CC0066"/>
                </a:solidFill>
              </a:rPr>
              <a:t>）</a:t>
            </a:r>
            <a:r>
              <a:rPr lang="zh-CN" altLang="en-US" sz="2400" b="0" dirty="0">
                <a:solidFill>
                  <a:srgbClr val="FC0128"/>
                </a:solidFill>
              </a:rPr>
              <a:t>的加法计数器</a:t>
            </a:r>
            <a:endParaRPr lang="zh-CN" altLang="en-US" sz="2400" b="0" dirty="0">
              <a:solidFill>
                <a:srgbClr val="FC0128"/>
              </a:solidFill>
            </a:endParaRPr>
          </a:p>
        </p:txBody>
      </p:sp>
      <p:grpSp>
        <p:nvGrpSpPr>
          <p:cNvPr id="227" name="Group 95"/>
          <p:cNvGrpSpPr/>
          <p:nvPr/>
        </p:nvGrpSpPr>
        <p:grpSpPr bwMode="auto">
          <a:xfrm>
            <a:off x="2122488" y="3068639"/>
            <a:ext cx="7694612" cy="2243138"/>
            <a:chOff x="377" y="1933"/>
            <a:chExt cx="4847" cy="1413"/>
          </a:xfrm>
        </p:grpSpPr>
        <p:graphicFrame>
          <p:nvGraphicFramePr>
            <p:cNvPr id="5440" name="Object 320"/>
            <p:cNvGraphicFramePr>
              <a:graphicFrameLocks noChangeAspect="1"/>
            </p:cNvGraphicFramePr>
            <p:nvPr/>
          </p:nvGraphicFramePr>
          <p:xfrm>
            <a:off x="567" y="1933"/>
            <a:ext cx="4657" cy="1362"/>
          </p:xfrm>
          <a:graphic>
            <a:graphicData uri="http://schemas.openxmlformats.org/presentationml/2006/ole">
              <mc:AlternateContent xmlns:mc="http://schemas.openxmlformats.org/markup-compatibility/2006">
                <mc:Choice xmlns:v="urn:schemas-microsoft-com:vml" Requires="v">
                  <p:oleObj spid="_x0000_s32" name="位图图像" r:id="rId1" imgW="7391400" imgH="2162175" progId="Paint.Picture">
                    <p:embed/>
                  </p:oleObj>
                </mc:Choice>
                <mc:Fallback>
                  <p:oleObj name="位图图像" r:id="rId1" imgW="7391400" imgH="2162175" progId="Paint.Picture">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567" y="1933"/>
                          <a:ext cx="4657" cy="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4353" name="Text Box 89"/>
            <p:cNvSpPr txBox="1">
              <a:spLocks noChangeArrowheads="1"/>
            </p:cNvSpPr>
            <p:nvPr/>
          </p:nvSpPr>
          <p:spPr bwMode="black">
            <a:xfrm>
              <a:off x="407" y="1957"/>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CP</a:t>
              </a:r>
              <a:endParaRPr lang="en-US" altLang="zh-CN" b="0" i="1" dirty="0">
                <a:solidFill>
                  <a:srgbClr val="FC0128"/>
                </a:solidFill>
              </a:endParaRPr>
            </a:p>
          </p:txBody>
        </p:sp>
        <p:sp>
          <p:nvSpPr>
            <p:cNvPr id="14354" name="Text Box 90"/>
            <p:cNvSpPr txBox="1">
              <a:spLocks noChangeArrowheads="1"/>
            </p:cNvSpPr>
            <p:nvPr/>
          </p:nvSpPr>
          <p:spPr bwMode="black">
            <a:xfrm>
              <a:off x="411" y="2238"/>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C</a:t>
              </a:r>
              <a:endParaRPr lang="en-US" altLang="zh-CN" b="0" i="1" dirty="0">
                <a:solidFill>
                  <a:srgbClr val="FC0128"/>
                </a:solidFill>
              </a:endParaRPr>
            </a:p>
          </p:txBody>
        </p:sp>
        <p:sp>
          <p:nvSpPr>
            <p:cNvPr id="14355" name="Text Box 91"/>
            <p:cNvSpPr txBox="1">
              <a:spLocks noChangeArrowheads="1"/>
            </p:cNvSpPr>
            <p:nvPr/>
          </p:nvSpPr>
          <p:spPr bwMode="black">
            <a:xfrm>
              <a:off x="397" y="2433"/>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0</a:t>
              </a:r>
              <a:endParaRPr lang="en-US" altLang="zh-CN" b="0" i="1" baseline="-25000" dirty="0">
                <a:solidFill>
                  <a:srgbClr val="FC0128"/>
                </a:solidFill>
              </a:endParaRPr>
            </a:p>
          </p:txBody>
        </p:sp>
        <p:sp>
          <p:nvSpPr>
            <p:cNvPr id="14356" name="Text Box 92"/>
            <p:cNvSpPr txBox="1">
              <a:spLocks noChangeArrowheads="1"/>
            </p:cNvSpPr>
            <p:nvPr/>
          </p:nvSpPr>
          <p:spPr bwMode="black">
            <a:xfrm>
              <a:off x="378" y="2666"/>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1</a:t>
              </a:r>
              <a:endParaRPr lang="en-US" altLang="zh-CN" b="0" i="1" baseline="-25000" dirty="0">
                <a:solidFill>
                  <a:srgbClr val="FC0128"/>
                </a:solidFill>
              </a:endParaRPr>
            </a:p>
          </p:txBody>
        </p:sp>
        <p:sp>
          <p:nvSpPr>
            <p:cNvPr id="14357" name="Text Box 93"/>
            <p:cNvSpPr txBox="1">
              <a:spLocks noChangeArrowheads="1"/>
            </p:cNvSpPr>
            <p:nvPr/>
          </p:nvSpPr>
          <p:spPr bwMode="black">
            <a:xfrm>
              <a:off x="377" y="2884"/>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2</a:t>
              </a:r>
              <a:endParaRPr lang="en-US" altLang="zh-CN" b="0" i="1" baseline="-25000" dirty="0">
                <a:solidFill>
                  <a:srgbClr val="FC0128"/>
                </a:solidFill>
              </a:endParaRPr>
            </a:p>
          </p:txBody>
        </p:sp>
        <p:sp>
          <p:nvSpPr>
            <p:cNvPr id="14358" name="Text Box 94"/>
            <p:cNvSpPr txBox="1">
              <a:spLocks noChangeArrowheads="1"/>
            </p:cNvSpPr>
            <p:nvPr/>
          </p:nvSpPr>
          <p:spPr bwMode="black">
            <a:xfrm>
              <a:off x="377" y="3113"/>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3</a:t>
              </a:r>
              <a:endParaRPr lang="en-US" altLang="zh-CN" b="0" i="1" baseline="-25000" dirty="0">
                <a:solidFill>
                  <a:srgbClr val="FC0128"/>
                </a:solidFill>
              </a:endParaRPr>
            </a:p>
          </p:txBody>
        </p:sp>
      </p:grpSp>
      <p:grpSp>
        <p:nvGrpSpPr>
          <p:cNvPr id="228" name="Group 102"/>
          <p:cNvGrpSpPr/>
          <p:nvPr/>
        </p:nvGrpSpPr>
        <p:grpSpPr bwMode="auto">
          <a:xfrm>
            <a:off x="8866188" y="3813175"/>
            <a:ext cx="558800" cy="1550988"/>
            <a:chOff x="4625" y="2402"/>
            <a:chExt cx="352" cy="977"/>
          </a:xfrm>
        </p:grpSpPr>
        <p:sp>
          <p:nvSpPr>
            <p:cNvPr id="14349" name="Text Box 15"/>
            <p:cNvSpPr txBox="1">
              <a:spLocks noChangeArrowheads="1"/>
            </p:cNvSpPr>
            <p:nvPr/>
          </p:nvSpPr>
          <p:spPr bwMode="black">
            <a:xfrm>
              <a:off x="4625" y="2402"/>
              <a:ext cx="343"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0" name="Text Box 16"/>
            <p:cNvSpPr txBox="1">
              <a:spLocks noChangeArrowheads="1"/>
            </p:cNvSpPr>
            <p:nvPr/>
          </p:nvSpPr>
          <p:spPr bwMode="black">
            <a:xfrm>
              <a:off x="4631" y="2642"/>
              <a:ext cx="344"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1" name="Text Box 17"/>
            <p:cNvSpPr txBox="1">
              <a:spLocks noChangeArrowheads="1"/>
            </p:cNvSpPr>
            <p:nvPr/>
          </p:nvSpPr>
          <p:spPr bwMode="black">
            <a:xfrm>
              <a:off x="4633" y="2865"/>
              <a:ext cx="344"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2" name="Text Box 18"/>
            <p:cNvSpPr txBox="1">
              <a:spLocks noChangeArrowheads="1"/>
            </p:cNvSpPr>
            <p:nvPr/>
          </p:nvSpPr>
          <p:spPr bwMode="black">
            <a:xfrm>
              <a:off x="4631" y="3088"/>
              <a:ext cx="343"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grpSp>
      <p:sp>
        <p:nvSpPr>
          <p:cNvPr id="226" name="Text Box 268"/>
          <p:cNvSpPr txBox="1">
            <a:spLocks noChangeArrowheads="1"/>
          </p:cNvSpPr>
          <p:nvPr/>
        </p:nvSpPr>
        <p:spPr bwMode="black">
          <a:xfrm>
            <a:off x="8937626" y="349885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b="0" dirty="0">
                <a:solidFill>
                  <a:srgbClr val="063DE8">
                    <a:lumMod val="50000"/>
                  </a:srgbClr>
                </a:solidFill>
                <a:latin typeface="Arial" panose="020B0604020202020204" pitchFamily="34" charset="0"/>
              </a:rPr>
              <a:t>1</a:t>
            </a:r>
            <a:endParaRPr lang="en-US" altLang="zh-CN" sz="2400" b="0" dirty="0">
              <a:solidFill>
                <a:srgbClr val="063DE8">
                  <a:lumMod val="50000"/>
                </a:srgbClr>
              </a:solidFill>
              <a:latin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blinds(horizontal)">
                                      <p:cBhvr>
                                        <p:cTn id="13" dur="500"/>
                                        <p:tgtEl>
                                          <p:spTgt spid="2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wipe(down)">
                                      <p:cBhvr>
                                        <p:cTn id="18" dur="500"/>
                                        <p:tgtEl>
                                          <p:spTgt spid="22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26"/>
                                        </p:tgtEl>
                                        <p:attrNameLst>
                                          <p:attrName>style.visibility</p:attrName>
                                        </p:attrNameLst>
                                      </p:cBhvr>
                                      <p:to>
                                        <p:strVal val="visible"/>
                                      </p:to>
                                    </p:set>
                                    <p:anim calcmode="lin" valueType="num">
                                      <p:cBhvr>
                                        <p:cTn id="23" dur="500" fill="hold"/>
                                        <p:tgtEl>
                                          <p:spTgt spid="226"/>
                                        </p:tgtEl>
                                        <p:attrNameLst>
                                          <p:attrName>ppt_w</p:attrName>
                                        </p:attrNameLst>
                                      </p:cBhvr>
                                      <p:tavLst>
                                        <p:tav tm="0">
                                          <p:val>
                                            <p:fltVal val="0"/>
                                          </p:val>
                                        </p:tav>
                                        <p:tav tm="100000">
                                          <p:val>
                                            <p:strVal val="#ppt_w"/>
                                          </p:val>
                                        </p:tav>
                                      </p:tavLst>
                                    </p:anim>
                                    <p:anim calcmode="lin" valueType="num">
                                      <p:cBhvr>
                                        <p:cTn id="2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5439"/>
                                        </p:tgtEl>
                                        <p:attrNameLst>
                                          <p:attrName>style.visibility</p:attrName>
                                        </p:attrNameLst>
                                      </p:cBhvr>
                                      <p:to>
                                        <p:strVal val="visible"/>
                                      </p:to>
                                    </p:set>
                                    <p:anim calcmode="lin" valueType="num">
                                      <p:cBhvr additive="base">
                                        <p:cTn id="34" dur="500" fill="hold"/>
                                        <p:tgtEl>
                                          <p:spTgt spid="5439"/>
                                        </p:tgtEl>
                                        <p:attrNameLst>
                                          <p:attrName>ppt_x</p:attrName>
                                        </p:attrNameLst>
                                      </p:cBhvr>
                                      <p:tavLst>
                                        <p:tav tm="0">
                                          <p:val>
                                            <p:strVal val="#ppt_x"/>
                                          </p:val>
                                        </p:tav>
                                        <p:tav tm="100000">
                                          <p:val>
                                            <p:strVal val="#ppt_x"/>
                                          </p:val>
                                        </p:tav>
                                      </p:tavLst>
                                    </p:anim>
                                    <p:anim calcmode="lin" valueType="num">
                                      <p:cBhvr additive="base">
                                        <p:cTn id="35" dur="500" fill="hold"/>
                                        <p:tgtEl>
                                          <p:spTgt spid="5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39" grpId="0"/>
      <p:bldP spid="226"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二进制加法计数器的特点</a:t>
            </a:r>
            <a:endParaRPr lang="zh-CN" altLang="en-US" i="0" dirty="0">
              <a:solidFill>
                <a:schemeClr val="accent1"/>
              </a:solidFill>
              <a:latin typeface="+mj-ea"/>
              <a:cs typeface="Times New Roman" panose="02020603050405020304" pitchFamily="18" charset="0"/>
            </a:endParaRPr>
          </a:p>
        </p:txBody>
      </p:sp>
      <p:sp>
        <p:nvSpPr>
          <p:cNvPr id="118787"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Times New Roman" panose="02020603050405020304" pitchFamily="18" charset="0"/>
              <a:ea typeface="Gulim" pitchFamily="34" charset="-127"/>
              <a:cs typeface="Times New Roman" panose="02020603050405020304" pitchFamily="18" charset="0"/>
            </a:endParaRPr>
          </a:p>
        </p:txBody>
      </p:sp>
      <p:sp>
        <p:nvSpPr>
          <p:cNvPr id="2274307" name="Rectangle 3"/>
          <p:cNvSpPr>
            <a:spLocks noChangeArrowheads="1"/>
          </p:cNvSpPr>
          <p:nvPr/>
        </p:nvSpPr>
        <p:spPr bwMode="auto">
          <a:xfrm>
            <a:off x="2125664" y="1581150"/>
            <a:ext cx="7932737" cy="4248150"/>
          </a:xfrm>
          <a:prstGeom prst="rect">
            <a:avLst/>
          </a:prstGeom>
          <a:solidFill>
            <a:srgbClr val="ECEA8E"/>
          </a:solidFill>
          <a:ln w="9525">
            <a:noFill/>
            <a:miter lim="800000"/>
          </a:ln>
          <a:effectLst>
            <a:prstShdw prst="shdw13" dist="53882" dir="13500000">
              <a:schemeClr val="bg2"/>
            </a:prstShdw>
          </a:effectLst>
        </p:spPr>
        <p:txBody>
          <a:bodyPr anchor="ctr"/>
          <a:lstStyle/>
          <a:p>
            <a:pPr marL="179705" indent="-179705" eaLnBrk="1" hangingPunct="1">
              <a:lnSpc>
                <a:spcPct val="110000"/>
              </a:lnSpc>
              <a:spcBef>
                <a:spcPct val="0"/>
              </a:spcBef>
              <a:buClr>
                <a:srgbClr val="FF0000"/>
              </a:buClr>
              <a:buSzTx/>
              <a:buFont typeface="Wingdings" panose="05000000000000000000" pitchFamily="2" charset="2"/>
              <a:buChar cha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二进制加法计数器的特点</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计数器中触发器的状态按照二进制数的规律变化，构成计数循环的状态个数（模值）为</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kumimoji="1" lang="en-US" altLang="zh-CN" sz="240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是触发器的级数）。</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二进制计数器没有非编码状态，所以不存在不能自启动的问题。</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的周期分别是计数脉冲（</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）周期的</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倍，也就是说</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分别对</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波形进行了</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分频，因此</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二进制计数器也称为分频器。</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4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异步计数器</a:t>
            </a:r>
            <a:endParaRPr lang="zh-CN" altLang="en-US" i="0" dirty="0">
              <a:solidFill>
                <a:schemeClr val="accent1"/>
              </a:solidFill>
              <a:latin typeface="+mj-ea"/>
            </a:endParaRPr>
          </a:p>
        </p:txBody>
      </p:sp>
      <p:sp>
        <p:nvSpPr>
          <p:cNvPr id="79875" name="Rectangle 3"/>
          <p:cNvSpPr>
            <a:spLocks noGrp="1" noChangeArrowheads="1"/>
          </p:cNvSpPr>
          <p:nvPr>
            <p:ph type="body" sz="half" idx="4294967295"/>
          </p:nvPr>
        </p:nvSpPr>
        <p:spPr>
          <a:xfrm>
            <a:off x="612000" y="900000"/>
            <a:ext cx="10884600" cy="5334858"/>
          </a:xfrm>
        </p:spPr>
        <p:txBody>
          <a:bodyPr/>
          <a:lstStyle/>
          <a:p>
            <a:pPr algn="just">
              <a:spcBef>
                <a:spcPct val="50000"/>
              </a:spcBef>
            </a:pPr>
            <a:r>
              <a:rPr lang="zh-CN" altLang="en-US" dirty="0">
                <a:latin typeface="Times New Roman" panose="02020603050405020304" pitchFamily="18" charset="0"/>
                <a:ea typeface="宋体" panose="02010600030101010101" pitchFamily="2" charset="-122"/>
              </a:rPr>
              <a:t>异步计数器也有二进制、十进制、任意进制等类型</a:t>
            </a:r>
            <a:endParaRPr lang="zh-CN" altLang="en-US" dirty="0">
              <a:latin typeface="Times New Roman" panose="02020603050405020304" pitchFamily="18" charset="0"/>
              <a:ea typeface="宋体" panose="02010600030101010101" pitchFamily="2" charset="-122"/>
            </a:endParaRPr>
          </a:p>
          <a:p>
            <a:pPr eaLnBrk="1" hangingPunct="1"/>
            <a:r>
              <a:rPr lang="zh-CN" altLang="en-US" dirty="0">
                <a:ea typeface="宋体" panose="02010600030101010101" pitchFamily="2" charset="-122"/>
              </a:rPr>
              <a:t>异步计数器的特点</a:t>
            </a:r>
            <a:endParaRPr lang="zh-CN" altLang="en-US" dirty="0">
              <a:ea typeface="宋体" panose="02010600030101010101" pitchFamily="2" charset="-122"/>
            </a:endParaRPr>
          </a:p>
          <a:p>
            <a:pPr lvl="1" eaLnBrk="1" hangingPunct="1">
              <a:lnSpc>
                <a:spcPct val="150000"/>
              </a:lnSpc>
            </a:pPr>
            <a:r>
              <a:rPr lang="zh-CN" altLang="en-US" sz="2400" dirty="0">
                <a:solidFill>
                  <a:srgbClr val="CC0066"/>
                </a:solidFill>
                <a:ea typeface="宋体" panose="02010600030101010101" pitchFamily="2" charset="-122"/>
              </a:rPr>
              <a:t>优点</a:t>
            </a:r>
            <a:r>
              <a:rPr lang="zh-CN" altLang="en-US" sz="2400" dirty="0">
                <a:ea typeface="宋体" panose="02010600030101010101" pitchFamily="2" charset="-122"/>
              </a:rPr>
              <a:t>：结构比较简单，所用元件较少。</a:t>
            </a:r>
            <a:endParaRPr lang="zh-CN" altLang="en-US" sz="2400" dirty="0">
              <a:latin typeface="Times New Roman" panose="02020603050405020304" pitchFamily="18" charset="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输入系统时钟脉冲只作用于最低位触发器，高位触发器的时钟信号往往是由低一位触发器的输出提供的，高位触发器的翻转有待低一位触发器翻转后才能进行。</a:t>
            </a:r>
            <a:endParaRPr lang="zh-CN" altLang="en-US" sz="2400" dirty="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由于每一级触发器都存在传输延迟，因此计数器</a:t>
            </a:r>
            <a:r>
              <a:rPr lang="zh-CN" altLang="en-US" sz="2400" dirty="0">
                <a:solidFill>
                  <a:srgbClr val="CC0066"/>
                </a:solidFill>
                <a:ea typeface="宋体" panose="02010600030101010101" pitchFamily="2" charset="-122"/>
              </a:rPr>
              <a:t>工作速度慢</a:t>
            </a:r>
            <a:r>
              <a:rPr lang="zh-CN" altLang="en-US" sz="2400" dirty="0">
                <a:ea typeface="宋体" panose="02010600030101010101" pitchFamily="2" charset="-122"/>
              </a:rPr>
              <a:t>，而且，位数越多计数越慢。在大型数字设备中较少采用。</a:t>
            </a:r>
            <a:endParaRPr lang="zh-CN" altLang="en-US" sz="2400" dirty="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对计数器状态进行译码时，由于触发器不同步，译码器输出</a:t>
            </a:r>
            <a:r>
              <a:rPr lang="zh-CN" altLang="en-US" sz="2400" dirty="0">
                <a:solidFill>
                  <a:srgbClr val="CC0066"/>
                </a:solidFill>
                <a:ea typeface="宋体" panose="02010600030101010101" pitchFamily="2" charset="-122"/>
              </a:rPr>
              <a:t>会出现尖峰脉冲</a:t>
            </a:r>
            <a:r>
              <a:rPr lang="zh-CN" altLang="en-US" sz="2400" dirty="0">
                <a:ea typeface="宋体" panose="02010600030101010101" pitchFamily="2" charset="-122"/>
              </a:rPr>
              <a:t>（位数越多，尖峰信号也就越宽） ，使仪器设备产生误动作。</a:t>
            </a:r>
            <a:endParaRPr lang="zh-CN" altLang="en-US" sz="2400" dirty="0">
              <a:ea typeface="宋体" panose="02010600030101010101" pitchFamily="2"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pRg st="1" end="1"/>
                                            </p:txEl>
                                          </p:spTgt>
                                        </p:tgtEl>
                                        <p:attrNameLst>
                                          <p:attrName>style.visibility</p:attrName>
                                        </p:attrNameLst>
                                      </p:cBhvr>
                                      <p:to>
                                        <p:strVal val="visible"/>
                                      </p:to>
                                    </p:set>
                                    <p:anim calcmode="lin" valueType="num">
                                      <p:cBhvr additive="base">
                                        <p:cTn id="13" dur="500" fill="hold"/>
                                        <p:tgtEl>
                                          <p:spTgt spid="79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875">
                                            <p:txEl>
                                              <p:pRg st="2" end="2"/>
                                            </p:txEl>
                                          </p:spTgt>
                                        </p:tgtEl>
                                        <p:attrNameLst>
                                          <p:attrName>style.visibility</p:attrName>
                                        </p:attrNameLst>
                                      </p:cBhvr>
                                      <p:to>
                                        <p:strVal val="visible"/>
                                      </p:to>
                                    </p:set>
                                    <p:anim calcmode="lin" valueType="num">
                                      <p:cBhvr additive="base">
                                        <p:cTn id="19" dur="500" fill="hold"/>
                                        <p:tgtEl>
                                          <p:spTgt spid="798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987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9875">
                                            <p:txEl>
                                              <p:pRg st="3" end="3"/>
                                            </p:txEl>
                                          </p:spTgt>
                                        </p:tgtEl>
                                        <p:attrNameLst>
                                          <p:attrName>style.visibility</p:attrName>
                                        </p:attrNameLst>
                                      </p:cBhvr>
                                      <p:to>
                                        <p:strVal val="visible"/>
                                      </p:to>
                                    </p:set>
                                    <p:anim calcmode="lin" valueType="num">
                                      <p:cBhvr additive="base">
                                        <p:cTn id="25" dur="500" fill="hold"/>
                                        <p:tgtEl>
                                          <p:spTgt spid="798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987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875">
                                            <p:txEl>
                                              <p:pRg st="4" end="4"/>
                                            </p:txEl>
                                          </p:spTgt>
                                        </p:tgtEl>
                                        <p:attrNameLst>
                                          <p:attrName>style.visibility</p:attrName>
                                        </p:attrNameLst>
                                      </p:cBhvr>
                                      <p:to>
                                        <p:strVal val="visible"/>
                                      </p:to>
                                    </p:set>
                                    <p:anim calcmode="lin" valueType="num">
                                      <p:cBhvr additive="base">
                                        <p:cTn id="31" dur="500" fill="hold"/>
                                        <p:tgtEl>
                                          <p:spTgt spid="798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987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9875">
                                            <p:txEl>
                                              <p:pRg st="5" end="5"/>
                                            </p:txEl>
                                          </p:spTgt>
                                        </p:tgtEl>
                                        <p:attrNameLst>
                                          <p:attrName>style.visibility</p:attrName>
                                        </p:attrNameLst>
                                      </p:cBhvr>
                                      <p:to>
                                        <p:strVal val="visible"/>
                                      </p:to>
                                    </p:set>
                                    <p:anim calcmode="lin" valueType="num">
                                      <p:cBhvr additive="base">
                                        <p:cTn id="37" dur="500" fill="hold"/>
                                        <p:tgtEl>
                                          <p:spTgt spid="798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987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ldLvl="2" autoUpdateAnimBg="0" build="p"/>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异步二进制计数器 </a:t>
            </a:r>
            <a:endParaRPr lang="zh-CN" altLang="en-US" i="0" dirty="0">
              <a:solidFill>
                <a:schemeClr val="accent1"/>
              </a:solidFill>
              <a:latin typeface="+mj-ea"/>
              <a:cs typeface="Times New Roman" panose="02020603050405020304" pitchFamily="18" charset="0"/>
            </a:endParaRPr>
          </a:p>
        </p:txBody>
      </p:sp>
      <p:sp>
        <p:nvSpPr>
          <p:cNvPr id="77" name="矩形 76"/>
          <p:cNvSpPr>
            <a:spLocks noChangeArrowheads="1"/>
          </p:cNvSpPr>
          <p:nvPr/>
        </p:nvSpPr>
        <p:spPr bwMode="auto">
          <a:xfrm>
            <a:off x="612000" y="900000"/>
            <a:ext cx="10812592" cy="1684244"/>
          </a:xfrm>
          <a:prstGeom prst="rect">
            <a:avLst/>
          </a:prstGeom>
          <a:noFill/>
          <a:ln w="9525">
            <a:noFill/>
            <a:miter lim="800000"/>
          </a:ln>
        </p:spPr>
        <p:txBody>
          <a:bodyPr wrap="square">
            <a:spAutoFit/>
          </a:bodyPr>
          <a:lstStyle/>
          <a:p>
            <a:pPr algn="just" eaLnBrk="1" hangingPunct="1">
              <a:lnSpc>
                <a:spcPct val="110000"/>
              </a:lnSpc>
              <a:spcBef>
                <a:spcPct val="0"/>
              </a:spcBef>
              <a:buClr>
                <a:srgbClr val="FC0128"/>
              </a:buClr>
              <a:buSzTx/>
              <a:buFont typeface="Wingdings" panose="05000000000000000000" pitchFamily="2" charset="2"/>
              <a:buChar char=""/>
              <a:tabLst>
                <a:tab pos="450850" algn="l"/>
              </a:tabLst>
            </a:pPr>
            <a:r>
              <a:rPr lang="zh-CN" altLang="en-US" sz="2400" dirty="0">
                <a:solidFill>
                  <a:srgbClr val="000000"/>
                </a:solidFill>
                <a:latin typeface="Times New Roman" panose="02020603050405020304" pitchFamily="18" charset="0"/>
                <a:cs typeface="Times New Roman" panose="02020603050405020304" pitchFamily="18" charset="0"/>
              </a:rPr>
              <a:t> 电路结构特点</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全部由</a:t>
            </a:r>
            <a:r>
              <a:rPr lang="en-US" altLang="zh-CN" sz="2400" dirty="0">
                <a:solidFill>
                  <a:srgbClr val="000000"/>
                </a:solidFill>
                <a:latin typeface="Times New Roman" panose="02020603050405020304" pitchFamily="18" charset="0"/>
                <a:cs typeface="Times New Roman" panose="02020603050405020304" pitchFamily="18" charset="0"/>
              </a:rPr>
              <a:t>JK</a:t>
            </a:r>
            <a:r>
              <a:rPr lang="zh-CN" altLang="en-US" sz="2400" dirty="0">
                <a:solidFill>
                  <a:srgbClr val="000000"/>
                </a:solidFill>
                <a:latin typeface="Times New Roman" panose="02020603050405020304" pitchFamily="18" charset="0"/>
                <a:cs typeface="Times New Roman" panose="02020603050405020304" pitchFamily="18" charset="0"/>
              </a:rPr>
              <a:t>触发器构成</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第一级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由系统时钟控制，其余各级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端由前级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端或</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端控制</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78" name="Text Box 6"/>
          <p:cNvSpPr txBox="1">
            <a:spLocks noChangeArrowheads="1"/>
          </p:cNvSpPr>
          <p:nvPr/>
        </p:nvSpPr>
        <p:spPr bwMode="auto">
          <a:xfrm>
            <a:off x="2174876" y="2780928"/>
            <a:ext cx="849312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例</a:t>
            </a:r>
            <a:r>
              <a:rPr lang="en-US" altLang="zh-CN" sz="2000" dirty="0">
                <a:solidFill>
                  <a:srgbClr val="FF3399"/>
                </a:solidFill>
                <a:latin typeface="Times New Roman" panose="02020603050405020304" pitchFamily="18" charset="0"/>
                <a:cs typeface="Times New Roman" panose="02020603050405020304" pitchFamily="18" charset="0"/>
              </a:rPr>
              <a:t>9】</a:t>
            </a:r>
            <a:r>
              <a:rPr lang="zh-CN" altLang="en-US" sz="2000" dirty="0">
                <a:solidFill>
                  <a:srgbClr val="000000"/>
                </a:solidFill>
                <a:latin typeface="Times New Roman" panose="02020603050405020304" pitchFamily="18" charset="0"/>
                <a:cs typeface="Times New Roman" panose="02020603050405020304" pitchFamily="18" charset="0"/>
              </a:rPr>
              <a:t>分析异步二进制（</a:t>
            </a:r>
            <a:r>
              <a:rPr lang="en-US" altLang="zh-CN" sz="2000" dirty="0">
                <a:solidFill>
                  <a:srgbClr val="000000"/>
                </a:solidFill>
                <a:latin typeface="Times New Roman" panose="02020603050405020304" pitchFamily="18" charset="0"/>
                <a:cs typeface="Times New Roman" panose="02020603050405020304" pitchFamily="18" charset="0"/>
              </a:rPr>
              <a:t>M=16</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加法</a:t>
            </a:r>
            <a:r>
              <a:rPr lang="zh-CN" altLang="en-US" sz="2000" dirty="0">
                <a:solidFill>
                  <a:srgbClr val="000000"/>
                </a:solidFill>
                <a:latin typeface="Times New Roman" panose="02020603050405020304" pitchFamily="18" charset="0"/>
                <a:cs typeface="Times New Roman" panose="02020603050405020304" pitchFamily="18" charset="0"/>
              </a:rPr>
              <a:t>计数器电路（</a:t>
            </a:r>
            <a:r>
              <a:rPr lang="en-US" altLang="zh-CN" sz="2000" dirty="0">
                <a:solidFill>
                  <a:srgbClr val="000000"/>
                </a:solidFill>
                <a:latin typeface="Times New Roman" panose="02020603050405020304" pitchFamily="18" charset="0"/>
                <a:cs typeface="Times New Roman" panose="02020603050405020304" pitchFamily="18" charset="0"/>
              </a:rPr>
              <a:t>N=4</a:t>
            </a:r>
            <a:r>
              <a:rPr lang="zh-CN" altLang="en-US" sz="2000" dirty="0">
                <a:solidFill>
                  <a:srgbClr val="00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2" name="Group 106"/>
          <p:cNvGrpSpPr/>
          <p:nvPr/>
        </p:nvGrpSpPr>
        <p:grpSpPr bwMode="auto">
          <a:xfrm>
            <a:off x="2611128" y="3470822"/>
            <a:ext cx="5486400" cy="1371600"/>
            <a:chOff x="720" y="2064"/>
            <a:chExt cx="3456" cy="864"/>
          </a:xfrm>
        </p:grpSpPr>
        <p:grpSp>
          <p:nvGrpSpPr>
            <p:cNvPr id="3" name="Group 102"/>
            <p:cNvGrpSpPr/>
            <p:nvPr/>
          </p:nvGrpSpPr>
          <p:grpSpPr bwMode="auto">
            <a:xfrm>
              <a:off x="720" y="2064"/>
              <a:ext cx="3456" cy="864"/>
              <a:chOff x="720" y="2064"/>
              <a:chExt cx="3456" cy="864"/>
            </a:xfrm>
          </p:grpSpPr>
          <p:grpSp>
            <p:nvGrpSpPr>
              <p:cNvPr id="4" name="Group 23"/>
              <p:cNvGrpSpPr/>
              <p:nvPr/>
            </p:nvGrpSpPr>
            <p:grpSpPr bwMode="auto">
              <a:xfrm>
                <a:off x="960" y="2208"/>
                <a:ext cx="720" cy="720"/>
                <a:chOff x="912" y="2208"/>
                <a:chExt cx="720" cy="720"/>
              </a:xfrm>
            </p:grpSpPr>
            <p:grpSp>
              <p:nvGrpSpPr>
                <p:cNvPr id="5" name="Group 16"/>
                <p:cNvGrpSpPr/>
                <p:nvPr/>
              </p:nvGrpSpPr>
              <p:grpSpPr bwMode="auto">
                <a:xfrm>
                  <a:off x="1152" y="2448"/>
                  <a:ext cx="480" cy="480"/>
                  <a:chOff x="1152" y="2448"/>
                  <a:chExt cx="480" cy="480"/>
                </a:xfrm>
              </p:grpSpPr>
              <p:sp>
                <p:nvSpPr>
                  <p:cNvPr id="121957" name="Rectangle 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8" name="Text Box 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59" name="Text Box 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0" name="Oval 1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1" name="Oval 1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2" name="AutoShape 1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3" name="Text Box 1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4" name="Text Box 1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5" name="Line 1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51" name="Line 17"/>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2" name="Line 18"/>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3" name="Line 19"/>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4" name="Oval 20"/>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5" name="Text Box 21"/>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56" name="Text Box 22"/>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0</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6" name="Group 24"/>
              <p:cNvGrpSpPr/>
              <p:nvPr/>
            </p:nvGrpSpPr>
            <p:grpSpPr bwMode="auto">
              <a:xfrm>
                <a:off x="1728" y="2208"/>
                <a:ext cx="720" cy="720"/>
                <a:chOff x="912" y="2208"/>
                <a:chExt cx="720" cy="720"/>
              </a:xfrm>
            </p:grpSpPr>
            <p:grpSp>
              <p:nvGrpSpPr>
                <p:cNvPr id="7" name="Group 25"/>
                <p:cNvGrpSpPr/>
                <p:nvPr/>
              </p:nvGrpSpPr>
              <p:grpSpPr bwMode="auto">
                <a:xfrm>
                  <a:off x="1152" y="2448"/>
                  <a:ext cx="480" cy="480"/>
                  <a:chOff x="1152" y="2448"/>
                  <a:chExt cx="480" cy="480"/>
                </a:xfrm>
              </p:grpSpPr>
              <p:sp>
                <p:nvSpPr>
                  <p:cNvPr id="121941" name="Rectangle 2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2" name="Text Box 2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3" name="Text Box 2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4" name="Oval 2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5" name="Oval 3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6" name="AutoShape 3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7" name="Text Box 3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8" name="Text Box 3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9" name="Line 3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35" name="Line 3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6" name="Line 3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7" name="Line 3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8" name="Oval 3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9" name="Text Box 3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0" name="Text Box 4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1</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8" name="Group 41"/>
              <p:cNvGrpSpPr/>
              <p:nvPr/>
            </p:nvGrpSpPr>
            <p:grpSpPr bwMode="auto">
              <a:xfrm>
                <a:off x="2496" y="2208"/>
                <a:ext cx="720" cy="720"/>
                <a:chOff x="912" y="2208"/>
                <a:chExt cx="720" cy="720"/>
              </a:xfrm>
            </p:grpSpPr>
            <p:grpSp>
              <p:nvGrpSpPr>
                <p:cNvPr id="9" name="Group 42"/>
                <p:cNvGrpSpPr/>
                <p:nvPr/>
              </p:nvGrpSpPr>
              <p:grpSpPr bwMode="auto">
                <a:xfrm>
                  <a:off x="1152" y="2448"/>
                  <a:ext cx="480" cy="480"/>
                  <a:chOff x="1152" y="2448"/>
                  <a:chExt cx="480" cy="480"/>
                </a:xfrm>
              </p:grpSpPr>
              <p:sp>
                <p:nvSpPr>
                  <p:cNvPr id="121925" name="Rectangle 4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6" name="Text Box 4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7" name="Text Box 4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8" name="Oval 4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9" name="Oval 4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0" name="AutoShape 4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1" name="Text Box 4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32" name="Text Box 5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33" name="Line 5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19" name="Line 5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0" name="Line 5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1" name="Line 5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2" name="Oval 5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3" name="Text Box 5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4" name="Text Box 5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2</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10" name="Group 58"/>
              <p:cNvGrpSpPr/>
              <p:nvPr/>
            </p:nvGrpSpPr>
            <p:grpSpPr bwMode="auto">
              <a:xfrm>
                <a:off x="3264" y="2208"/>
                <a:ext cx="720" cy="720"/>
                <a:chOff x="912" y="2208"/>
                <a:chExt cx="720" cy="720"/>
              </a:xfrm>
            </p:grpSpPr>
            <p:grpSp>
              <p:nvGrpSpPr>
                <p:cNvPr id="11" name="Group 59"/>
                <p:cNvGrpSpPr/>
                <p:nvPr/>
              </p:nvGrpSpPr>
              <p:grpSpPr bwMode="auto">
                <a:xfrm>
                  <a:off x="1152" y="2448"/>
                  <a:ext cx="480" cy="480"/>
                  <a:chOff x="1152" y="2448"/>
                  <a:chExt cx="480" cy="480"/>
                </a:xfrm>
              </p:grpSpPr>
              <p:sp>
                <p:nvSpPr>
                  <p:cNvPr id="121909" name="Rectangle 6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0" name="Text Box 6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1" name="Text Box 6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2" name="Oval 6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3" name="Oval 6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4" name="AutoShape 6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5" name="Text Box 6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6" name="Text Box 6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7" name="Line 6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03" name="Line 6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4" name="Line 7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5" name="Line 7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6" name="Oval 7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07" name="Text Box 7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08" name="Text Box 7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12" name="Group 78"/>
              <p:cNvGrpSpPr/>
              <p:nvPr/>
            </p:nvGrpSpPr>
            <p:grpSpPr bwMode="auto">
              <a:xfrm>
                <a:off x="3168" y="2544"/>
                <a:ext cx="336" cy="144"/>
                <a:chOff x="3168" y="2544"/>
                <a:chExt cx="336" cy="144"/>
              </a:xfrm>
            </p:grpSpPr>
            <p:sp>
              <p:nvSpPr>
                <p:cNvPr id="121899" name="Line 75"/>
                <p:cNvSpPr>
                  <a:spLocks noChangeShapeType="1"/>
                </p:cNvSpPr>
                <p:nvPr/>
              </p:nvSpPr>
              <p:spPr bwMode="auto">
                <a:xfrm>
                  <a:off x="3168" y="2544"/>
                  <a:ext cx="9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0" name="Line 76"/>
                <p:cNvSpPr>
                  <a:spLocks noChangeShapeType="1"/>
                </p:cNvSpPr>
                <p:nvPr/>
              </p:nvSpPr>
              <p:spPr bwMode="auto">
                <a:xfrm>
                  <a:off x="3264" y="254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1" name="Line 77"/>
                <p:cNvSpPr>
                  <a:spLocks noChangeShapeType="1"/>
                </p:cNvSpPr>
                <p:nvPr/>
              </p:nvSpPr>
              <p:spPr bwMode="auto">
                <a:xfrm>
                  <a:off x="3264" y="2688"/>
                  <a:ext cx="24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3" name="Group 79"/>
              <p:cNvGrpSpPr/>
              <p:nvPr/>
            </p:nvGrpSpPr>
            <p:grpSpPr bwMode="auto">
              <a:xfrm>
                <a:off x="2400" y="2544"/>
                <a:ext cx="336" cy="144"/>
                <a:chOff x="3168" y="2544"/>
                <a:chExt cx="336" cy="144"/>
              </a:xfrm>
            </p:grpSpPr>
            <p:sp>
              <p:nvSpPr>
                <p:cNvPr id="121896" name="Line 80"/>
                <p:cNvSpPr>
                  <a:spLocks noChangeShapeType="1"/>
                </p:cNvSpPr>
                <p:nvPr/>
              </p:nvSpPr>
              <p:spPr bwMode="auto">
                <a:xfrm>
                  <a:off x="3168" y="2544"/>
                  <a:ext cx="9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7" name="Line 81"/>
                <p:cNvSpPr>
                  <a:spLocks noChangeShapeType="1"/>
                </p:cNvSpPr>
                <p:nvPr/>
              </p:nvSpPr>
              <p:spPr bwMode="auto">
                <a:xfrm>
                  <a:off x="3264" y="254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8" name="Line 82"/>
                <p:cNvSpPr>
                  <a:spLocks noChangeShapeType="1"/>
                </p:cNvSpPr>
                <p:nvPr/>
              </p:nvSpPr>
              <p:spPr bwMode="auto">
                <a:xfrm>
                  <a:off x="3264" y="2688"/>
                  <a:ext cx="24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83"/>
              <p:cNvGrpSpPr/>
              <p:nvPr/>
            </p:nvGrpSpPr>
            <p:grpSpPr bwMode="auto">
              <a:xfrm>
                <a:off x="1632" y="2544"/>
                <a:ext cx="336" cy="144"/>
                <a:chOff x="3168" y="2544"/>
                <a:chExt cx="336" cy="144"/>
              </a:xfrm>
            </p:grpSpPr>
            <p:sp>
              <p:nvSpPr>
                <p:cNvPr id="121893" name="Line 84"/>
                <p:cNvSpPr>
                  <a:spLocks noChangeShapeType="1"/>
                </p:cNvSpPr>
                <p:nvPr/>
              </p:nvSpPr>
              <p:spPr bwMode="auto">
                <a:xfrm>
                  <a:off x="3168" y="2544"/>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4" name="Line 85"/>
                <p:cNvSpPr>
                  <a:spLocks noChangeShapeType="1"/>
                </p:cNvSpPr>
                <p:nvPr/>
              </p:nvSpPr>
              <p:spPr bwMode="auto">
                <a:xfrm>
                  <a:off x="3264" y="2544"/>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5" name="Line 86"/>
                <p:cNvSpPr>
                  <a:spLocks noChangeShapeType="1"/>
                </p:cNvSpPr>
                <p:nvPr/>
              </p:nvSpPr>
              <p:spPr bwMode="auto">
                <a:xfrm>
                  <a:off x="3264" y="2688"/>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878" name="Line 87"/>
              <p:cNvSpPr>
                <a:spLocks noChangeShapeType="1"/>
              </p:cNvSpPr>
              <p:nvPr/>
            </p:nvSpPr>
            <p:spPr bwMode="auto">
              <a:xfrm>
                <a:off x="768" y="268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79" name="Text Box 88"/>
              <p:cNvSpPr txBox="1">
                <a:spLocks noChangeArrowheads="1"/>
              </p:cNvSpPr>
              <p:nvPr/>
            </p:nvSpPr>
            <p:spPr bwMode="auto">
              <a:xfrm>
                <a:off x="720"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CP</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sp>
            <p:nvSpPr>
              <p:cNvPr id="121880" name="Line 89"/>
              <p:cNvSpPr>
                <a:spLocks noChangeShapeType="1"/>
              </p:cNvSpPr>
              <p:nvPr/>
            </p:nvSpPr>
            <p:spPr bwMode="auto">
              <a:xfrm>
                <a:off x="3936"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92"/>
              <p:cNvGrpSpPr/>
              <p:nvPr/>
            </p:nvGrpSpPr>
            <p:grpSpPr bwMode="auto">
              <a:xfrm>
                <a:off x="3888" y="2064"/>
                <a:ext cx="288" cy="480"/>
                <a:chOff x="3888" y="2064"/>
                <a:chExt cx="288" cy="480"/>
              </a:xfrm>
            </p:grpSpPr>
            <p:sp>
              <p:nvSpPr>
                <p:cNvPr id="121891" name="Line 90"/>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2" name="Text Box 91"/>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6" name="Group 93"/>
              <p:cNvGrpSpPr/>
              <p:nvPr/>
            </p:nvGrpSpPr>
            <p:grpSpPr bwMode="auto">
              <a:xfrm>
                <a:off x="3120" y="2064"/>
                <a:ext cx="288" cy="480"/>
                <a:chOff x="3888" y="2064"/>
                <a:chExt cx="288" cy="480"/>
              </a:xfrm>
            </p:grpSpPr>
            <p:sp>
              <p:nvSpPr>
                <p:cNvPr id="121889" name="Line 94"/>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0" name="Text Box 95"/>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7" name="Group 96"/>
              <p:cNvGrpSpPr/>
              <p:nvPr/>
            </p:nvGrpSpPr>
            <p:grpSpPr bwMode="auto">
              <a:xfrm>
                <a:off x="2352" y="2064"/>
                <a:ext cx="288" cy="480"/>
                <a:chOff x="3888" y="2064"/>
                <a:chExt cx="288" cy="480"/>
              </a:xfrm>
            </p:grpSpPr>
            <p:sp>
              <p:nvSpPr>
                <p:cNvPr id="121887" name="Line 97"/>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8" name="Text Box 98"/>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8" name="Group 99"/>
              <p:cNvGrpSpPr/>
              <p:nvPr/>
            </p:nvGrpSpPr>
            <p:grpSpPr bwMode="auto">
              <a:xfrm>
                <a:off x="1584" y="2064"/>
                <a:ext cx="288" cy="480"/>
                <a:chOff x="3888" y="2064"/>
                <a:chExt cx="288" cy="480"/>
              </a:xfrm>
            </p:grpSpPr>
            <p:sp>
              <p:nvSpPr>
                <p:cNvPr id="121885" name="Line 100"/>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6" name="Text Box 101"/>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sp>
          <p:nvSpPr>
            <p:cNvPr id="121868" name="Oval 103"/>
            <p:cNvSpPr>
              <a:spLocks noChangeArrowheads="1"/>
            </p:cNvSpPr>
            <p:nvPr/>
          </p:nvSpPr>
          <p:spPr bwMode="auto">
            <a:xfrm>
              <a:off x="1698" y="251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69" name="Oval 104"/>
            <p:cNvSpPr>
              <a:spLocks noChangeArrowheads="1"/>
            </p:cNvSpPr>
            <p:nvPr/>
          </p:nvSpPr>
          <p:spPr bwMode="auto">
            <a:xfrm>
              <a:off x="2469" y="2526"/>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70" name="Oval 105"/>
            <p:cNvSpPr>
              <a:spLocks noChangeArrowheads="1"/>
            </p:cNvSpPr>
            <p:nvPr/>
          </p:nvSpPr>
          <p:spPr bwMode="auto">
            <a:xfrm>
              <a:off x="3237" y="2514"/>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79" name="Text Box 108"/>
          <p:cNvSpPr txBox="1">
            <a:spLocks noChangeArrowheads="1"/>
          </p:cNvSpPr>
          <p:nvPr/>
        </p:nvSpPr>
        <p:spPr bwMode="auto">
          <a:xfrm>
            <a:off x="2209801" y="5013325"/>
            <a:ext cx="234632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1</a:t>
            </a:r>
            <a:r>
              <a:rPr lang="zh-CN" altLang="en-US" sz="2000" dirty="0">
                <a:solidFill>
                  <a:srgbClr val="C00000"/>
                </a:solidFill>
                <a:latin typeface="Times New Roman" panose="02020603050405020304" pitchFamily="18" charset="0"/>
                <a:cs typeface="Times New Roman" panose="02020603050405020304" pitchFamily="18" charset="0"/>
              </a:rPr>
              <a:t>）状态方程</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pic>
        <p:nvPicPr>
          <p:cNvPr id="22605" name="Picture 77"/>
          <p:cNvPicPr>
            <a:picLocks noChangeAspect="1" noChangeArrowheads="1"/>
          </p:cNvPicPr>
          <p:nvPr/>
        </p:nvPicPr>
        <p:blipFill>
          <a:blip r:embed="rId1" cstate="print"/>
          <a:srcRect/>
          <a:stretch>
            <a:fillRect/>
          </a:stretch>
        </p:blipFill>
        <p:spPr bwMode="auto">
          <a:xfrm>
            <a:off x="4081464" y="5127156"/>
            <a:ext cx="3794125" cy="9493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09" name="矩形 108"/>
          <p:cNvSpPr/>
          <p:nvPr/>
        </p:nvSpPr>
        <p:spPr>
          <a:xfrm>
            <a:off x="8292331" y="3943897"/>
            <a:ext cx="2192338" cy="1107996"/>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1</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2</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3 </a:t>
            </a:r>
            <a:r>
              <a:rPr lang="zh-CN" altLang="zh-CN" sz="2000" dirty="0">
                <a:solidFill>
                  <a:srgbClr val="000000"/>
                </a:solidFill>
                <a:latin typeface="Times New Roman" panose="02020603050405020304" pitchFamily="18" charset="0"/>
                <a:cs typeface="Times New Roman" panose="02020603050405020304" pitchFamily="18" charset="0"/>
              </a:rPr>
              <a:t>的</a:t>
            </a:r>
            <a:r>
              <a:rPr lang="en-US" altLang="zh-CN" sz="2000" dirty="0">
                <a:solidFill>
                  <a:srgbClr val="000000"/>
                </a:solidFill>
                <a:latin typeface="Times New Roman" panose="02020603050405020304" pitchFamily="18" charset="0"/>
                <a:cs typeface="Times New Roman" panose="02020603050405020304" pitchFamily="18" charset="0"/>
              </a:rPr>
              <a:t>CP</a:t>
            </a:r>
            <a:r>
              <a:rPr lang="zh-CN" altLang="zh-CN" sz="2000" dirty="0">
                <a:solidFill>
                  <a:srgbClr val="000000"/>
                </a:solidFill>
                <a:latin typeface="Times New Roman" panose="02020603050405020304" pitchFamily="18" charset="0"/>
                <a:cs typeface="Times New Roman" panose="02020603050405020304" pitchFamily="18" charset="0"/>
              </a:rPr>
              <a:t>端分别接前级触发器的</a:t>
            </a:r>
            <a:r>
              <a:rPr lang="en-US" altLang="zh-CN" sz="2000" dirty="0">
                <a:solidFill>
                  <a:srgbClr val="FF3399"/>
                </a:solidFill>
                <a:latin typeface="Times New Roman" panose="02020603050405020304" pitchFamily="18" charset="0"/>
                <a:cs typeface="Times New Roman" panose="02020603050405020304" pitchFamily="18" charset="0"/>
              </a:rPr>
              <a:t>Q</a:t>
            </a:r>
            <a:r>
              <a:rPr lang="zh-CN" altLang="zh-CN" sz="2000" dirty="0">
                <a:solidFill>
                  <a:srgbClr val="FF3399"/>
                </a:solidFill>
                <a:latin typeface="Times New Roman" panose="02020603050405020304" pitchFamily="18" charset="0"/>
                <a:cs typeface="Times New Roman" panose="02020603050405020304" pitchFamily="18" charset="0"/>
              </a:rPr>
              <a:t>端</a:t>
            </a:r>
            <a:endParaRPr lang="zh-CN" altLang="en-US" sz="2000"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blinds(horizontal)">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blinds(horizontal)">
                                      <p:cBhvr>
                                        <p:cTn id="27" dur="500"/>
                                        <p:tgtEl>
                                          <p:spTgt spid="179"/>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2605"/>
                                        </p:tgtEl>
                                        <p:attrNameLst>
                                          <p:attrName>style.visibility</p:attrName>
                                        </p:attrNameLst>
                                      </p:cBhvr>
                                      <p:to>
                                        <p:strVal val="visible"/>
                                      </p:to>
                                    </p:set>
                                    <p:animEffect transition="in" filter="blinds(horizontal)">
                                      <p:cBhvr>
                                        <p:cTn id="31" dur="500"/>
                                        <p:tgtEl>
                                          <p:spTgt spid="22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79" grpId="0" autoUpdateAnimBg="0"/>
      <p:bldP spid="109"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异步二进制计数器的状态转换表</a:t>
            </a:r>
            <a:endParaRPr lang="zh-CN" altLang="en-US" i="0" dirty="0">
              <a:solidFill>
                <a:schemeClr val="accent1"/>
              </a:solidFill>
              <a:latin typeface="+mj-ea"/>
            </a:endParaRPr>
          </a:p>
        </p:txBody>
      </p:sp>
      <p:sp>
        <p:nvSpPr>
          <p:cNvPr id="122883"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22884" name="Text Box 145"/>
          <p:cNvSpPr txBox="1">
            <a:spLocks noChangeArrowheads="1"/>
          </p:cNvSpPr>
          <p:nvPr/>
        </p:nvSpPr>
        <p:spPr bwMode="black">
          <a:xfrm>
            <a:off x="612000" y="900000"/>
            <a:ext cx="3578350"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2</a:t>
            </a:r>
            <a:r>
              <a:rPr lang="zh-CN" altLang="en-US" sz="2400" dirty="0">
                <a:solidFill>
                  <a:srgbClr val="C00000"/>
                </a:solidFill>
                <a:latin typeface="Arial" panose="020B0604020202020204" pitchFamily="34" charset="0"/>
                <a:cs typeface="Arial" panose="020B0604020202020204" pitchFamily="34" charset="0"/>
              </a:rPr>
              <a:t>）列出状态转换表</a:t>
            </a:r>
            <a:endParaRPr lang="zh-CN" altLang="en-US" sz="2400" dirty="0">
              <a:solidFill>
                <a:srgbClr val="C00000"/>
              </a:solidFill>
              <a:latin typeface="Arial" panose="020B0604020202020204" pitchFamily="34" charset="0"/>
              <a:cs typeface="Arial" panose="020B0604020202020204" pitchFamily="34" charset="0"/>
            </a:endParaRPr>
          </a:p>
        </p:txBody>
      </p:sp>
      <p:graphicFrame>
        <p:nvGraphicFramePr>
          <p:cNvPr id="33863" name="Group 71"/>
          <p:cNvGraphicFramePr>
            <a:graphicFrameLocks noGrp="1"/>
          </p:cNvGraphicFramePr>
          <p:nvPr/>
        </p:nvGraphicFramePr>
        <p:xfrm>
          <a:off x="1919536" y="1556792"/>
          <a:ext cx="5091112" cy="4952049"/>
        </p:xfrm>
        <a:graphic>
          <a:graphicData uri="http://schemas.openxmlformats.org/drawingml/2006/table">
            <a:tbl>
              <a:tblPr/>
              <a:tblGrid>
                <a:gridCol w="2284412"/>
                <a:gridCol w="2806700"/>
              </a:tblGrid>
              <a:tr h="3984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pic>
        <p:nvPicPr>
          <p:cNvPr id="6" name="Picture 77"/>
          <p:cNvPicPr>
            <a:picLocks noChangeAspect="1" noChangeArrowheads="1"/>
          </p:cNvPicPr>
          <p:nvPr/>
        </p:nvPicPr>
        <p:blipFill>
          <a:blip r:embed="rId1" cstate="print"/>
          <a:srcRect/>
          <a:stretch>
            <a:fillRect/>
          </a:stretch>
        </p:blipFill>
        <p:spPr bwMode="auto">
          <a:xfrm>
            <a:off x="7536160" y="3140968"/>
            <a:ext cx="3794125" cy="949325"/>
          </a:xfrm>
          <a:prstGeom prst="rect">
            <a:avLst/>
          </a:prstGeom>
          <a:solidFill>
            <a:srgbClr val="FFFFBD"/>
          </a:solidFill>
          <a:ln w="9525">
            <a:noFill/>
            <a:miter lim="800000"/>
            <a:headEnd/>
            <a:tailEnd/>
          </a:ln>
          <a:effectLst>
            <a:prstShdw prst="shdw13" dist="53882" dir="13500000">
              <a:srgbClr val="808080">
                <a:alpha val="50000"/>
              </a:srgbClr>
            </a:prstShdw>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863"/>
                                        </p:tgtEl>
                                        <p:attrNameLst>
                                          <p:attrName>style.visibility</p:attrName>
                                        </p:attrNameLst>
                                      </p:cBhvr>
                                      <p:to>
                                        <p:strVal val="visible"/>
                                      </p:to>
                                    </p:set>
                                    <p:animEffect transition="in" filter="blinds(horizontal)">
                                      <p:cBhvr>
                                        <p:cTn id="7" dur="500"/>
                                        <p:tgtEl>
                                          <p:spTgt spid="3386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612000" y="252000"/>
            <a:ext cx="5830888" cy="373062"/>
          </a:xfrm>
        </p:spPr>
        <p:txBody>
          <a:bodyPr/>
          <a:lstStyle/>
          <a:p>
            <a:r>
              <a:rPr lang="zh-CN" altLang="en-US" i="0" dirty="0">
                <a:solidFill>
                  <a:schemeClr val="accent1"/>
                </a:solidFill>
                <a:latin typeface="+mj-ea"/>
              </a:rPr>
              <a:t>异步二进制计数器的状态转换图和时序图</a:t>
            </a:r>
            <a:endParaRPr lang="zh-CN" altLang="en-US" i="0" dirty="0">
              <a:solidFill>
                <a:schemeClr val="accent1"/>
              </a:solidFill>
              <a:latin typeface="+mj-ea"/>
            </a:endParaRPr>
          </a:p>
        </p:txBody>
      </p:sp>
      <p:sp>
        <p:nvSpPr>
          <p:cNvPr id="7173" name="Text Box 223"/>
          <p:cNvSpPr txBox="1">
            <a:spLocks noChangeArrowheads="1"/>
          </p:cNvSpPr>
          <p:nvPr/>
        </p:nvSpPr>
        <p:spPr bwMode="auto">
          <a:xfrm>
            <a:off x="2495600" y="2636912"/>
            <a:ext cx="1487488"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a:solidFill>
                  <a:srgbClr val="C00000"/>
                </a:solidFill>
                <a:latin typeface="Arial" panose="020B0604020202020204" pitchFamily="34" charset="0"/>
                <a:cs typeface="Arial" panose="020B0604020202020204" pitchFamily="34" charset="0"/>
              </a:rPr>
              <a:t>时序图</a:t>
            </a:r>
            <a:endParaRPr lang="zh-CN" altLang="en-US" sz="2000">
              <a:solidFill>
                <a:srgbClr val="C00000"/>
              </a:solidFill>
              <a:latin typeface="Arial" panose="020B0604020202020204" pitchFamily="34" charset="0"/>
              <a:cs typeface="Arial" panose="020B0604020202020204" pitchFamily="34" charset="0"/>
            </a:endParaRPr>
          </a:p>
        </p:txBody>
      </p:sp>
      <p:grpSp>
        <p:nvGrpSpPr>
          <p:cNvPr id="2" name="Group 222"/>
          <p:cNvGrpSpPr/>
          <p:nvPr/>
        </p:nvGrpSpPr>
        <p:grpSpPr bwMode="auto">
          <a:xfrm>
            <a:off x="2347913" y="2996952"/>
            <a:ext cx="7772400" cy="2133600"/>
            <a:chOff x="240" y="336"/>
            <a:chExt cx="4896" cy="1344"/>
          </a:xfrm>
        </p:grpSpPr>
        <p:grpSp>
          <p:nvGrpSpPr>
            <p:cNvPr id="3" name="Group 215"/>
            <p:cNvGrpSpPr/>
            <p:nvPr/>
          </p:nvGrpSpPr>
          <p:grpSpPr bwMode="auto">
            <a:xfrm>
              <a:off x="240" y="336"/>
              <a:ext cx="384" cy="1329"/>
              <a:chOff x="240" y="336"/>
              <a:chExt cx="384" cy="1329"/>
            </a:xfrm>
          </p:grpSpPr>
          <p:sp>
            <p:nvSpPr>
              <p:cNvPr id="17699" name="Text Box 126"/>
              <p:cNvSpPr txBox="1">
                <a:spLocks noChangeArrowheads="1"/>
              </p:cNvSpPr>
              <p:nvPr/>
            </p:nvSpPr>
            <p:spPr bwMode="auto">
              <a:xfrm>
                <a:off x="240" y="336"/>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7700" name="Text Box 127"/>
              <p:cNvSpPr txBox="1">
                <a:spLocks noChangeArrowheads="1"/>
              </p:cNvSpPr>
              <p:nvPr/>
            </p:nvSpPr>
            <p:spPr bwMode="auto">
              <a:xfrm>
                <a:off x="240" y="652"/>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7701" name="Text Box 128"/>
              <p:cNvSpPr txBox="1">
                <a:spLocks noChangeArrowheads="1"/>
              </p:cNvSpPr>
              <p:nvPr/>
            </p:nvSpPr>
            <p:spPr bwMode="auto">
              <a:xfrm>
                <a:off x="240" y="912"/>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7702" name="Text Box 129"/>
              <p:cNvSpPr txBox="1">
                <a:spLocks noChangeArrowheads="1"/>
              </p:cNvSpPr>
              <p:nvPr/>
            </p:nvSpPr>
            <p:spPr bwMode="auto">
              <a:xfrm>
                <a:off x="240" y="1180"/>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7703" name="Text Box 130"/>
              <p:cNvSpPr txBox="1">
                <a:spLocks noChangeArrowheads="1"/>
              </p:cNvSpPr>
              <p:nvPr/>
            </p:nvSpPr>
            <p:spPr bwMode="auto">
              <a:xfrm>
                <a:off x="240" y="1468"/>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214"/>
            <p:cNvGrpSpPr/>
            <p:nvPr/>
          </p:nvGrpSpPr>
          <p:grpSpPr bwMode="auto">
            <a:xfrm>
              <a:off x="480" y="384"/>
              <a:ext cx="4656" cy="1296"/>
              <a:chOff x="192" y="384"/>
              <a:chExt cx="5501" cy="1296"/>
            </a:xfrm>
          </p:grpSpPr>
          <p:grpSp>
            <p:nvGrpSpPr>
              <p:cNvPr id="5" name="Group 212"/>
              <p:cNvGrpSpPr/>
              <p:nvPr/>
            </p:nvGrpSpPr>
            <p:grpSpPr bwMode="auto">
              <a:xfrm>
                <a:off x="192" y="384"/>
                <a:ext cx="5501" cy="144"/>
                <a:chOff x="192" y="384"/>
                <a:chExt cx="5501" cy="144"/>
              </a:xfrm>
            </p:grpSpPr>
            <p:grpSp>
              <p:nvGrpSpPr>
                <p:cNvPr id="6" name="Group 5"/>
                <p:cNvGrpSpPr/>
                <p:nvPr/>
              </p:nvGrpSpPr>
              <p:grpSpPr bwMode="auto">
                <a:xfrm>
                  <a:off x="192" y="384"/>
                  <a:ext cx="672" cy="144"/>
                  <a:chOff x="624" y="1536"/>
                  <a:chExt cx="672" cy="144"/>
                </a:xfrm>
              </p:grpSpPr>
              <p:grpSp>
                <p:nvGrpSpPr>
                  <p:cNvPr id="7" name="Group 6"/>
                  <p:cNvGrpSpPr/>
                  <p:nvPr/>
                </p:nvGrpSpPr>
                <p:grpSpPr bwMode="auto">
                  <a:xfrm>
                    <a:off x="624" y="1536"/>
                    <a:ext cx="336" cy="144"/>
                    <a:chOff x="624" y="1536"/>
                    <a:chExt cx="336" cy="144"/>
                  </a:xfrm>
                </p:grpSpPr>
                <p:sp>
                  <p:nvSpPr>
                    <p:cNvPr id="17695" name="Line 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6" name="Line 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7" name="Line 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8" name="Line 1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8" name="Group 11"/>
                  <p:cNvGrpSpPr/>
                  <p:nvPr/>
                </p:nvGrpSpPr>
                <p:grpSpPr bwMode="auto">
                  <a:xfrm>
                    <a:off x="960" y="1536"/>
                    <a:ext cx="336" cy="144"/>
                    <a:chOff x="624" y="1536"/>
                    <a:chExt cx="336" cy="144"/>
                  </a:xfrm>
                </p:grpSpPr>
                <p:sp>
                  <p:nvSpPr>
                    <p:cNvPr id="17691" name="Line 1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2" name="Line 1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3" name="Line 1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4" name="Line 15"/>
                    <p:cNvSpPr>
                      <a:spLocks noChangeShapeType="1"/>
                    </p:cNvSpPr>
                    <p:nvPr/>
                  </p:nvSpPr>
                  <p:spPr bwMode="auto">
                    <a:xfrm>
                      <a:off x="960" y="1536"/>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9" name="Group 16"/>
                <p:cNvGrpSpPr/>
                <p:nvPr/>
              </p:nvGrpSpPr>
              <p:grpSpPr bwMode="auto">
                <a:xfrm>
                  <a:off x="864" y="384"/>
                  <a:ext cx="672" cy="144"/>
                  <a:chOff x="624" y="1536"/>
                  <a:chExt cx="672" cy="144"/>
                </a:xfrm>
              </p:grpSpPr>
              <p:grpSp>
                <p:nvGrpSpPr>
                  <p:cNvPr id="10" name="Group 17"/>
                  <p:cNvGrpSpPr/>
                  <p:nvPr/>
                </p:nvGrpSpPr>
                <p:grpSpPr bwMode="auto">
                  <a:xfrm>
                    <a:off x="624" y="1536"/>
                    <a:ext cx="336" cy="144"/>
                    <a:chOff x="624" y="1536"/>
                    <a:chExt cx="336" cy="144"/>
                  </a:xfrm>
                </p:grpSpPr>
                <p:sp>
                  <p:nvSpPr>
                    <p:cNvPr id="17685" name="Line 1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6" name="Line 1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7" name="Line 2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8" name="Line 2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1" name="Group 22"/>
                  <p:cNvGrpSpPr/>
                  <p:nvPr/>
                </p:nvGrpSpPr>
                <p:grpSpPr bwMode="auto">
                  <a:xfrm>
                    <a:off x="960" y="1536"/>
                    <a:ext cx="336" cy="144"/>
                    <a:chOff x="624" y="1536"/>
                    <a:chExt cx="336" cy="144"/>
                  </a:xfrm>
                </p:grpSpPr>
                <p:sp>
                  <p:nvSpPr>
                    <p:cNvPr id="17681" name="Line 2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2" name="Line 2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3" name="Line 2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4" name="Line 2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2" name="Group 27"/>
                <p:cNvGrpSpPr/>
                <p:nvPr/>
              </p:nvGrpSpPr>
              <p:grpSpPr bwMode="auto">
                <a:xfrm>
                  <a:off x="1536" y="384"/>
                  <a:ext cx="672" cy="144"/>
                  <a:chOff x="624" y="1536"/>
                  <a:chExt cx="672" cy="144"/>
                </a:xfrm>
              </p:grpSpPr>
              <p:grpSp>
                <p:nvGrpSpPr>
                  <p:cNvPr id="13" name="Group 28"/>
                  <p:cNvGrpSpPr/>
                  <p:nvPr/>
                </p:nvGrpSpPr>
                <p:grpSpPr bwMode="auto">
                  <a:xfrm>
                    <a:off x="624" y="1536"/>
                    <a:ext cx="336" cy="144"/>
                    <a:chOff x="624" y="1536"/>
                    <a:chExt cx="336" cy="144"/>
                  </a:xfrm>
                </p:grpSpPr>
                <p:sp>
                  <p:nvSpPr>
                    <p:cNvPr id="17675" name="Line 2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6" name="Line 3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7" name="Line 3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8" name="Line 3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4" name="Group 33"/>
                  <p:cNvGrpSpPr/>
                  <p:nvPr/>
                </p:nvGrpSpPr>
                <p:grpSpPr bwMode="auto">
                  <a:xfrm>
                    <a:off x="960" y="1536"/>
                    <a:ext cx="336" cy="144"/>
                    <a:chOff x="624" y="1536"/>
                    <a:chExt cx="336" cy="144"/>
                  </a:xfrm>
                </p:grpSpPr>
                <p:sp>
                  <p:nvSpPr>
                    <p:cNvPr id="17671" name="Line 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2" name="Line 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3" name="Line 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4" name="Line 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5" name="Group 38"/>
                <p:cNvGrpSpPr/>
                <p:nvPr/>
              </p:nvGrpSpPr>
              <p:grpSpPr bwMode="auto">
                <a:xfrm>
                  <a:off x="2208" y="384"/>
                  <a:ext cx="672" cy="144"/>
                  <a:chOff x="624" y="1536"/>
                  <a:chExt cx="672" cy="144"/>
                </a:xfrm>
              </p:grpSpPr>
              <p:grpSp>
                <p:nvGrpSpPr>
                  <p:cNvPr id="16" name="Group 39"/>
                  <p:cNvGrpSpPr/>
                  <p:nvPr/>
                </p:nvGrpSpPr>
                <p:grpSpPr bwMode="auto">
                  <a:xfrm>
                    <a:off x="624" y="1536"/>
                    <a:ext cx="336" cy="144"/>
                    <a:chOff x="624" y="1536"/>
                    <a:chExt cx="336" cy="144"/>
                  </a:xfrm>
                </p:grpSpPr>
                <p:sp>
                  <p:nvSpPr>
                    <p:cNvPr id="17665" name="Line 4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6" name="Line 4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7" name="Line 4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8" name="Line 4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 name="Group 44"/>
                  <p:cNvGrpSpPr/>
                  <p:nvPr/>
                </p:nvGrpSpPr>
                <p:grpSpPr bwMode="auto">
                  <a:xfrm>
                    <a:off x="960" y="1536"/>
                    <a:ext cx="336" cy="144"/>
                    <a:chOff x="624" y="1536"/>
                    <a:chExt cx="336" cy="144"/>
                  </a:xfrm>
                </p:grpSpPr>
                <p:sp>
                  <p:nvSpPr>
                    <p:cNvPr id="17661" name="Line 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2" name="Line 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3" name="Line 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4" name="Line 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8" name="Group 49"/>
                <p:cNvGrpSpPr/>
                <p:nvPr/>
              </p:nvGrpSpPr>
              <p:grpSpPr bwMode="auto">
                <a:xfrm>
                  <a:off x="2880" y="384"/>
                  <a:ext cx="672" cy="144"/>
                  <a:chOff x="624" y="1536"/>
                  <a:chExt cx="672" cy="144"/>
                </a:xfrm>
              </p:grpSpPr>
              <p:grpSp>
                <p:nvGrpSpPr>
                  <p:cNvPr id="19" name="Group 50"/>
                  <p:cNvGrpSpPr/>
                  <p:nvPr/>
                </p:nvGrpSpPr>
                <p:grpSpPr bwMode="auto">
                  <a:xfrm>
                    <a:off x="624" y="1536"/>
                    <a:ext cx="336" cy="144"/>
                    <a:chOff x="624" y="1536"/>
                    <a:chExt cx="336" cy="144"/>
                  </a:xfrm>
                </p:grpSpPr>
                <p:sp>
                  <p:nvSpPr>
                    <p:cNvPr id="17655" name="Line 5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6" name="Line 5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7" name="Line 5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8" name="Line 5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0" name="Group 55"/>
                  <p:cNvGrpSpPr/>
                  <p:nvPr/>
                </p:nvGrpSpPr>
                <p:grpSpPr bwMode="auto">
                  <a:xfrm>
                    <a:off x="960" y="1536"/>
                    <a:ext cx="336" cy="144"/>
                    <a:chOff x="624" y="1536"/>
                    <a:chExt cx="336" cy="144"/>
                  </a:xfrm>
                </p:grpSpPr>
                <p:sp>
                  <p:nvSpPr>
                    <p:cNvPr id="17651" name="Line 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2" name="Line 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3" name="Line 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4" name="Line 5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1" name="Group 132"/>
                <p:cNvGrpSpPr/>
                <p:nvPr/>
              </p:nvGrpSpPr>
              <p:grpSpPr bwMode="auto">
                <a:xfrm>
                  <a:off x="3552" y="384"/>
                  <a:ext cx="672" cy="144"/>
                  <a:chOff x="624" y="1536"/>
                  <a:chExt cx="672" cy="144"/>
                </a:xfrm>
              </p:grpSpPr>
              <p:grpSp>
                <p:nvGrpSpPr>
                  <p:cNvPr id="22" name="Group 133"/>
                  <p:cNvGrpSpPr/>
                  <p:nvPr/>
                </p:nvGrpSpPr>
                <p:grpSpPr bwMode="auto">
                  <a:xfrm>
                    <a:off x="624" y="1536"/>
                    <a:ext cx="336" cy="144"/>
                    <a:chOff x="624" y="1536"/>
                    <a:chExt cx="336" cy="144"/>
                  </a:xfrm>
                </p:grpSpPr>
                <p:sp>
                  <p:nvSpPr>
                    <p:cNvPr id="17645" name="Line 1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6" name="Line 1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7" name="Line 1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8" name="Line 1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3" name="Group 138"/>
                  <p:cNvGrpSpPr/>
                  <p:nvPr/>
                </p:nvGrpSpPr>
                <p:grpSpPr bwMode="auto">
                  <a:xfrm>
                    <a:off x="960" y="1536"/>
                    <a:ext cx="336" cy="144"/>
                    <a:chOff x="624" y="1536"/>
                    <a:chExt cx="336" cy="144"/>
                  </a:xfrm>
                </p:grpSpPr>
                <p:sp>
                  <p:nvSpPr>
                    <p:cNvPr id="17641" name="Line 13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2" name="Line 14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3" name="Line 14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4" name="Line 14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4" name="Group 143"/>
                <p:cNvGrpSpPr/>
                <p:nvPr/>
              </p:nvGrpSpPr>
              <p:grpSpPr bwMode="auto">
                <a:xfrm>
                  <a:off x="4224" y="384"/>
                  <a:ext cx="672" cy="144"/>
                  <a:chOff x="624" y="1536"/>
                  <a:chExt cx="672" cy="144"/>
                </a:xfrm>
              </p:grpSpPr>
              <p:grpSp>
                <p:nvGrpSpPr>
                  <p:cNvPr id="25" name="Group 144"/>
                  <p:cNvGrpSpPr/>
                  <p:nvPr/>
                </p:nvGrpSpPr>
                <p:grpSpPr bwMode="auto">
                  <a:xfrm>
                    <a:off x="624" y="1536"/>
                    <a:ext cx="336" cy="144"/>
                    <a:chOff x="624" y="1536"/>
                    <a:chExt cx="336" cy="144"/>
                  </a:xfrm>
                </p:grpSpPr>
                <p:sp>
                  <p:nvSpPr>
                    <p:cNvPr id="17635" name="Line 1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6" name="Line 1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7" name="Line 1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8" name="Line 1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6" name="Group 149"/>
                  <p:cNvGrpSpPr/>
                  <p:nvPr/>
                </p:nvGrpSpPr>
                <p:grpSpPr bwMode="auto">
                  <a:xfrm>
                    <a:off x="960" y="1536"/>
                    <a:ext cx="336" cy="144"/>
                    <a:chOff x="624" y="1536"/>
                    <a:chExt cx="336" cy="144"/>
                  </a:xfrm>
                </p:grpSpPr>
                <p:sp>
                  <p:nvSpPr>
                    <p:cNvPr id="17631" name="Line 15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2" name="Line 15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3" name="Line 15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4" name="Line 15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7" name="Group 154"/>
                <p:cNvGrpSpPr/>
                <p:nvPr/>
              </p:nvGrpSpPr>
              <p:grpSpPr bwMode="auto">
                <a:xfrm>
                  <a:off x="4896" y="384"/>
                  <a:ext cx="672" cy="144"/>
                  <a:chOff x="624" y="1536"/>
                  <a:chExt cx="672" cy="144"/>
                </a:xfrm>
              </p:grpSpPr>
              <p:grpSp>
                <p:nvGrpSpPr>
                  <p:cNvPr id="28" name="Group 155"/>
                  <p:cNvGrpSpPr/>
                  <p:nvPr/>
                </p:nvGrpSpPr>
                <p:grpSpPr bwMode="auto">
                  <a:xfrm>
                    <a:off x="624" y="1536"/>
                    <a:ext cx="336" cy="144"/>
                    <a:chOff x="624" y="1536"/>
                    <a:chExt cx="336" cy="144"/>
                  </a:xfrm>
                </p:grpSpPr>
                <p:sp>
                  <p:nvSpPr>
                    <p:cNvPr id="17625" name="Line 1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6" name="Line 1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7" name="Line 1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8" name="Line 15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9" name="Group 160"/>
                  <p:cNvGrpSpPr/>
                  <p:nvPr/>
                </p:nvGrpSpPr>
                <p:grpSpPr bwMode="auto">
                  <a:xfrm>
                    <a:off x="960" y="1536"/>
                    <a:ext cx="336" cy="144"/>
                    <a:chOff x="624" y="1536"/>
                    <a:chExt cx="336" cy="144"/>
                  </a:xfrm>
                </p:grpSpPr>
                <p:sp>
                  <p:nvSpPr>
                    <p:cNvPr id="17621" name="Line 16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2" name="Line 16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3" name="Line 16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4" name="Line 16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sp>
              <p:nvSpPr>
                <p:cNvPr id="17618" name="Line 167"/>
                <p:cNvSpPr>
                  <a:spLocks noChangeShapeType="1"/>
                </p:cNvSpPr>
                <p:nvPr/>
              </p:nvSpPr>
              <p:spPr bwMode="auto">
                <a:xfrm>
                  <a:off x="5568" y="528"/>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30" name="Group 211"/>
              <p:cNvGrpSpPr/>
              <p:nvPr/>
            </p:nvGrpSpPr>
            <p:grpSpPr bwMode="auto">
              <a:xfrm>
                <a:off x="192" y="672"/>
                <a:ext cx="5501" cy="144"/>
                <a:chOff x="192" y="672"/>
                <a:chExt cx="5501" cy="144"/>
              </a:xfrm>
            </p:grpSpPr>
            <p:sp>
              <p:nvSpPr>
                <p:cNvPr id="17570" name="Line 72"/>
                <p:cNvSpPr>
                  <a:spLocks noChangeShapeType="1"/>
                </p:cNvSpPr>
                <p:nvPr/>
              </p:nvSpPr>
              <p:spPr bwMode="auto">
                <a:xfrm>
                  <a:off x="192" y="816"/>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nvGrpSpPr>
                <p:cNvPr id="31" name="Group 73"/>
                <p:cNvGrpSpPr/>
                <p:nvPr/>
              </p:nvGrpSpPr>
              <p:grpSpPr bwMode="auto">
                <a:xfrm>
                  <a:off x="528" y="672"/>
                  <a:ext cx="672" cy="144"/>
                  <a:chOff x="1296" y="1680"/>
                  <a:chExt cx="672" cy="144"/>
                </a:xfrm>
              </p:grpSpPr>
              <p:sp>
                <p:nvSpPr>
                  <p:cNvPr id="17606" name="Line 7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7" name="Line 7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8" name="Line 76"/>
                  <p:cNvSpPr>
                    <a:spLocks noChangeShapeType="1"/>
                  </p:cNvSpPr>
                  <p:nvPr/>
                </p:nvSpPr>
                <p:spPr bwMode="auto">
                  <a:xfrm>
                    <a:off x="1632" y="168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9" name="Line 77"/>
                  <p:cNvSpPr>
                    <a:spLocks noChangeShapeType="1"/>
                  </p:cNvSpPr>
                  <p:nvPr/>
                </p:nvSpPr>
                <p:spPr bwMode="auto">
                  <a:xfrm>
                    <a:off x="1632" y="1824"/>
                    <a:ext cx="33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69" name="Group 78"/>
                <p:cNvGrpSpPr/>
                <p:nvPr/>
              </p:nvGrpSpPr>
              <p:grpSpPr bwMode="auto">
                <a:xfrm>
                  <a:off x="1200" y="672"/>
                  <a:ext cx="672" cy="144"/>
                  <a:chOff x="1296" y="1680"/>
                  <a:chExt cx="672" cy="144"/>
                </a:xfrm>
              </p:grpSpPr>
              <p:sp>
                <p:nvSpPr>
                  <p:cNvPr id="17602" name="Line 7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3" name="Line 8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4" name="Line 8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5" name="Line 8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0" name="Group 83"/>
                <p:cNvGrpSpPr/>
                <p:nvPr/>
              </p:nvGrpSpPr>
              <p:grpSpPr bwMode="auto">
                <a:xfrm>
                  <a:off x="1872" y="672"/>
                  <a:ext cx="672" cy="144"/>
                  <a:chOff x="1296" y="1680"/>
                  <a:chExt cx="672" cy="144"/>
                </a:xfrm>
              </p:grpSpPr>
              <p:sp>
                <p:nvSpPr>
                  <p:cNvPr id="17598" name="Line 8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9" name="Line 8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0" name="Line 8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1" name="Line 8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9" name="Group 88"/>
                <p:cNvGrpSpPr/>
                <p:nvPr/>
              </p:nvGrpSpPr>
              <p:grpSpPr bwMode="auto">
                <a:xfrm>
                  <a:off x="2544" y="672"/>
                  <a:ext cx="672" cy="144"/>
                  <a:chOff x="1296" y="1680"/>
                  <a:chExt cx="672" cy="144"/>
                </a:xfrm>
              </p:grpSpPr>
              <p:sp>
                <p:nvSpPr>
                  <p:cNvPr id="17594" name="Line 8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5" name="Line 9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6" name="Line 9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7" name="Line 9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0" name="Group 168"/>
                <p:cNvGrpSpPr/>
                <p:nvPr/>
              </p:nvGrpSpPr>
              <p:grpSpPr bwMode="auto">
                <a:xfrm>
                  <a:off x="3216" y="672"/>
                  <a:ext cx="672" cy="144"/>
                  <a:chOff x="1296" y="1680"/>
                  <a:chExt cx="672" cy="144"/>
                </a:xfrm>
              </p:grpSpPr>
              <p:sp>
                <p:nvSpPr>
                  <p:cNvPr id="17590" name="Line 16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1" name="Line 17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2" name="Line 17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3" name="Line 17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9" name="Group 173"/>
                <p:cNvGrpSpPr/>
                <p:nvPr/>
              </p:nvGrpSpPr>
              <p:grpSpPr bwMode="auto">
                <a:xfrm>
                  <a:off x="3888" y="672"/>
                  <a:ext cx="672" cy="144"/>
                  <a:chOff x="1296" y="1680"/>
                  <a:chExt cx="672" cy="144"/>
                </a:xfrm>
              </p:grpSpPr>
              <p:sp>
                <p:nvSpPr>
                  <p:cNvPr id="17586" name="Line 17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7" name="Line 17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8" name="Line 17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9" name="Line 17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90" name="Group 178"/>
                <p:cNvGrpSpPr/>
                <p:nvPr/>
              </p:nvGrpSpPr>
              <p:grpSpPr bwMode="auto">
                <a:xfrm>
                  <a:off x="4560" y="672"/>
                  <a:ext cx="672" cy="144"/>
                  <a:chOff x="1296" y="1680"/>
                  <a:chExt cx="672" cy="144"/>
                </a:xfrm>
              </p:grpSpPr>
              <p:sp>
                <p:nvSpPr>
                  <p:cNvPr id="17582" name="Line 17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3" name="Line 18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4" name="Line 18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5" name="Line 18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sp>
              <p:nvSpPr>
                <p:cNvPr id="17578" name="Line 184"/>
                <p:cNvSpPr>
                  <a:spLocks noChangeShapeType="1"/>
                </p:cNvSpPr>
                <p:nvPr/>
              </p:nvSpPr>
              <p:spPr bwMode="auto">
                <a:xfrm flipV="1">
                  <a:off x="5232"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79" name="Line 185"/>
                <p:cNvSpPr>
                  <a:spLocks noChangeShapeType="1"/>
                </p:cNvSpPr>
                <p:nvPr/>
              </p:nvSpPr>
              <p:spPr bwMode="auto">
                <a:xfrm>
                  <a:off x="5232" y="672"/>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0" name="Line 186"/>
                <p:cNvSpPr>
                  <a:spLocks noChangeShapeType="1"/>
                </p:cNvSpPr>
                <p:nvPr/>
              </p:nvSpPr>
              <p:spPr bwMode="auto">
                <a:xfrm>
                  <a:off x="5568"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1" name="Line 187"/>
                <p:cNvSpPr>
                  <a:spLocks noChangeShapeType="1"/>
                </p:cNvSpPr>
                <p:nvPr/>
              </p:nvSpPr>
              <p:spPr bwMode="auto">
                <a:xfrm>
                  <a:off x="5568" y="816"/>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4" name="Group 213"/>
              <p:cNvGrpSpPr/>
              <p:nvPr/>
            </p:nvGrpSpPr>
            <p:grpSpPr bwMode="auto">
              <a:xfrm>
                <a:off x="528" y="528"/>
                <a:ext cx="5040" cy="1152"/>
                <a:chOff x="528" y="528"/>
                <a:chExt cx="5040" cy="1536"/>
              </a:xfrm>
            </p:grpSpPr>
            <p:sp>
              <p:nvSpPr>
                <p:cNvPr id="17554" name="Line 61"/>
                <p:cNvSpPr>
                  <a:spLocks noChangeShapeType="1"/>
                </p:cNvSpPr>
                <p:nvPr/>
              </p:nvSpPr>
              <p:spPr bwMode="auto">
                <a:xfrm>
                  <a:off x="52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5" name="Line 62"/>
                <p:cNvSpPr>
                  <a:spLocks noChangeShapeType="1"/>
                </p:cNvSpPr>
                <p:nvPr/>
              </p:nvSpPr>
              <p:spPr bwMode="auto">
                <a:xfrm>
                  <a:off x="86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6" name="Line 63"/>
                <p:cNvSpPr>
                  <a:spLocks noChangeShapeType="1"/>
                </p:cNvSpPr>
                <p:nvPr/>
              </p:nvSpPr>
              <p:spPr bwMode="auto">
                <a:xfrm>
                  <a:off x="120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7" name="Line 64"/>
                <p:cNvSpPr>
                  <a:spLocks noChangeShapeType="1"/>
                </p:cNvSpPr>
                <p:nvPr/>
              </p:nvSpPr>
              <p:spPr bwMode="auto">
                <a:xfrm>
                  <a:off x="187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8" name="Line 65"/>
                <p:cNvSpPr>
                  <a:spLocks noChangeShapeType="1"/>
                </p:cNvSpPr>
                <p:nvPr/>
              </p:nvSpPr>
              <p:spPr bwMode="auto">
                <a:xfrm>
                  <a:off x="220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9" name="Line 66"/>
                <p:cNvSpPr>
                  <a:spLocks noChangeShapeType="1"/>
                </p:cNvSpPr>
                <p:nvPr/>
              </p:nvSpPr>
              <p:spPr bwMode="auto">
                <a:xfrm>
                  <a:off x="254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0" name="Line 67"/>
                <p:cNvSpPr>
                  <a:spLocks noChangeShapeType="1"/>
                </p:cNvSpPr>
                <p:nvPr/>
              </p:nvSpPr>
              <p:spPr bwMode="auto">
                <a:xfrm>
                  <a:off x="288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1" name="Line 68"/>
                <p:cNvSpPr>
                  <a:spLocks noChangeShapeType="1"/>
                </p:cNvSpPr>
                <p:nvPr/>
              </p:nvSpPr>
              <p:spPr bwMode="auto">
                <a:xfrm>
                  <a:off x="321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2" name="Line 69"/>
                <p:cNvSpPr>
                  <a:spLocks noChangeShapeType="1"/>
                </p:cNvSpPr>
                <p:nvPr/>
              </p:nvSpPr>
              <p:spPr bwMode="auto">
                <a:xfrm>
                  <a:off x="355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3" name="Line 70"/>
                <p:cNvSpPr>
                  <a:spLocks noChangeShapeType="1"/>
                </p:cNvSpPr>
                <p:nvPr/>
              </p:nvSpPr>
              <p:spPr bwMode="auto">
                <a:xfrm>
                  <a:off x="388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4" name="Line 188"/>
                <p:cNvSpPr>
                  <a:spLocks noChangeShapeType="1"/>
                </p:cNvSpPr>
                <p:nvPr/>
              </p:nvSpPr>
              <p:spPr bwMode="auto">
                <a:xfrm>
                  <a:off x="153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5" name="Line 189"/>
                <p:cNvSpPr>
                  <a:spLocks noChangeShapeType="1"/>
                </p:cNvSpPr>
                <p:nvPr/>
              </p:nvSpPr>
              <p:spPr bwMode="auto">
                <a:xfrm>
                  <a:off x="422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6" name="Line 190"/>
                <p:cNvSpPr>
                  <a:spLocks noChangeShapeType="1"/>
                </p:cNvSpPr>
                <p:nvPr/>
              </p:nvSpPr>
              <p:spPr bwMode="auto">
                <a:xfrm>
                  <a:off x="456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7" name="Line 191"/>
                <p:cNvSpPr>
                  <a:spLocks noChangeShapeType="1"/>
                </p:cNvSpPr>
                <p:nvPr/>
              </p:nvSpPr>
              <p:spPr bwMode="auto">
                <a:xfrm>
                  <a:off x="489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8" name="Line 192"/>
                <p:cNvSpPr>
                  <a:spLocks noChangeShapeType="1"/>
                </p:cNvSpPr>
                <p:nvPr/>
              </p:nvSpPr>
              <p:spPr bwMode="auto">
                <a:xfrm>
                  <a:off x="523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9" name="Line 193"/>
                <p:cNvSpPr>
                  <a:spLocks noChangeShapeType="1"/>
                </p:cNvSpPr>
                <p:nvPr/>
              </p:nvSpPr>
              <p:spPr bwMode="auto">
                <a:xfrm>
                  <a:off x="556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5" name="Group 210"/>
              <p:cNvGrpSpPr/>
              <p:nvPr/>
            </p:nvGrpSpPr>
            <p:grpSpPr bwMode="auto">
              <a:xfrm>
                <a:off x="192" y="960"/>
                <a:ext cx="5501" cy="144"/>
                <a:chOff x="192" y="960"/>
                <a:chExt cx="5501" cy="144"/>
              </a:xfrm>
            </p:grpSpPr>
            <p:sp>
              <p:nvSpPr>
                <p:cNvPr id="17537" name="Line 98"/>
                <p:cNvSpPr>
                  <a:spLocks noChangeShapeType="1"/>
                </p:cNvSpPr>
                <p:nvPr/>
              </p:nvSpPr>
              <p:spPr bwMode="auto">
                <a:xfrm>
                  <a:off x="192"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8" name="Line 99"/>
                <p:cNvSpPr>
                  <a:spLocks noChangeShapeType="1"/>
                </p:cNvSpPr>
                <p:nvPr/>
              </p:nvSpPr>
              <p:spPr bwMode="auto">
                <a:xfrm flipV="1">
                  <a:off x="864" y="9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9" name="Line 100"/>
                <p:cNvSpPr>
                  <a:spLocks noChangeShapeType="1"/>
                </p:cNvSpPr>
                <p:nvPr/>
              </p:nvSpPr>
              <p:spPr bwMode="auto">
                <a:xfrm>
                  <a:off x="864" y="960"/>
                  <a:ext cx="67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0" name="Line 101"/>
                <p:cNvSpPr>
                  <a:spLocks noChangeShapeType="1"/>
                </p:cNvSpPr>
                <p:nvPr/>
              </p:nvSpPr>
              <p:spPr bwMode="auto">
                <a:xfrm>
                  <a:off x="1536"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1" name="Line 102"/>
                <p:cNvSpPr>
                  <a:spLocks noChangeShapeType="1"/>
                </p:cNvSpPr>
                <p:nvPr/>
              </p:nvSpPr>
              <p:spPr bwMode="auto">
                <a:xfrm>
                  <a:off x="1536"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2" name="Line 103"/>
                <p:cNvSpPr>
                  <a:spLocks noChangeShapeType="1"/>
                </p:cNvSpPr>
                <p:nvPr/>
              </p:nvSpPr>
              <p:spPr bwMode="auto">
                <a:xfrm flipV="1">
                  <a:off x="2208"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3" name="Line 104"/>
                <p:cNvSpPr>
                  <a:spLocks noChangeShapeType="1"/>
                </p:cNvSpPr>
                <p:nvPr/>
              </p:nvSpPr>
              <p:spPr bwMode="auto">
                <a:xfrm>
                  <a:off x="2208"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4" name="Line 105"/>
                <p:cNvSpPr>
                  <a:spLocks noChangeShapeType="1"/>
                </p:cNvSpPr>
                <p:nvPr/>
              </p:nvSpPr>
              <p:spPr bwMode="auto">
                <a:xfrm>
                  <a:off x="2880"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5" name="Line 106"/>
                <p:cNvSpPr>
                  <a:spLocks noChangeShapeType="1"/>
                </p:cNvSpPr>
                <p:nvPr/>
              </p:nvSpPr>
              <p:spPr bwMode="auto">
                <a:xfrm>
                  <a:off x="2880"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6" name="Line 194"/>
                <p:cNvSpPr>
                  <a:spLocks noChangeShapeType="1"/>
                </p:cNvSpPr>
                <p:nvPr/>
              </p:nvSpPr>
              <p:spPr bwMode="auto">
                <a:xfrm>
                  <a:off x="3552"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7" name="Line 195"/>
                <p:cNvSpPr>
                  <a:spLocks noChangeShapeType="1"/>
                </p:cNvSpPr>
                <p:nvPr/>
              </p:nvSpPr>
              <p:spPr bwMode="auto">
                <a:xfrm>
                  <a:off x="3552"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8" name="Line 196"/>
                <p:cNvSpPr>
                  <a:spLocks noChangeShapeType="1"/>
                </p:cNvSpPr>
                <p:nvPr/>
              </p:nvSpPr>
              <p:spPr bwMode="auto">
                <a:xfrm>
                  <a:off x="4224"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9" name="Line 197"/>
                <p:cNvSpPr>
                  <a:spLocks noChangeShapeType="1"/>
                </p:cNvSpPr>
                <p:nvPr/>
              </p:nvSpPr>
              <p:spPr bwMode="auto">
                <a:xfrm>
                  <a:off x="4896"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0" name="Line 198"/>
                <p:cNvSpPr>
                  <a:spLocks noChangeShapeType="1"/>
                </p:cNvSpPr>
                <p:nvPr/>
              </p:nvSpPr>
              <p:spPr bwMode="auto">
                <a:xfrm>
                  <a:off x="4224"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1" name="Line 199"/>
                <p:cNvSpPr>
                  <a:spLocks noChangeShapeType="1"/>
                </p:cNvSpPr>
                <p:nvPr/>
              </p:nvSpPr>
              <p:spPr bwMode="auto">
                <a:xfrm>
                  <a:off x="4896"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2" name="Line 200"/>
                <p:cNvSpPr>
                  <a:spLocks noChangeShapeType="1"/>
                </p:cNvSpPr>
                <p:nvPr/>
              </p:nvSpPr>
              <p:spPr bwMode="auto">
                <a:xfrm>
                  <a:off x="5568"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3" name="Line 201"/>
                <p:cNvSpPr>
                  <a:spLocks noChangeShapeType="1"/>
                </p:cNvSpPr>
                <p:nvPr/>
              </p:nvSpPr>
              <p:spPr bwMode="auto">
                <a:xfrm>
                  <a:off x="5568" y="1104"/>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6" name="Group 209"/>
              <p:cNvGrpSpPr/>
              <p:nvPr/>
            </p:nvGrpSpPr>
            <p:grpSpPr bwMode="auto">
              <a:xfrm>
                <a:off x="192" y="1248"/>
                <a:ext cx="5501" cy="144"/>
                <a:chOff x="192" y="1248"/>
                <a:chExt cx="5501" cy="144"/>
              </a:xfrm>
            </p:grpSpPr>
            <p:sp>
              <p:nvSpPr>
                <p:cNvPr id="17528" name="Line 108"/>
                <p:cNvSpPr>
                  <a:spLocks noChangeShapeType="1"/>
                </p:cNvSpPr>
                <p:nvPr/>
              </p:nvSpPr>
              <p:spPr bwMode="auto">
                <a:xfrm>
                  <a:off x="192" y="139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9" name="Line 109"/>
                <p:cNvSpPr>
                  <a:spLocks noChangeShapeType="1"/>
                </p:cNvSpPr>
                <p:nvPr/>
              </p:nvSpPr>
              <p:spPr bwMode="auto">
                <a:xfrm flipV="1">
                  <a:off x="1536"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0" name="Line 110"/>
                <p:cNvSpPr>
                  <a:spLocks noChangeShapeType="1"/>
                </p:cNvSpPr>
                <p:nvPr/>
              </p:nvSpPr>
              <p:spPr bwMode="auto">
                <a:xfrm>
                  <a:off x="1536" y="124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1" name="Line 111"/>
                <p:cNvSpPr>
                  <a:spLocks noChangeShapeType="1"/>
                </p:cNvSpPr>
                <p:nvPr/>
              </p:nvSpPr>
              <p:spPr bwMode="auto">
                <a:xfrm>
                  <a:off x="2880"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2" name="Line 112"/>
                <p:cNvSpPr>
                  <a:spLocks noChangeShapeType="1"/>
                </p:cNvSpPr>
                <p:nvPr/>
              </p:nvSpPr>
              <p:spPr bwMode="auto">
                <a:xfrm>
                  <a:off x="2880" y="139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3" name="Line 202"/>
                <p:cNvSpPr>
                  <a:spLocks noChangeShapeType="1"/>
                </p:cNvSpPr>
                <p:nvPr/>
              </p:nvSpPr>
              <p:spPr bwMode="auto">
                <a:xfrm>
                  <a:off x="5568" y="1392"/>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4" name="Line 203"/>
                <p:cNvSpPr>
                  <a:spLocks noChangeShapeType="1"/>
                </p:cNvSpPr>
                <p:nvPr/>
              </p:nvSpPr>
              <p:spPr bwMode="auto">
                <a:xfrm>
                  <a:off x="4224" y="124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5" name="Line 204"/>
                <p:cNvSpPr>
                  <a:spLocks noChangeShapeType="1"/>
                </p:cNvSpPr>
                <p:nvPr/>
              </p:nvSpPr>
              <p:spPr bwMode="auto">
                <a:xfrm>
                  <a:off x="4224"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6" name="Line 205"/>
                <p:cNvSpPr>
                  <a:spLocks noChangeShapeType="1"/>
                </p:cNvSpPr>
                <p:nvPr/>
              </p:nvSpPr>
              <p:spPr bwMode="auto">
                <a:xfrm>
                  <a:off x="5568"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7" name="Group 208"/>
              <p:cNvGrpSpPr/>
              <p:nvPr/>
            </p:nvGrpSpPr>
            <p:grpSpPr bwMode="auto">
              <a:xfrm>
                <a:off x="192" y="1536"/>
                <a:ext cx="5501" cy="144"/>
                <a:chOff x="192" y="1536"/>
                <a:chExt cx="5501" cy="144"/>
              </a:xfrm>
            </p:grpSpPr>
            <p:sp>
              <p:nvSpPr>
                <p:cNvPr id="17522" name="Line 114"/>
                <p:cNvSpPr>
                  <a:spLocks noChangeShapeType="1"/>
                </p:cNvSpPr>
                <p:nvPr/>
              </p:nvSpPr>
              <p:spPr bwMode="auto">
                <a:xfrm>
                  <a:off x="192" y="168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3" name="Line 115"/>
                <p:cNvSpPr>
                  <a:spLocks noChangeShapeType="1"/>
                </p:cNvSpPr>
                <p:nvPr/>
              </p:nvSpPr>
              <p:spPr bwMode="auto">
                <a:xfrm flipV="1">
                  <a:off x="288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4" name="Line 116"/>
                <p:cNvSpPr>
                  <a:spLocks noChangeShapeType="1"/>
                </p:cNvSpPr>
                <p:nvPr/>
              </p:nvSpPr>
              <p:spPr bwMode="auto">
                <a:xfrm>
                  <a:off x="2880" y="1536"/>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5" name="Line 117"/>
                <p:cNvSpPr>
                  <a:spLocks noChangeShapeType="1"/>
                </p:cNvSpPr>
                <p:nvPr/>
              </p:nvSpPr>
              <p:spPr bwMode="auto">
                <a:xfrm>
                  <a:off x="5568"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6" name="Line 206"/>
                <p:cNvSpPr>
                  <a:spLocks noChangeShapeType="1"/>
                </p:cNvSpPr>
                <p:nvPr/>
              </p:nvSpPr>
              <p:spPr bwMode="auto">
                <a:xfrm>
                  <a:off x="5568" y="1680"/>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7" name="Line 207"/>
                <p:cNvSpPr>
                  <a:spLocks noChangeShapeType="1"/>
                </p:cNvSpPr>
                <p:nvPr/>
              </p:nvSpPr>
              <p:spPr bwMode="auto">
                <a:xfrm flipV="1">
                  <a:off x="5568"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sp>
        <p:nvSpPr>
          <p:cNvPr id="17415" name="Text Box 224"/>
          <p:cNvSpPr txBox="1">
            <a:spLocks noChangeArrowheads="1"/>
          </p:cNvSpPr>
          <p:nvPr/>
        </p:nvSpPr>
        <p:spPr bwMode="auto">
          <a:xfrm>
            <a:off x="612000" y="836713"/>
            <a:ext cx="259080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3</a:t>
            </a:r>
            <a:r>
              <a:rPr lang="zh-CN" altLang="en-US" sz="2400" dirty="0">
                <a:solidFill>
                  <a:srgbClr val="C00000"/>
                </a:solidFill>
                <a:latin typeface="Arial" panose="020B0604020202020204" pitchFamily="34" charset="0"/>
                <a:cs typeface="Arial" panose="020B0604020202020204" pitchFamily="34" charset="0"/>
              </a:rPr>
              <a:t>）状态转换图</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282" name="Text Box 360"/>
          <p:cNvSpPr txBox="1">
            <a:spLocks noChangeArrowheads="1"/>
          </p:cNvSpPr>
          <p:nvPr/>
        </p:nvSpPr>
        <p:spPr bwMode="auto">
          <a:xfrm>
            <a:off x="612000" y="5830889"/>
            <a:ext cx="769620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a:t>
            </a:r>
            <a:r>
              <a:rPr lang="en-US" altLang="zh-CN" sz="2400" dirty="0">
                <a:solidFill>
                  <a:srgbClr val="C00000"/>
                </a:solidFill>
                <a:latin typeface="宋体" panose="02010600030101010101" pitchFamily="2" charset="-122"/>
              </a:rPr>
              <a:t>4</a:t>
            </a:r>
            <a:r>
              <a:rPr lang="zh-CN" altLang="en-US" sz="2400" dirty="0">
                <a:solidFill>
                  <a:srgbClr val="C00000"/>
                </a:solidFill>
                <a:latin typeface="宋体" panose="02010600030101010101" pitchFamily="2" charset="-122"/>
              </a:rPr>
              <a:t>）电路特点：</a:t>
            </a:r>
            <a:r>
              <a:rPr lang="zh-CN" altLang="en-US" sz="2400" dirty="0">
                <a:solidFill>
                  <a:srgbClr val="000000"/>
                </a:solidFill>
                <a:latin typeface="宋体" panose="02010600030101010101" pitchFamily="2" charset="-122"/>
              </a:rPr>
              <a:t>异步二进制</a:t>
            </a:r>
            <a:r>
              <a:rPr lang="zh-CN" altLang="en-US" sz="2400" dirty="0">
                <a:solidFill>
                  <a:srgbClr val="000000"/>
                </a:solidFill>
                <a:latin typeface="Arial" panose="020B0604020202020204" pitchFamily="34" charset="0"/>
                <a:cs typeface="Arial" panose="020B0604020202020204" pitchFamily="34" charset="0"/>
              </a:rPr>
              <a:t>（</a:t>
            </a:r>
            <a:r>
              <a:rPr lang="en-US" altLang="zh-CN" sz="2400" dirty="0">
                <a:solidFill>
                  <a:srgbClr val="000000"/>
                </a:solidFill>
                <a:latin typeface="Arial" panose="020B0604020202020204" pitchFamily="34" charset="0"/>
                <a:cs typeface="Arial" panose="020B0604020202020204" pitchFamily="34" charset="0"/>
              </a:rPr>
              <a:t>M=16</a:t>
            </a:r>
            <a:r>
              <a:rPr lang="zh-CN" altLang="en-US" sz="2400" dirty="0">
                <a:solidFill>
                  <a:srgbClr val="000000"/>
                </a:solidFill>
                <a:latin typeface="Arial" panose="020B0604020202020204" pitchFamily="34" charset="0"/>
                <a:cs typeface="Arial" panose="020B0604020202020204" pitchFamily="34" charset="0"/>
              </a:rPr>
              <a:t>）</a:t>
            </a:r>
            <a:r>
              <a:rPr lang="zh-CN" altLang="en-US" sz="2400" dirty="0">
                <a:solidFill>
                  <a:srgbClr val="CC0066"/>
                </a:solidFill>
                <a:latin typeface="宋体" panose="02010600030101010101" pitchFamily="2" charset="-122"/>
              </a:rPr>
              <a:t>加法</a:t>
            </a:r>
            <a:r>
              <a:rPr lang="zh-CN" altLang="en-US" sz="2400" dirty="0">
                <a:solidFill>
                  <a:srgbClr val="000000"/>
                </a:solidFill>
                <a:latin typeface="宋体" panose="02010600030101010101" pitchFamily="2" charset="-122"/>
              </a:rPr>
              <a:t>计数器</a:t>
            </a:r>
            <a:endParaRPr lang="zh-CN" altLang="en-US" sz="2400" dirty="0">
              <a:solidFill>
                <a:srgbClr val="000000"/>
              </a:solidFill>
              <a:latin typeface="宋体" panose="02010600030101010101" pitchFamily="2" charset="-122"/>
            </a:endParaRPr>
          </a:p>
        </p:txBody>
      </p:sp>
      <p:graphicFrame>
        <p:nvGraphicFramePr>
          <p:cNvPr id="7170" name="Object 2"/>
          <p:cNvGraphicFramePr>
            <a:graphicFrameLocks noChangeAspect="1"/>
          </p:cNvGraphicFramePr>
          <p:nvPr/>
        </p:nvGraphicFramePr>
        <p:xfrm>
          <a:off x="3850090" y="885328"/>
          <a:ext cx="1885327" cy="400378"/>
        </p:xfrm>
        <a:graphic>
          <a:graphicData uri="http://schemas.openxmlformats.org/presentationml/2006/ole">
            <mc:AlternateContent xmlns:mc="http://schemas.openxmlformats.org/markup-compatibility/2006">
              <mc:Choice xmlns:v="urn:schemas-microsoft-com:vml" Requires="v">
                <p:oleObj spid="_x0000_s32" name="Equation" r:id="rId1" imgW="685800" imgH="241300" progId="Equation.3">
                  <p:embed/>
                </p:oleObj>
              </mc:Choice>
              <mc:Fallback>
                <p:oleObj name="Equation" r:id="rId1" imgW="685800"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090" y="885328"/>
                        <a:ext cx="1885327" cy="400378"/>
                      </a:xfrm>
                      <a:prstGeom prst="rect">
                        <a:avLst/>
                      </a:prstGeom>
                      <a:noFill/>
                    </p:spPr>
                  </p:pic>
                </p:oleObj>
              </mc:Fallback>
            </mc:AlternateContent>
          </a:graphicData>
        </a:graphic>
      </p:graphicFrame>
      <p:grpSp>
        <p:nvGrpSpPr>
          <p:cNvPr id="17708" name="Group 278"/>
          <p:cNvGrpSpPr/>
          <p:nvPr/>
        </p:nvGrpSpPr>
        <p:grpSpPr bwMode="auto">
          <a:xfrm>
            <a:off x="2565400" y="1487488"/>
            <a:ext cx="7067550" cy="1016000"/>
            <a:chOff x="659" y="2374"/>
            <a:chExt cx="4452" cy="640"/>
          </a:xfrm>
        </p:grpSpPr>
        <p:grpSp>
          <p:nvGrpSpPr>
            <p:cNvPr id="17709" name="Group 227"/>
            <p:cNvGrpSpPr/>
            <p:nvPr/>
          </p:nvGrpSpPr>
          <p:grpSpPr bwMode="auto">
            <a:xfrm>
              <a:off x="683" y="2374"/>
              <a:ext cx="576" cy="198"/>
              <a:chOff x="3312" y="2727"/>
              <a:chExt cx="576" cy="249"/>
            </a:xfrm>
          </p:grpSpPr>
          <p:grpSp>
            <p:nvGrpSpPr>
              <p:cNvPr id="17710" name="Group 228"/>
              <p:cNvGrpSpPr/>
              <p:nvPr/>
            </p:nvGrpSpPr>
            <p:grpSpPr bwMode="auto">
              <a:xfrm>
                <a:off x="3312" y="2727"/>
                <a:ext cx="396" cy="249"/>
                <a:chOff x="3312" y="2727"/>
                <a:chExt cx="396" cy="249"/>
              </a:xfrm>
            </p:grpSpPr>
            <p:sp>
              <p:nvSpPr>
                <p:cNvPr id="17512" name="Oval 2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13" name="Text Box 230"/>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0000</a:t>
                  </a:r>
                  <a:endParaRPr lang="en-US" altLang="zh-CN" sz="1400" dirty="0">
                    <a:solidFill>
                      <a:srgbClr val="003399"/>
                    </a:solidFill>
                    <a:ea typeface="Gulim" pitchFamily="34" charset="-127"/>
                  </a:endParaRPr>
                </a:p>
              </p:txBody>
            </p:sp>
          </p:grpSp>
          <p:sp>
            <p:nvSpPr>
              <p:cNvPr id="17511" name="Line 23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1" name="Group 232"/>
            <p:cNvGrpSpPr/>
            <p:nvPr/>
          </p:nvGrpSpPr>
          <p:grpSpPr bwMode="auto">
            <a:xfrm>
              <a:off x="1250" y="2381"/>
              <a:ext cx="576" cy="198"/>
              <a:chOff x="3312" y="2727"/>
              <a:chExt cx="576" cy="249"/>
            </a:xfrm>
          </p:grpSpPr>
          <p:grpSp>
            <p:nvGrpSpPr>
              <p:cNvPr id="17712" name="Group 233"/>
              <p:cNvGrpSpPr/>
              <p:nvPr/>
            </p:nvGrpSpPr>
            <p:grpSpPr bwMode="auto">
              <a:xfrm>
                <a:off x="3312" y="2727"/>
                <a:ext cx="396" cy="249"/>
                <a:chOff x="3312" y="2727"/>
                <a:chExt cx="396" cy="249"/>
              </a:xfrm>
            </p:grpSpPr>
            <p:sp>
              <p:nvSpPr>
                <p:cNvPr id="17508" name="Oval 2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9" name="Text Box 235"/>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endParaRPr lang="en-US" altLang="zh-CN" sz="1400" dirty="0">
                    <a:solidFill>
                      <a:srgbClr val="003399"/>
                    </a:solidFill>
                    <a:ea typeface="Gulim" pitchFamily="34" charset="-127"/>
                  </a:endParaRPr>
                </a:p>
              </p:txBody>
            </p:sp>
          </p:grpSp>
          <p:sp>
            <p:nvSpPr>
              <p:cNvPr id="17507" name="Line 23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3" name="Group 237"/>
            <p:cNvGrpSpPr/>
            <p:nvPr/>
          </p:nvGrpSpPr>
          <p:grpSpPr bwMode="auto">
            <a:xfrm>
              <a:off x="1823" y="2381"/>
              <a:ext cx="576" cy="198"/>
              <a:chOff x="3312" y="2727"/>
              <a:chExt cx="576" cy="249"/>
            </a:xfrm>
          </p:grpSpPr>
          <p:grpSp>
            <p:nvGrpSpPr>
              <p:cNvPr id="17714" name="Group 238"/>
              <p:cNvGrpSpPr/>
              <p:nvPr/>
            </p:nvGrpSpPr>
            <p:grpSpPr bwMode="auto">
              <a:xfrm>
                <a:off x="3312" y="2727"/>
                <a:ext cx="396" cy="249"/>
                <a:chOff x="3312" y="2727"/>
                <a:chExt cx="396" cy="249"/>
              </a:xfrm>
            </p:grpSpPr>
            <p:sp>
              <p:nvSpPr>
                <p:cNvPr id="17504" name="Oval 2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5" name="Text Box 240"/>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endParaRPr lang="en-US" altLang="zh-CN" sz="1400" dirty="0">
                    <a:solidFill>
                      <a:srgbClr val="003399"/>
                    </a:solidFill>
                    <a:ea typeface="Gulim" pitchFamily="34" charset="-127"/>
                  </a:endParaRPr>
                </a:p>
              </p:txBody>
            </p:sp>
          </p:grpSp>
          <p:sp>
            <p:nvSpPr>
              <p:cNvPr id="17503" name="Line 24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5" name="Group 242"/>
            <p:cNvGrpSpPr/>
            <p:nvPr/>
          </p:nvGrpSpPr>
          <p:grpSpPr bwMode="auto">
            <a:xfrm>
              <a:off x="2411" y="2381"/>
              <a:ext cx="576" cy="198"/>
              <a:chOff x="3312" y="2727"/>
              <a:chExt cx="576" cy="249"/>
            </a:xfrm>
          </p:grpSpPr>
          <p:grpSp>
            <p:nvGrpSpPr>
              <p:cNvPr id="17716" name="Group 243"/>
              <p:cNvGrpSpPr/>
              <p:nvPr/>
            </p:nvGrpSpPr>
            <p:grpSpPr bwMode="auto">
              <a:xfrm>
                <a:off x="3312" y="2727"/>
                <a:ext cx="396" cy="249"/>
                <a:chOff x="3312" y="2727"/>
                <a:chExt cx="396" cy="249"/>
              </a:xfrm>
            </p:grpSpPr>
            <p:sp>
              <p:nvSpPr>
                <p:cNvPr id="17500" name="Oval 2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1" name="Text Box 245"/>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endParaRPr lang="en-US" altLang="zh-CN" sz="1400" dirty="0">
                    <a:solidFill>
                      <a:srgbClr val="003399"/>
                    </a:solidFill>
                    <a:ea typeface="Gulim" pitchFamily="34" charset="-127"/>
                  </a:endParaRPr>
                </a:p>
              </p:txBody>
            </p:sp>
          </p:grpSp>
          <p:sp>
            <p:nvSpPr>
              <p:cNvPr id="17499" name="Line 24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7440" name="Line 250"/>
            <p:cNvSpPr>
              <a:spLocks noChangeShapeType="1"/>
            </p:cNvSpPr>
            <p:nvPr/>
          </p:nvSpPr>
          <p:spPr bwMode="auto">
            <a:xfrm>
              <a:off x="4907" y="2549"/>
              <a:ext cx="0" cy="267"/>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7717" name="Group 251"/>
            <p:cNvGrpSpPr/>
            <p:nvPr/>
          </p:nvGrpSpPr>
          <p:grpSpPr bwMode="auto">
            <a:xfrm>
              <a:off x="4511" y="2816"/>
              <a:ext cx="588" cy="196"/>
              <a:chOff x="4848" y="3024"/>
              <a:chExt cx="588" cy="247"/>
            </a:xfrm>
          </p:grpSpPr>
          <p:grpSp>
            <p:nvGrpSpPr>
              <p:cNvPr id="17718" name="Group 252"/>
              <p:cNvGrpSpPr/>
              <p:nvPr/>
            </p:nvGrpSpPr>
            <p:grpSpPr bwMode="auto">
              <a:xfrm>
                <a:off x="5040" y="3024"/>
                <a:ext cx="396" cy="247"/>
                <a:chOff x="3312" y="2727"/>
                <a:chExt cx="396" cy="247"/>
              </a:xfrm>
            </p:grpSpPr>
            <p:sp>
              <p:nvSpPr>
                <p:cNvPr id="17496" name="Oval 25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97" name="Text Box 254"/>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endParaRPr lang="en-US" altLang="zh-CN" sz="1400" dirty="0">
                    <a:solidFill>
                      <a:srgbClr val="003399"/>
                    </a:solidFill>
                    <a:ea typeface="Gulim" pitchFamily="34" charset="-127"/>
                  </a:endParaRPr>
                </a:p>
              </p:txBody>
            </p:sp>
          </p:grpSp>
          <p:sp>
            <p:nvSpPr>
              <p:cNvPr id="17495" name="Line 25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9" name="Group 256"/>
            <p:cNvGrpSpPr/>
            <p:nvPr/>
          </p:nvGrpSpPr>
          <p:grpSpPr bwMode="auto">
            <a:xfrm>
              <a:off x="3935" y="2816"/>
              <a:ext cx="588" cy="196"/>
              <a:chOff x="4848" y="3024"/>
              <a:chExt cx="588" cy="247"/>
            </a:xfrm>
          </p:grpSpPr>
          <p:grpSp>
            <p:nvGrpSpPr>
              <p:cNvPr id="17720" name="Group 257"/>
              <p:cNvGrpSpPr/>
              <p:nvPr/>
            </p:nvGrpSpPr>
            <p:grpSpPr bwMode="auto">
              <a:xfrm>
                <a:off x="5040" y="3024"/>
                <a:ext cx="396" cy="247"/>
                <a:chOff x="3312" y="2727"/>
                <a:chExt cx="396" cy="247"/>
              </a:xfrm>
            </p:grpSpPr>
            <p:sp>
              <p:nvSpPr>
                <p:cNvPr id="17492" name="Oval 25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93" name="Text Box 259"/>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endParaRPr lang="en-US" altLang="zh-CN" sz="1400" dirty="0">
                    <a:solidFill>
                      <a:srgbClr val="003399"/>
                    </a:solidFill>
                    <a:ea typeface="Gulim" pitchFamily="34" charset="-127"/>
                  </a:endParaRPr>
                </a:p>
              </p:txBody>
            </p:sp>
          </p:grpSp>
          <p:sp>
            <p:nvSpPr>
              <p:cNvPr id="17491" name="Line 26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1" name="Group 261"/>
            <p:cNvGrpSpPr/>
            <p:nvPr/>
          </p:nvGrpSpPr>
          <p:grpSpPr bwMode="auto">
            <a:xfrm>
              <a:off x="3371" y="2816"/>
              <a:ext cx="588" cy="196"/>
              <a:chOff x="4848" y="3024"/>
              <a:chExt cx="588" cy="247"/>
            </a:xfrm>
          </p:grpSpPr>
          <p:grpSp>
            <p:nvGrpSpPr>
              <p:cNvPr id="17722" name="Group 262"/>
              <p:cNvGrpSpPr/>
              <p:nvPr/>
            </p:nvGrpSpPr>
            <p:grpSpPr bwMode="auto">
              <a:xfrm>
                <a:off x="5040" y="3024"/>
                <a:ext cx="396" cy="247"/>
                <a:chOff x="3312" y="2727"/>
                <a:chExt cx="396" cy="247"/>
              </a:xfrm>
            </p:grpSpPr>
            <p:sp>
              <p:nvSpPr>
                <p:cNvPr id="17488" name="Oval 26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9" name="Text Box 264"/>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17487" name="Line 26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3" name="Group 266"/>
            <p:cNvGrpSpPr/>
            <p:nvPr/>
          </p:nvGrpSpPr>
          <p:grpSpPr bwMode="auto">
            <a:xfrm>
              <a:off x="2771" y="2816"/>
              <a:ext cx="588" cy="196"/>
              <a:chOff x="4848" y="3024"/>
              <a:chExt cx="588" cy="247"/>
            </a:xfrm>
          </p:grpSpPr>
          <p:grpSp>
            <p:nvGrpSpPr>
              <p:cNvPr id="17724" name="Group 267"/>
              <p:cNvGrpSpPr/>
              <p:nvPr/>
            </p:nvGrpSpPr>
            <p:grpSpPr bwMode="auto">
              <a:xfrm>
                <a:off x="5040" y="3024"/>
                <a:ext cx="396" cy="247"/>
                <a:chOff x="3312" y="2727"/>
                <a:chExt cx="396" cy="247"/>
              </a:xfrm>
            </p:grpSpPr>
            <p:sp>
              <p:nvSpPr>
                <p:cNvPr id="17484" name="Oval 2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5" name="Text Box 269"/>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sp>
            <p:nvSpPr>
              <p:cNvPr id="17483" name="Line 27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5" name="Group 318"/>
            <p:cNvGrpSpPr/>
            <p:nvPr/>
          </p:nvGrpSpPr>
          <p:grpSpPr bwMode="auto">
            <a:xfrm>
              <a:off x="2987" y="2375"/>
              <a:ext cx="576" cy="198"/>
              <a:chOff x="3312" y="2727"/>
              <a:chExt cx="576" cy="249"/>
            </a:xfrm>
          </p:grpSpPr>
          <p:grpSp>
            <p:nvGrpSpPr>
              <p:cNvPr id="17726" name="Group 319"/>
              <p:cNvGrpSpPr/>
              <p:nvPr/>
            </p:nvGrpSpPr>
            <p:grpSpPr bwMode="auto">
              <a:xfrm>
                <a:off x="3312" y="2727"/>
                <a:ext cx="396" cy="249"/>
                <a:chOff x="3312" y="2727"/>
                <a:chExt cx="396" cy="249"/>
              </a:xfrm>
            </p:grpSpPr>
            <p:sp>
              <p:nvSpPr>
                <p:cNvPr id="17480" name="Oval 32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1" name="Text Box 321"/>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endParaRPr lang="en-US" altLang="zh-CN" sz="1400" dirty="0">
                    <a:solidFill>
                      <a:srgbClr val="003399"/>
                    </a:solidFill>
                    <a:ea typeface="Gulim" pitchFamily="34" charset="-127"/>
                  </a:endParaRPr>
                </a:p>
              </p:txBody>
            </p:sp>
          </p:grpSp>
          <p:sp>
            <p:nvSpPr>
              <p:cNvPr id="17479" name="Line 32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7" name="Group 323"/>
            <p:cNvGrpSpPr/>
            <p:nvPr/>
          </p:nvGrpSpPr>
          <p:grpSpPr bwMode="auto">
            <a:xfrm>
              <a:off x="3554" y="2382"/>
              <a:ext cx="576" cy="198"/>
              <a:chOff x="3312" y="2727"/>
              <a:chExt cx="576" cy="249"/>
            </a:xfrm>
          </p:grpSpPr>
          <p:grpSp>
            <p:nvGrpSpPr>
              <p:cNvPr id="256" name="Group 324"/>
              <p:cNvGrpSpPr/>
              <p:nvPr/>
            </p:nvGrpSpPr>
            <p:grpSpPr bwMode="auto">
              <a:xfrm>
                <a:off x="3312" y="2727"/>
                <a:ext cx="396" cy="249"/>
                <a:chOff x="3312" y="2727"/>
                <a:chExt cx="396" cy="249"/>
              </a:xfrm>
            </p:grpSpPr>
            <p:sp>
              <p:nvSpPr>
                <p:cNvPr id="17476" name="Oval 3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77" name="Text Box 32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endParaRPr lang="en-US" altLang="zh-CN" sz="1400" dirty="0">
                    <a:solidFill>
                      <a:srgbClr val="003399"/>
                    </a:solidFill>
                    <a:ea typeface="Gulim" pitchFamily="34" charset="-127"/>
                  </a:endParaRPr>
                </a:p>
              </p:txBody>
            </p:sp>
          </p:grpSp>
          <p:sp>
            <p:nvSpPr>
              <p:cNvPr id="17475" name="Line 327"/>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7" name="Group 328"/>
            <p:cNvGrpSpPr/>
            <p:nvPr/>
          </p:nvGrpSpPr>
          <p:grpSpPr bwMode="auto">
            <a:xfrm>
              <a:off x="4127" y="2382"/>
              <a:ext cx="576" cy="198"/>
              <a:chOff x="3312" y="2727"/>
              <a:chExt cx="576" cy="249"/>
            </a:xfrm>
          </p:grpSpPr>
          <p:grpSp>
            <p:nvGrpSpPr>
              <p:cNvPr id="258" name="Group 329"/>
              <p:cNvGrpSpPr/>
              <p:nvPr/>
            </p:nvGrpSpPr>
            <p:grpSpPr bwMode="auto">
              <a:xfrm>
                <a:off x="3312" y="2727"/>
                <a:ext cx="396" cy="249"/>
                <a:chOff x="3312" y="2727"/>
                <a:chExt cx="396" cy="249"/>
              </a:xfrm>
            </p:grpSpPr>
            <p:sp>
              <p:nvSpPr>
                <p:cNvPr id="17472" name="Oval 3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73" name="Text Box 331"/>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endParaRPr lang="en-US" altLang="zh-CN" sz="1400" dirty="0">
                    <a:solidFill>
                      <a:srgbClr val="003399"/>
                    </a:solidFill>
                    <a:ea typeface="Gulim" pitchFamily="34" charset="-127"/>
                  </a:endParaRPr>
                </a:p>
              </p:txBody>
            </p:sp>
          </p:grpSp>
          <p:sp>
            <p:nvSpPr>
              <p:cNvPr id="17471" name="Line 33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9" name="Group 334"/>
            <p:cNvGrpSpPr/>
            <p:nvPr/>
          </p:nvGrpSpPr>
          <p:grpSpPr bwMode="auto">
            <a:xfrm>
              <a:off x="4715" y="2382"/>
              <a:ext cx="396" cy="198"/>
              <a:chOff x="3312" y="2727"/>
              <a:chExt cx="396" cy="249"/>
            </a:xfrm>
          </p:grpSpPr>
          <p:sp>
            <p:nvSpPr>
              <p:cNvPr id="17468" name="Oval 3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9" name="Text Box 33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endParaRPr lang="en-US" altLang="zh-CN" sz="1400" dirty="0">
                  <a:solidFill>
                    <a:srgbClr val="003399"/>
                  </a:solidFill>
                  <a:ea typeface="Gulim" pitchFamily="34" charset="-127"/>
                </a:endParaRPr>
              </a:p>
            </p:txBody>
          </p:sp>
        </p:grpSp>
        <p:grpSp>
          <p:nvGrpSpPr>
            <p:cNvPr id="260" name="Group 338"/>
            <p:cNvGrpSpPr/>
            <p:nvPr/>
          </p:nvGrpSpPr>
          <p:grpSpPr bwMode="auto">
            <a:xfrm>
              <a:off x="2207" y="2816"/>
              <a:ext cx="588" cy="196"/>
              <a:chOff x="4848" y="3024"/>
              <a:chExt cx="588" cy="247"/>
            </a:xfrm>
          </p:grpSpPr>
          <p:grpSp>
            <p:nvGrpSpPr>
              <p:cNvPr id="261" name="Group 339"/>
              <p:cNvGrpSpPr/>
              <p:nvPr/>
            </p:nvGrpSpPr>
            <p:grpSpPr bwMode="auto">
              <a:xfrm>
                <a:off x="5040" y="3024"/>
                <a:ext cx="396" cy="247"/>
                <a:chOff x="3312" y="2727"/>
                <a:chExt cx="396" cy="247"/>
              </a:xfrm>
            </p:grpSpPr>
            <p:sp>
              <p:nvSpPr>
                <p:cNvPr id="17466" name="Oval 3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7" name="Text Box 341"/>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17465" name="Line 3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2" name="Group 343"/>
            <p:cNvGrpSpPr/>
            <p:nvPr/>
          </p:nvGrpSpPr>
          <p:grpSpPr bwMode="auto">
            <a:xfrm>
              <a:off x="1631" y="2816"/>
              <a:ext cx="588" cy="196"/>
              <a:chOff x="4848" y="3024"/>
              <a:chExt cx="588" cy="247"/>
            </a:xfrm>
          </p:grpSpPr>
          <p:grpSp>
            <p:nvGrpSpPr>
              <p:cNvPr id="263" name="Group 344"/>
              <p:cNvGrpSpPr/>
              <p:nvPr/>
            </p:nvGrpSpPr>
            <p:grpSpPr bwMode="auto">
              <a:xfrm>
                <a:off x="5040" y="3024"/>
                <a:ext cx="396" cy="247"/>
                <a:chOff x="3312" y="2727"/>
                <a:chExt cx="396" cy="247"/>
              </a:xfrm>
            </p:grpSpPr>
            <p:sp>
              <p:nvSpPr>
                <p:cNvPr id="17462" name="Oval 3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3" name="Text Box 346"/>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sp>
            <p:nvSpPr>
              <p:cNvPr id="17461" name="Line 3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4" name="Group 348"/>
            <p:cNvGrpSpPr/>
            <p:nvPr/>
          </p:nvGrpSpPr>
          <p:grpSpPr bwMode="auto">
            <a:xfrm>
              <a:off x="1067" y="2816"/>
              <a:ext cx="588" cy="196"/>
              <a:chOff x="4848" y="3024"/>
              <a:chExt cx="588" cy="247"/>
            </a:xfrm>
          </p:grpSpPr>
          <p:grpSp>
            <p:nvGrpSpPr>
              <p:cNvPr id="265" name="Group 349"/>
              <p:cNvGrpSpPr/>
              <p:nvPr/>
            </p:nvGrpSpPr>
            <p:grpSpPr bwMode="auto">
              <a:xfrm>
                <a:off x="5040" y="3024"/>
                <a:ext cx="396" cy="247"/>
                <a:chOff x="3312" y="2727"/>
                <a:chExt cx="396" cy="247"/>
              </a:xfrm>
            </p:grpSpPr>
            <p:sp>
              <p:nvSpPr>
                <p:cNvPr id="17458" name="Oval 3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59" name="Text Box 351"/>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17457" name="Line 35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6" name="Group 354"/>
            <p:cNvGrpSpPr/>
            <p:nvPr/>
          </p:nvGrpSpPr>
          <p:grpSpPr bwMode="auto">
            <a:xfrm>
              <a:off x="659" y="2816"/>
              <a:ext cx="396" cy="198"/>
              <a:chOff x="3312" y="2727"/>
              <a:chExt cx="396" cy="249"/>
            </a:xfrm>
          </p:grpSpPr>
          <p:sp>
            <p:nvSpPr>
              <p:cNvPr id="17454" name="Oval 3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55" name="Text Box 35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
          <p:nvSpPr>
            <p:cNvPr id="17453" name="Line 274"/>
            <p:cNvSpPr>
              <a:spLocks noChangeShapeType="1"/>
            </p:cNvSpPr>
            <p:nvPr/>
          </p:nvSpPr>
          <p:spPr bwMode="auto">
            <a:xfrm flipV="1">
              <a:off x="861" y="2511"/>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7" name="组合 289"/>
          <p:cNvGrpSpPr/>
          <p:nvPr/>
        </p:nvGrpSpPr>
        <p:grpSpPr bwMode="auto">
          <a:xfrm>
            <a:off x="2689225" y="3447803"/>
            <a:ext cx="566738" cy="1787539"/>
            <a:chOff x="1165387" y="3556329"/>
            <a:chExt cx="566303" cy="1787316"/>
          </a:xfrm>
        </p:grpSpPr>
        <p:sp>
          <p:nvSpPr>
            <p:cNvPr id="17432"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3"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4"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5"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sp>
        <p:nvSpPr>
          <p:cNvPr id="289" name="Text Box 360"/>
          <p:cNvSpPr txBox="1">
            <a:spLocks noChangeArrowheads="1"/>
          </p:cNvSpPr>
          <p:nvPr/>
        </p:nvSpPr>
        <p:spPr bwMode="auto">
          <a:xfrm>
            <a:off x="2206625" y="5384800"/>
            <a:ext cx="76962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在第</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2</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个</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CP</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下降沿到来时，</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Q</a:t>
            </a:r>
            <a:r>
              <a:rPr lang="en-US" altLang="zh-CN" sz="2000" baseline="-25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由</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1</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变为</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 </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则</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Q1</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由</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变为</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1</a:t>
            </a:r>
            <a:endParaRPr lang="zh-CN" altLang="en-US" sz="2000" dirty="0">
              <a:solidFill>
                <a:srgbClr val="000000"/>
              </a:solidFill>
              <a:latin typeface="Arial" panose="020B0604020202020204" pitchFamily="34" charset="0"/>
              <a:ea typeface="楷体_GB2312" pitchFamily="49" charset="-122"/>
              <a:cs typeface="Arial" panose="020B0604020202020204" pitchFamily="34" charset="0"/>
            </a:endParaRPr>
          </a:p>
        </p:txBody>
      </p:sp>
      <p:grpSp>
        <p:nvGrpSpPr>
          <p:cNvPr id="268" name="组合 291"/>
          <p:cNvGrpSpPr/>
          <p:nvPr/>
        </p:nvGrpSpPr>
        <p:grpSpPr bwMode="auto">
          <a:xfrm>
            <a:off x="3125789" y="3457328"/>
            <a:ext cx="566737" cy="1787539"/>
            <a:chOff x="1165387" y="3556329"/>
            <a:chExt cx="566303" cy="1787316"/>
          </a:xfrm>
        </p:grpSpPr>
        <p:sp>
          <p:nvSpPr>
            <p:cNvPr id="17428"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7429"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0"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1"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grpSp>
        <p:nvGrpSpPr>
          <p:cNvPr id="269" name="组合 296"/>
          <p:cNvGrpSpPr/>
          <p:nvPr/>
        </p:nvGrpSpPr>
        <p:grpSpPr bwMode="auto">
          <a:xfrm>
            <a:off x="3598864" y="3457328"/>
            <a:ext cx="566737" cy="1787539"/>
            <a:chOff x="1165387" y="3556329"/>
            <a:chExt cx="566303" cy="1787316"/>
          </a:xfrm>
        </p:grpSpPr>
        <p:sp>
          <p:nvSpPr>
            <p:cNvPr id="17424"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25"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7426"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27"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cxnSp>
        <p:nvCxnSpPr>
          <p:cNvPr id="294" name="肘形连接符 293"/>
          <p:cNvCxnSpPr>
            <a:cxnSpLocks noChangeShapeType="1"/>
          </p:cNvCxnSpPr>
          <p:nvPr/>
        </p:nvCxnSpPr>
        <p:spPr bwMode="auto">
          <a:xfrm>
            <a:off x="3481388" y="3481140"/>
            <a:ext cx="360362" cy="215900"/>
          </a:xfrm>
          <a:prstGeom prst="bentConnector3">
            <a:avLst>
              <a:gd name="adj1" fmla="val 50000"/>
            </a:avLst>
          </a:prstGeom>
          <a:noFill/>
          <a:ln w="28575" algn="ctr">
            <a:solidFill>
              <a:schemeClr val="accent2">
                <a:lumMod val="75000"/>
              </a:schemeClr>
            </a:solidFill>
            <a:round/>
            <a:tailEnd type="arrow" w="med" len="med"/>
          </a:ln>
        </p:spPr>
      </p:cxnSp>
      <p:cxnSp>
        <p:nvCxnSpPr>
          <p:cNvPr id="295" name="肘形连接符 294"/>
          <p:cNvCxnSpPr>
            <a:cxnSpLocks noChangeShapeType="1"/>
          </p:cNvCxnSpPr>
          <p:nvPr/>
        </p:nvCxnSpPr>
        <p:spPr bwMode="auto">
          <a:xfrm flipV="1">
            <a:off x="3389314" y="3919290"/>
            <a:ext cx="395287" cy="252412"/>
          </a:xfrm>
          <a:prstGeom prst="bentConnector3">
            <a:avLst>
              <a:gd name="adj1" fmla="val 50000"/>
            </a:avLst>
          </a:prstGeom>
          <a:noFill/>
          <a:ln w="28575" algn="ctr">
            <a:solidFill>
              <a:schemeClr val="accent2">
                <a:lumMod val="75000"/>
              </a:schemeClr>
            </a:solidFill>
            <a:round/>
            <a:tailEnd type="arrow" w="med" len="med"/>
          </a:ln>
        </p:spPr>
      </p:cxn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0-#ppt_w/2"/>
                                          </p:val>
                                        </p:tav>
                                        <p:tav tm="100000">
                                          <p:val>
                                            <p:strVal val="#ppt_x"/>
                                          </p:val>
                                        </p:tav>
                                      </p:tavLst>
                                    </p:anim>
                                    <p:anim calcmode="lin" valueType="num">
                                      <p:cBhvr additive="base">
                                        <p:cTn id="8" dur="500" fill="hold"/>
                                        <p:tgtEl>
                                          <p:spTgt spid="71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wipe(down)">
                                      <p:cBhvr>
                                        <p:cTn id="17" dur="500"/>
                                        <p:tgtEl>
                                          <p:spTgt spid="2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wipe(down)">
                                      <p:cBhvr>
                                        <p:cTn id="22" dur="500"/>
                                        <p:tgtEl>
                                          <p:spTgt spid="26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9"/>
                                        </p:tgtEl>
                                        <p:attrNameLst>
                                          <p:attrName>style.visibility</p:attrName>
                                        </p:attrNameLst>
                                      </p:cBhvr>
                                      <p:to>
                                        <p:strVal val="visible"/>
                                      </p:to>
                                    </p:set>
                                    <p:anim calcmode="lin" valueType="num">
                                      <p:cBhvr additive="base">
                                        <p:cTn id="27" dur="500" fill="hold"/>
                                        <p:tgtEl>
                                          <p:spTgt spid="289"/>
                                        </p:tgtEl>
                                        <p:attrNameLst>
                                          <p:attrName>ppt_x</p:attrName>
                                        </p:attrNameLst>
                                      </p:cBhvr>
                                      <p:tavLst>
                                        <p:tav tm="0">
                                          <p:val>
                                            <p:strVal val="#ppt_x"/>
                                          </p:val>
                                        </p:tav>
                                        <p:tav tm="100000">
                                          <p:val>
                                            <p:strVal val="#ppt_x"/>
                                          </p:val>
                                        </p:tav>
                                      </p:tavLst>
                                    </p:anim>
                                    <p:anim calcmode="lin" valueType="num">
                                      <p:cBhvr additive="base">
                                        <p:cTn id="28"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4"/>
                                        </p:tgtEl>
                                        <p:attrNameLst>
                                          <p:attrName>style.visibility</p:attrName>
                                        </p:attrNameLst>
                                      </p:cBhvr>
                                      <p:to>
                                        <p:strVal val="visible"/>
                                      </p:to>
                                    </p:set>
                                    <p:animEffect transition="in" filter="wipe(up)">
                                      <p:cBhvr>
                                        <p:cTn id="33" dur="500"/>
                                        <p:tgtEl>
                                          <p:spTgt spid="2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95"/>
                                        </p:tgtEl>
                                        <p:attrNameLst>
                                          <p:attrName>style.visibility</p:attrName>
                                        </p:attrNameLst>
                                      </p:cBhvr>
                                      <p:to>
                                        <p:strVal val="visible"/>
                                      </p:to>
                                    </p:set>
                                    <p:animEffect transition="in" filter="wipe(down)">
                                      <p:cBhvr>
                                        <p:cTn id="38" dur="500"/>
                                        <p:tgtEl>
                                          <p:spTgt spid="2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9"/>
                                        </p:tgtEl>
                                        <p:attrNameLst>
                                          <p:attrName>style.visibility</p:attrName>
                                        </p:attrNameLst>
                                      </p:cBhvr>
                                      <p:to>
                                        <p:strVal val="visible"/>
                                      </p:to>
                                    </p:set>
                                    <p:animEffect transition="in" filter="wipe(down)">
                                      <p:cBhvr>
                                        <p:cTn id="43" dur="500"/>
                                        <p:tgtEl>
                                          <p:spTgt spid="26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2"/>
                                        </p:tgtEl>
                                        <p:attrNameLst>
                                          <p:attrName>style.visibility</p:attrName>
                                        </p:attrNameLst>
                                      </p:cBhvr>
                                      <p:to>
                                        <p:strVal val="visible"/>
                                      </p:to>
                                    </p:set>
                                    <p:anim calcmode="lin" valueType="num">
                                      <p:cBhvr additive="base">
                                        <p:cTn id="48" dur="500" fill="hold"/>
                                        <p:tgtEl>
                                          <p:spTgt spid="282"/>
                                        </p:tgtEl>
                                        <p:attrNameLst>
                                          <p:attrName>ppt_x</p:attrName>
                                        </p:attrNameLst>
                                      </p:cBhvr>
                                      <p:tavLst>
                                        <p:tav tm="0">
                                          <p:val>
                                            <p:strVal val="#ppt_x"/>
                                          </p:val>
                                        </p:tav>
                                        <p:tav tm="100000">
                                          <p:val>
                                            <p:strVal val="#ppt_x"/>
                                          </p:val>
                                        </p:tav>
                                      </p:tavLst>
                                    </p:anim>
                                    <p:anim calcmode="lin" valueType="num">
                                      <p:cBhvr additive="base">
                                        <p:cTn id="49"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282" grpId="0"/>
      <p:bldP spid="289" grpId="0"/>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异步二进制减法计数器</a:t>
            </a:r>
            <a:endParaRPr lang="zh-CN" altLang="en-US" i="0" dirty="0">
              <a:solidFill>
                <a:schemeClr val="accent1"/>
              </a:solidFill>
              <a:latin typeface="+mj-ea"/>
            </a:endParaRPr>
          </a:p>
        </p:txBody>
      </p:sp>
      <p:sp>
        <p:nvSpPr>
          <p:cNvPr id="18438" name="Text Box 6"/>
          <p:cNvSpPr>
            <a:spLocks noGrp="1" noChangeArrowheads="1"/>
          </p:cNvSpPr>
          <p:nvPr>
            <p:ph type="body" sz="half" idx="4294967295"/>
          </p:nvPr>
        </p:nvSpPr>
        <p:spPr>
          <a:xfrm>
            <a:off x="612000" y="900000"/>
            <a:ext cx="6794500" cy="464294"/>
          </a:xfrm>
          <a:noFill/>
        </p:spPr>
        <p:txBody>
          <a:bodyPr>
            <a:spAutoFit/>
          </a:bodyPr>
          <a:lstStyle/>
          <a:p>
            <a:pPr marL="0" indent="0" algn="just">
              <a:spcBef>
                <a:spcPct val="50000"/>
              </a:spcBef>
              <a:buNone/>
            </a:pPr>
            <a:r>
              <a:rPr lang="en-US" altLang="zh-CN" dirty="0">
                <a:solidFill>
                  <a:srgbClr val="FF3399"/>
                </a:solidFill>
                <a:ea typeface="宋体" panose="02010600030101010101" pitchFamily="2" charset="-122"/>
                <a:cs typeface="Arial" panose="020B0604020202020204" pitchFamily="34" charset="0"/>
              </a:rPr>
              <a:t>【</a:t>
            </a:r>
            <a:r>
              <a:rPr lang="zh-CN" altLang="en-US" dirty="0">
                <a:solidFill>
                  <a:srgbClr val="FF3399"/>
                </a:solidFill>
                <a:ea typeface="宋体" panose="02010600030101010101" pitchFamily="2" charset="-122"/>
                <a:cs typeface="Arial" panose="020B0604020202020204" pitchFamily="34" charset="0"/>
              </a:rPr>
              <a:t>例</a:t>
            </a:r>
            <a:r>
              <a:rPr lang="en-US" altLang="zh-CN" dirty="0">
                <a:solidFill>
                  <a:srgbClr val="FF3399"/>
                </a:solidFill>
                <a:ea typeface="宋体" panose="02010600030101010101" pitchFamily="2" charset="-122"/>
                <a:cs typeface="Arial" panose="020B0604020202020204" pitchFamily="34" charset="0"/>
              </a:rPr>
              <a:t>10】</a:t>
            </a:r>
            <a:r>
              <a:rPr lang="zh-CN" altLang="en-US" dirty="0">
                <a:ea typeface="宋体" panose="02010600030101010101" pitchFamily="2" charset="-122"/>
                <a:cs typeface="Arial" panose="020B0604020202020204" pitchFamily="34" charset="0"/>
              </a:rPr>
              <a:t>分析下图电路</a:t>
            </a:r>
            <a:endParaRPr lang="zh-CN" altLang="en-US" dirty="0">
              <a:ea typeface="宋体" panose="02010600030101010101" pitchFamily="2" charset="-122"/>
              <a:cs typeface="Arial" panose="020B0604020202020204" pitchFamily="34" charset="0"/>
            </a:endParaRPr>
          </a:p>
        </p:txBody>
      </p:sp>
      <p:grpSp>
        <p:nvGrpSpPr>
          <p:cNvPr id="2" name="Group 113"/>
          <p:cNvGrpSpPr/>
          <p:nvPr/>
        </p:nvGrpSpPr>
        <p:grpSpPr bwMode="auto">
          <a:xfrm>
            <a:off x="2639616" y="1303454"/>
            <a:ext cx="5486400" cy="1371600"/>
            <a:chOff x="1008" y="336"/>
            <a:chExt cx="3456" cy="864"/>
          </a:xfrm>
        </p:grpSpPr>
        <p:grpSp>
          <p:nvGrpSpPr>
            <p:cNvPr id="3" name="Group 4"/>
            <p:cNvGrpSpPr/>
            <p:nvPr/>
          </p:nvGrpSpPr>
          <p:grpSpPr bwMode="auto">
            <a:xfrm>
              <a:off x="1248" y="480"/>
              <a:ext cx="720" cy="720"/>
              <a:chOff x="912" y="2208"/>
              <a:chExt cx="720" cy="720"/>
            </a:xfrm>
          </p:grpSpPr>
          <p:grpSp>
            <p:nvGrpSpPr>
              <p:cNvPr id="4" name="Group 5"/>
              <p:cNvGrpSpPr/>
              <p:nvPr/>
            </p:nvGrpSpPr>
            <p:grpSpPr bwMode="auto">
              <a:xfrm>
                <a:off x="1152" y="2448"/>
                <a:ext cx="480" cy="480"/>
                <a:chOff x="1152" y="2448"/>
                <a:chExt cx="480" cy="480"/>
              </a:xfrm>
            </p:grpSpPr>
            <p:sp>
              <p:nvSpPr>
                <p:cNvPr id="18595" name="Rectangle 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6" name="Text Box 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97" name="Text Box 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98" name="Oval 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9" name="Oval 1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600"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601" name="Text Box 1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602" name="Text Box 1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603" name="Line 1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89" name="Line 1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0" name="Line 1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1" name="Line 1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2" name="Oval 1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3" name="Text Box 1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94" name="Text Box 2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0</a:t>
                </a:r>
                <a:endParaRPr lang="en-US" altLang="zh-CN" sz="1600" baseline="-25000" dirty="0">
                  <a:solidFill>
                    <a:srgbClr val="003399"/>
                  </a:solidFill>
                  <a:ea typeface="Gulim" pitchFamily="34" charset="-127"/>
                </a:endParaRPr>
              </a:p>
            </p:txBody>
          </p:sp>
        </p:grpSp>
        <p:grpSp>
          <p:nvGrpSpPr>
            <p:cNvPr id="5" name="Group 21"/>
            <p:cNvGrpSpPr/>
            <p:nvPr/>
          </p:nvGrpSpPr>
          <p:grpSpPr bwMode="auto">
            <a:xfrm>
              <a:off x="2016" y="480"/>
              <a:ext cx="720" cy="720"/>
              <a:chOff x="912" y="2208"/>
              <a:chExt cx="720" cy="720"/>
            </a:xfrm>
          </p:grpSpPr>
          <p:grpSp>
            <p:nvGrpSpPr>
              <p:cNvPr id="6" name="Group 22"/>
              <p:cNvGrpSpPr/>
              <p:nvPr/>
            </p:nvGrpSpPr>
            <p:grpSpPr bwMode="auto">
              <a:xfrm>
                <a:off x="1152" y="2448"/>
                <a:ext cx="480" cy="480"/>
                <a:chOff x="1152" y="2448"/>
                <a:chExt cx="480" cy="480"/>
              </a:xfrm>
            </p:grpSpPr>
            <p:sp>
              <p:nvSpPr>
                <p:cNvPr id="18579" name="Rectangle 2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0" name="Text Box 2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81" name="Text Box 2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82" name="Oval 2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3" name="Oval 2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4"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5" name="Text Box 2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86" name="Text Box 3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87" name="Line 3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73" name="Line 3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4" name="Line 3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5" name="Line 3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6" name="Oval 3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77" name="Text Box 3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78" name="Text Box 3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1</a:t>
                </a:r>
                <a:endParaRPr lang="en-US" altLang="zh-CN" sz="1600" baseline="-25000" dirty="0">
                  <a:solidFill>
                    <a:srgbClr val="003399"/>
                  </a:solidFill>
                  <a:ea typeface="Gulim" pitchFamily="34" charset="-127"/>
                </a:endParaRPr>
              </a:p>
            </p:txBody>
          </p:sp>
        </p:grpSp>
        <p:grpSp>
          <p:nvGrpSpPr>
            <p:cNvPr id="7" name="Group 38"/>
            <p:cNvGrpSpPr/>
            <p:nvPr/>
          </p:nvGrpSpPr>
          <p:grpSpPr bwMode="auto">
            <a:xfrm>
              <a:off x="2784" y="480"/>
              <a:ext cx="720" cy="720"/>
              <a:chOff x="912" y="2208"/>
              <a:chExt cx="720" cy="720"/>
            </a:xfrm>
          </p:grpSpPr>
          <p:grpSp>
            <p:nvGrpSpPr>
              <p:cNvPr id="8" name="Group 39"/>
              <p:cNvGrpSpPr/>
              <p:nvPr/>
            </p:nvGrpSpPr>
            <p:grpSpPr bwMode="auto">
              <a:xfrm>
                <a:off x="1152" y="2448"/>
                <a:ext cx="480" cy="480"/>
                <a:chOff x="1152" y="2448"/>
                <a:chExt cx="480" cy="480"/>
              </a:xfrm>
            </p:grpSpPr>
            <p:sp>
              <p:nvSpPr>
                <p:cNvPr id="18563" name="Rectangle 4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4" name="Text Box 4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65" name="Text Box 4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66" name="Oval 4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7" name="Oval 4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8"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9" name="Text Box 4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70" name="Text Box 4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71" name="Line 4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57" name="Line 4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8" name="Line 5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9" name="Line 5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60" name="Oval 5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1" name="Text Box 5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62" name="Text Box 5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2</a:t>
                </a:r>
                <a:endParaRPr lang="en-US" altLang="zh-CN" sz="1600" baseline="-25000" dirty="0">
                  <a:solidFill>
                    <a:srgbClr val="003399"/>
                  </a:solidFill>
                  <a:ea typeface="Gulim" pitchFamily="34" charset="-127"/>
                </a:endParaRPr>
              </a:p>
            </p:txBody>
          </p:sp>
        </p:grpSp>
        <p:grpSp>
          <p:nvGrpSpPr>
            <p:cNvPr id="9" name="Group 55"/>
            <p:cNvGrpSpPr/>
            <p:nvPr/>
          </p:nvGrpSpPr>
          <p:grpSpPr bwMode="auto">
            <a:xfrm>
              <a:off x="3552" y="480"/>
              <a:ext cx="720" cy="720"/>
              <a:chOff x="912" y="2208"/>
              <a:chExt cx="720" cy="720"/>
            </a:xfrm>
          </p:grpSpPr>
          <p:grpSp>
            <p:nvGrpSpPr>
              <p:cNvPr id="10" name="Group 56"/>
              <p:cNvGrpSpPr/>
              <p:nvPr/>
            </p:nvGrpSpPr>
            <p:grpSpPr bwMode="auto">
              <a:xfrm>
                <a:off x="1152" y="2448"/>
                <a:ext cx="480" cy="480"/>
                <a:chOff x="1152" y="2448"/>
                <a:chExt cx="480" cy="480"/>
              </a:xfrm>
            </p:grpSpPr>
            <p:sp>
              <p:nvSpPr>
                <p:cNvPr id="18547" name="Rectangle 5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48" name="Text Box 5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49" name="Text Box 5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50" name="Oval 6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1" name="Oval 6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2"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3" name="Text Box 6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54" name="Text Box 6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55" name="Line 6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41" name="Line 66"/>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2" name="Line 67"/>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3" name="Line 68"/>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4" name="Oval 69"/>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45" name="Text Box 70"/>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46" name="Text Box 71"/>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3</a:t>
                </a:r>
                <a:endParaRPr lang="en-US" altLang="zh-CN" sz="1600" baseline="-25000" dirty="0">
                  <a:solidFill>
                    <a:srgbClr val="003399"/>
                  </a:solidFill>
                  <a:ea typeface="Gulim" pitchFamily="34" charset="-127"/>
                </a:endParaRPr>
              </a:p>
            </p:txBody>
          </p:sp>
        </p:grpSp>
        <p:grpSp>
          <p:nvGrpSpPr>
            <p:cNvPr id="11" name="Group 80"/>
            <p:cNvGrpSpPr/>
            <p:nvPr/>
          </p:nvGrpSpPr>
          <p:grpSpPr bwMode="auto">
            <a:xfrm flipV="1">
              <a:off x="1976" y="970"/>
              <a:ext cx="291" cy="144"/>
              <a:chOff x="3168" y="3019"/>
              <a:chExt cx="336" cy="144"/>
            </a:xfrm>
          </p:grpSpPr>
          <p:sp>
            <p:nvSpPr>
              <p:cNvPr id="18537" name="Line 81"/>
              <p:cNvSpPr>
                <a:spLocks noChangeShapeType="1"/>
              </p:cNvSpPr>
              <p:nvPr/>
            </p:nvSpPr>
            <p:spPr bwMode="auto">
              <a:xfrm>
                <a:off x="3168" y="3019"/>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8" name="Line 82"/>
              <p:cNvSpPr>
                <a:spLocks noChangeShapeType="1"/>
              </p:cNvSpPr>
              <p:nvPr/>
            </p:nvSpPr>
            <p:spPr bwMode="auto">
              <a:xfrm>
                <a:off x="3264" y="3019"/>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9" name="Line 83"/>
              <p:cNvSpPr>
                <a:spLocks noChangeShapeType="1"/>
              </p:cNvSpPr>
              <p:nvPr/>
            </p:nvSpPr>
            <p:spPr bwMode="auto">
              <a:xfrm>
                <a:off x="3264" y="3163"/>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11" name="Line 84"/>
            <p:cNvSpPr>
              <a:spLocks noChangeShapeType="1"/>
            </p:cNvSpPr>
            <p:nvPr/>
          </p:nvSpPr>
          <p:spPr bwMode="auto">
            <a:xfrm>
              <a:off x="1056" y="960"/>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12" name="Text Box 85"/>
            <p:cNvSpPr txBox="1">
              <a:spLocks noChangeArrowheads="1"/>
            </p:cNvSpPr>
            <p:nvPr/>
          </p:nvSpPr>
          <p:spPr bwMode="auto">
            <a:xfrm>
              <a:off x="1008" y="74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8513" name="Line 86"/>
            <p:cNvSpPr>
              <a:spLocks noChangeShapeType="1"/>
            </p:cNvSpPr>
            <p:nvPr/>
          </p:nvSpPr>
          <p:spPr bwMode="auto">
            <a:xfrm>
              <a:off x="4224"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 name="Group 87"/>
            <p:cNvGrpSpPr/>
            <p:nvPr/>
          </p:nvGrpSpPr>
          <p:grpSpPr bwMode="auto">
            <a:xfrm>
              <a:off x="4176" y="336"/>
              <a:ext cx="288" cy="480"/>
              <a:chOff x="3888" y="2064"/>
              <a:chExt cx="288" cy="480"/>
            </a:xfrm>
          </p:grpSpPr>
          <p:sp>
            <p:nvSpPr>
              <p:cNvPr id="18535" name="Line 88"/>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6" name="Text Box 89"/>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grpSp>
        <p:grpSp>
          <p:nvGrpSpPr>
            <p:cNvPr id="13" name="Group 90"/>
            <p:cNvGrpSpPr/>
            <p:nvPr/>
          </p:nvGrpSpPr>
          <p:grpSpPr bwMode="auto">
            <a:xfrm>
              <a:off x="3408" y="336"/>
              <a:ext cx="288" cy="480"/>
              <a:chOff x="3888" y="2064"/>
              <a:chExt cx="288" cy="480"/>
            </a:xfrm>
          </p:grpSpPr>
          <p:sp>
            <p:nvSpPr>
              <p:cNvPr id="18533" name="Line 91"/>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4" name="Text Box 92"/>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grpSp>
        <p:grpSp>
          <p:nvGrpSpPr>
            <p:cNvPr id="14" name="Group 93"/>
            <p:cNvGrpSpPr/>
            <p:nvPr/>
          </p:nvGrpSpPr>
          <p:grpSpPr bwMode="auto">
            <a:xfrm>
              <a:off x="2640" y="336"/>
              <a:ext cx="288" cy="480"/>
              <a:chOff x="3888" y="2064"/>
              <a:chExt cx="288" cy="480"/>
            </a:xfrm>
          </p:grpSpPr>
          <p:sp>
            <p:nvSpPr>
              <p:cNvPr id="18531" name="Line 94"/>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2" name="Text Box 95"/>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grpSp>
        <p:grpSp>
          <p:nvGrpSpPr>
            <p:cNvPr id="15" name="Group 96"/>
            <p:cNvGrpSpPr/>
            <p:nvPr/>
          </p:nvGrpSpPr>
          <p:grpSpPr bwMode="auto">
            <a:xfrm>
              <a:off x="1872" y="336"/>
              <a:ext cx="288" cy="480"/>
              <a:chOff x="3888" y="2064"/>
              <a:chExt cx="288" cy="480"/>
            </a:xfrm>
          </p:grpSpPr>
          <p:sp>
            <p:nvSpPr>
              <p:cNvPr id="18529" name="Line 97"/>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0" name="Text Box 98"/>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grpSp>
        <p:grpSp>
          <p:nvGrpSpPr>
            <p:cNvPr id="16" name="Group 102"/>
            <p:cNvGrpSpPr/>
            <p:nvPr/>
          </p:nvGrpSpPr>
          <p:grpSpPr bwMode="auto">
            <a:xfrm flipV="1">
              <a:off x="2746" y="970"/>
              <a:ext cx="291" cy="144"/>
              <a:chOff x="3168" y="3019"/>
              <a:chExt cx="336" cy="144"/>
            </a:xfrm>
          </p:grpSpPr>
          <p:sp>
            <p:nvSpPr>
              <p:cNvPr id="18526" name="Line 103"/>
              <p:cNvSpPr>
                <a:spLocks noChangeShapeType="1"/>
              </p:cNvSpPr>
              <p:nvPr/>
            </p:nvSpPr>
            <p:spPr bwMode="auto">
              <a:xfrm>
                <a:off x="3168" y="30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7" name="Line 104"/>
              <p:cNvSpPr>
                <a:spLocks noChangeShapeType="1"/>
              </p:cNvSpPr>
              <p:nvPr/>
            </p:nvSpPr>
            <p:spPr bwMode="auto">
              <a:xfrm>
                <a:off x="3264" y="3019"/>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8" name="Line 105"/>
              <p:cNvSpPr>
                <a:spLocks noChangeShapeType="1"/>
              </p:cNvSpPr>
              <p:nvPr/>
            </p:nvSpPr>
            <p:spPr bwMode="auto">
              <a:xfrm>
                <a:off x="3264" y="3163"/>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06"/>
            <p:cNvGrpSpPr/>
            <p:nvPr/>
          </p:nvGrpSpPr>
          <p:grpSpPr bwMode="auto">
            <a:xfrm flipV="1">
              <a:off x="3512" y="970"/>
              <a:ext cx="291" cy="144"/>
              <a:chOff x="3168" y="3019"/>
              <a:chExt cx="336" cy="144"/>
            </a:xfrm>
          </p:grpSpPr>
          <p:sp>
            <p:nvSpPr>
              <p:cNvPr id="18523" name="Line 107"/>
              <p:cNvSpPr>
                <a:spLocks noChangeShapeType="1"/>
              </p:cNvSpPr>
              <p:nvPr/>
            </p:nvSpPr>
            <p:spPr bwMode="auto">
              <a:xfrm>
                <a:off x="3168" y="30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4" name="Line 108"/>
              <p:cNvSpPr>
                <a:spLocks noChangeShapeType="1"/>
              </p:cNvSpPr>
              <p:nvPr/>
            </p:nvSpPr>
            <p:spPr bwMode="auto">
              <a:xfrm>
                <a:off x="3264" y="3019"/>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5" name="Line 109"/>
              <p:cNvSpPr>
                <a:spLocks noChangeShapeType="1"/>
              </p:cNvSpPr>
              <p:nvPr/>
            </p:nvSpPr>
            <p:spPr bwMode="auto">
              <a:xfrm>
                <a:off x="3264" y="3163"/>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20" name="Line 110"/>
            <p:cNvSpPr>
              <a:spLocks noChangeShapeType="1"/>
            </p:cNvSpPr>
            <p:nvPr/>
          </p:nvSpPr>
          <p:spPr bwMode="auto">
            <a:xfrm>
              <a:off x="1920"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1" name="Line 111"/>
            <p:cNvSpPr>
              <a:spLocks noChangeShapeType="1"/>
            </p:cNvSpPr>
            <p:nvPr/>
          </p:nvSpPr>
          <p:spPr bwMode="auto">
            <a:xfrm>
              <a:off x="2688"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2" name="Line 112"/>
            <p:cNvSpPr>
              <a:spLocks noChangeShapeType="1"/>
            </p:cNvSpPr>
            <p:nvPr/>
          </p:nvSpPr>
          <p:spPr bwMode="auto">
            <a:xfrm>
              <a:off x="3456"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9702" name="Text Box 499"/>
          <p:cNvSpPr txBox="1">
            <a:spLocks noChangeArrowheads="1"/>
          </p:cNvSpPr>
          <p:nvPr/>
        </p:nvSpPr>
        <p:spPr bwMode="auto">
          <a:xfrm>
            <a:off x="2338388" y="2835275"/>
            <a:ext cx="25908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Arial" panose="020B0604020202020204" pitchFamily="34" charset="0"/>
                <a:cs typeface="Arial" panose="020B0604020202020204" pitchFamily="34" charset="0"/>
              </a:rPr>
              <a:t>（</a:t>
            </a:r>
            <a:r>
              <a:rPr lang="en-US" altLang="zh-CN" sz="2000" dirty="0">
                <a:solidFill>
                  <a:srgbClr val="C00000"/>
                </a:solidFill>
                <a:latin typeface="Arial" panose="020B0604020202020204" pitchFamily="34" charset="0"/>
                <a:cs typeface="Arial" panose="020B0604020202020204" pitchFamily="34" charset="0"/>
              </a:rPr>
              <a:t>1</a:t>
            </a:r>
            <a:r>
              <a:rPr lang="zh-CN" altLang="en-US" sz="2000" dirty="0">
                <a:solidFill>
                  <a:srgbClr val="C00000"/>
                </a:solidFill>
                <a:latin typeface="Arial" panose="020B0604020202020204" pitchFamily="34" charset="0"/>
                <a:cs typeface="Arial" panose="020B0604020202020204" pitchFamily="34" charset="0"/>
              </a:rPr>
              <a:t>）状态方程</a:t>
            </a:r>
            <a:endParaRPr lang="zh-CN" altLang="en-US" sz="2000" dirty="0">
              <a:solidFill>
                <a:srgbClr val="C00000"/>
              </a:solidFill>
              <a:latin typeface="Arial" panose="020B0604020202020204" pitchFamily="34" charset="0"/>
              <a:cs typeface="Arial" panose="020B0604020202020204" pitchFamily="34" charset="0"/>
            </a:endParaRPr>
          </a:p>
        </p:txBody>
      </p:sp>
      <p:pic>
        <p:nvPicPr>
          <p:cNvPr id="29703" name="Picture 4" descr="图片2"/>
          <p:cNvPicPr>
            <a:picLocks noChangeAspect="1" noChangeArrowheads="1"/>
          </p:cNvPicPr>
          <p:nvPr/>
        </p:nvPicPr>
        <p:blipFill>
          <a:blip r:embed="rId1" cstate="print"/>
          <a:srcRect/>
          <a:stretch>
            <a:fillRect/>
          </a:stretch>
        </p:blipFill>
        <p:spPr bwMode="auto">
          <a:xfrm>
            <a:off x="2901951" y="3267075"/>
            <a:ext cx="6062663" cy="996950"/>
          </a:xfrm>
          <a:prstGeom prst="rect">
            <a:avLst/>
          </a:prstGeom>
          <a:noFill/>
          <a:ln w="9525">
            <a:noFill/>
            <a:miter lim="800000"/>
            <a:headEnd/>
            <a:tailEnd/>
          </a:ln>
          <a:effectLst>
            <a:prstShdw prst="shdw13" dist="53882" dir="13500000">
              <a:srgbClr val="808080">
                <a:alpha val="50000"/>
              </a:srgbClr>
            </a:prstShdw>
          </a:effectLst>
        </p:spPr>
      </p:pic>
      <p:sp>
        <p:nvSpPr>
          <p:cNvPr id="171" name="矩形 170"/>
          <p:cNvSpPr/>
          <p:nvPr/>
        </p:nvSpPr>
        <p:spPr>
          <a:xfrm>
            <a:off x="8354616" y="1655859"/>
            <a:ext cx="2190750" cy="1108075"/>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1</a:t>
            </a:r>
            <a:r>
              <a:rPr lang="zh-CN" altLang="zh-CN"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2</a:t>
            </a:r>
            <a:r>
              <a:rPr lang="zh-CN" altLang="zh-CN"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3 </a:t>
            </a:r>
            <a:r>
              <a:rPr lang="zh-CN" altLang="zh-CN" sz="2000" dirty="0">
                <a:solidFill>
                  <a:srgbClr val="000000"/>
                </a:solidFill>
                <a:cs typeface="Arial" panose="020B0604020202020204" pitchFamily="34" charset="0"/>
              </a:rPr>
              <a:t>的</a:t>
            </a:r>
            <a:r>
              <a:rPr lang="en-US" altLang="zh-CN" sz="2000" dirty="0">
                <a:solidFill>
                  <a:srgbClr val="000000"/>
                </a:solidFill>
                <a:cs typeface="Arial" panose="020B0604020202020204" pitchFamily="34" charset="0"/>
              </a:rPr>
              <a:t>CP</a:t>
            </a:r>
            <a:r>
              <a:rPr lang="zh-CN" altLang="zh-CN" sz="2000" dirty="0">
                <a:solidFill>
                  <a:srgbClr val="000000"/>
                </a:solidFill>
                <a:cs typeface="Arial" panose="020B0604020202020204" pitchFamily="34" charset="0"/>
              </a:rPr>
              <a:t>端分别接前级触发器的</a:t>
            </a:r>
            <a:r>
              <a:rPr lang="en-US" altLang="zh-CN" sz="2000" dirty="0">
                <a:solidFill>
                  <a:srgbClr val="000000"/>
                </a:solidFill>
                <a:cs typeface="Arial" panose="020B0604020202020204" pitchFamily="34" charset="0"/>
              </a:rPr>
              <a:t>/</a:t>
            </a:r>
            <a:r>
              <a:rPr lang="en-US" altLang="zh-CN" sz="2000" dirty="0">
                <a:solidFill>
                  <a:srgbClr val="D60093"/>
                </a:solidFill>
                <a:cs typeface="Arial" panose="020B0604020202020204" pitchFamily="34" charset="0"/>
              </a:rPr>
              <a:t>Q</a:t>
            </a:r>
            <a:r>
              <a:rPr lang="zh-CN" altLang="zh-CN" sz="2000" dirty="0">
                <a:solidFill>
                  <a:srgbClr val="D60093"/>
                </a:solidFill>
                <a:cs typeface="Arial" panose="020B0604020202020204" pitchFamily="34" charset="0"/>
              </a:rPr>
              <a:t>端</a:t>
            </a:r>
            <a:endParaRPr lang="zh-CN" altLang="en-US" sz="2000" dirty="0">
              <a:solidFill>
                <a:srgbClr val="D60093"/>
              </a:solidFill>
              <a:cs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linds(horizontal)">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additive="base">
                                        <p:cTn id="12" dur="500" fill="hold"/>
                                        <p:tgtEl>
                                          <p:spTgt spid="29702"/>
                                        </p:tgtEl>
                                        <p:attrNameLst>
                                          <p:attrName>ppt_x</p:attrName>
                                        </p:attrNameLst>
                                      </p:cBhvr>
                                      <p:tavLst>
                                        <p:tav tm="0">
                                          <p:val>
                                            <p:strVal val="#ppt_x"/>
                                          </p:val>
                                        </p:tav>
                                        <p:tav tm="100000">
                                          <p:val>
                                            <p:strVal val="#ppt_x"/>
                                          </p:val>
                                        </p:tav>
                                      </p:tavLst>
                                    </p:anim>
                                    <p:anim calcmode="lin" valueType="num">
                                      <p:cBhvr additive="base">
                                        <p:cTn id="13" dur="500" fill="hold"/>
                                        <p:tgtEl>
                                          <p:spTgt spid="2970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blinds(horizontal)">
                                      <p:cBhvr>
                                        <p:cTn id="17"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1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612000" y="252000"/>
            <a:ext cx="5257800" cy="373062"/>
          </a:xfrm>
        </p:spPr>
        <p:txBody>
          <a:bodyPr/>
          <a:lstStyle/>
          <a:p>
            <a:r>
              <a:rPr lang="zh-CN" altLang="en-US" i="0">
                <a:solidFill>
                  <a:schemeClr val="accent1"/>
                </a:solidFill>
                <a:latin typeface="+mj-ea"/>
              </a:rPr>
              <a:t>异步二进制减法计数器的状态转换表</a:t>
            </a:r>
            <a:endParaRPr lang="zh-CN" altLang="en-US" i="0">
              <a:solidFill>
                <a:schemeClr val="accent1"/>
              </a:solidFill>
              <a:latin typeface="+mj-ea"/>
            </a:endParaRPr>
          </a:p>
        </p:txBody>
      </p:sp>
      <p:sp>
        <p:nvSpPr>
          <p:cNvPr id="123907"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graphicFrame>
        <p:nvGraphicFramePr>
          <p:cNvPr id="33863" name="Group 71"/>
          <p:cNvGraphicFramePr>
            <a:graphicFrameLocks noGrp="1"/>
          </p:cNvGraphicFramePr>
          <p:nvPr/>
        </p:nvGraphicFramePr>
        <p:xfrm>
          <a:off x="227342" y="1550179"/>
          <a:ext cx="4613430" cy="4725176"/>
        </p:xfrm>
        <a:graphic>
          <a:graphicData uri="http://schemas.openxmlformats.org/drawingml/2006/table">
            <a:tbl>
              <a:tblPr/>
              <a:tblGrid>
                <a:gridCol w="2070073"/>
                <a:gridCol w="2543357"/>
              </a:tblGrid>
              <a:tr h="3360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6375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6375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5" name="Text Box 145"/>
          <p:cNvSpPr txBox="1">
            <a:spLocks noChangeArrowheads="1"/>
          </p:cNvSpPr>
          <p:nvPr/>
        </p:nvSpPr>
        <p:spPr bwMode="black">
          <a:xfrm>
            <a:off x="612000" y="900000"/>
            <a:ext cx="365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2</a:t>
            </a:r>
            <a:r>
              <a:rPr lang="zh-CN" altLang="en-US" sz="2400" dirty="0">
                <a:solidFill>
                  <a:srgbClr val="C00000"/>
                </a:solidFill>
                <a:latin typeface="Arial" panose="020B0604020202020204" pitchFamily="34" charset="0"/>
                <a:cs typeface="Arial" panose="020B0604020202020204" pitchFamily="34" charset="0"/>
              </a:rPr>
              <a:t>）列出状态转换表</a:t>
            </a:r>
            <a:endParaRPr lang="en-US" altLang="zh-CN" sz="2400" dirty="0">
              <a:solidFill>
                <a:srgbClr val="C00000"/>
              </a:solidFill>
              <a:latin typeface="Arial" panose="020B0604020202020204" pitchFamily="34" charset="0"/>
              <a:cs typeface="Arial" panose="020B0604020202020204" pitchFamily="34" charset="0"/>
            </a:endParaRPr>
          </a:p>
        </p:txBody>
      </p:sp>
      <p:sp>
        <p:nvSpPr>
          <p:cNvPr id="2" name="Text Box 3"/>
          <p:cNvSpPr txBox="1">
            <a:spLocks noChangeArrowheads="1"/>
          </p:cNvSpPr>
          <p:nvPr/>
        </p:nvSpPr>
        <p:spPr bwMode="auto">
          <a:xfrm>
            <a:off x="4771406" y="924822"/>
            <a:ext cx="218757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Arial" panose="020B0604020202020204" pitchFamily="34" charset="0"/>
                <a:cs typeface="Arial" panose="020B0604020202020204" pitchFamily="34" charset="0"/>
              </a:rPr>
              <a:t>（</a:t>
            </a:r>
            <a:r>
              <a:rPr lang="en-US" altLang="zh-CN" sz="2000" dirty="0">
                <a:solidFill>
                  <a:srgbClr val="C00000"/>
                </a:solidFill>
                <a:latin typeface="Arial" panose="020B0604020202020204" pitchFamily="34" charset="0"/>
                <a:cs typeface="Arial" panose="020B0604020202020204" pitchFamily="34" charset="0"/>
              </a:rPr>
              <a:t>3</a:t>
            </a:r>
            <a:r>
              <a:rPr lang="zh-CN" altLang="en-US" sz="2000" dirty="0">
                <a:solidFill>
                  <a:srgbClr val="C00000"/>
                </a:solidFill>
                <a:latin typeface="Arial" panose="020B0604020202020204" pitchFamily="34" charset="0"/>
                <a:cs typeface="Arial" panose="020B0604020202020204" pitchFamily="34" charset="0"/>
              </a:rPr>
              <a:t>）状态转换图</a:t>
            </a:r>
            <a:endParaRPr lang="zh-CN" altLang="en-US" sz="2000" dirty="0">
              <a:solidFill>
                <a:srgbClr val="C00000"/>
              </a:solidFill>
              <a:latin typeface="Arial" panose="020B0604020202020204" pitchFamily="34" charset="0"/>
              <a:cs typeface="Arial" panose="020B0604020202020204" pitchFamily="34" charset="0"/>
            </a:endParaRPr>
          </a:p>
        </p:txBody>
      </p:sp>
      <p:grpSp>
        <p:nvGrpSpPr>
          <p:cNvPr id="3" name="Group 84"/>
          <p:cNvGrpSpPr/>
          <p:nvPr/>
        </p:nvGrpSpPr>
        <p:grpSpPr bwMode="auto">
          <a:xfrm>
            <a:off x="5256100" y="1087975"/>
            <a:ext cx="6773044" cy="1615672"/>
            <a:chOff x="636" y="522"/>
            <a:chExt cx="4452" cy="1062"/>
          </a:xfrm>
        </p:grpSpPr>
        <p:graphicFrame>
          <p:nvGraphicFramePr>
            <p:cNvPr id="4" name="Object 2"/>
            <p:cNvGraphicFramePr>
              <a:graphicFrameLocks noChangeAspect="1"/>
            </p:cNvGraphicFramePr>
            <p:nvPr/>
          </p:nvGraphicFramePr>
          <p:xfrm>
            <a:off x="1719" y="522"/>
            <a:ext cx="727" cy="256"/>
          </p:xfrm>
          <a:graphic>
            <a:graphicData uri="http://schemas.openxmlformats.org/presentationml/2006/ole">
              <mc:AlternateContent xmlns:mc="http://schemas.openxmlformats.org/markup-compatibility/2006">
                <mc:Choice xmlns:v="urn:schemas-microsoft-com:vml" Requires="v">
                  <p:oleObj spid="_x0000_s0" name="Equation" r:id="rId1" imgW="685800" imgH="241300" progId="Equation.3">
                    <p:embed/>
                  </p:oleObj>
                </mc:Choice>
                <mc:Fallback>
                  <p:oleObj name="Equation" r:id="rId1" imgW="685800"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 y="522"/>
                          <a:ext cx="727"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6" name="Group 7"/>
            <p:cNvGrpSpPr/>
            <p:nvPr/>
          </p:nvGrpSpPr>
          <p:grpSpPr bwMode="auto">
            <a:xfrm>
              <a:off x="660" y="826"/>
              <a:ext cx="396" cy="201"/>
              <a:chOff x="3312" y="2727"/>
              <a:chExt cx="396" cy="201"/>
            </a:xfrm>
          </p:grpSpPr>
          <p:sp>
            <p:nvSpPr>
              <p:cNvPr id="123908" name="Oval 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3909" name="Text Box 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FF0000"/>
                    </a:solidFill>
                    <a:ea typeface="Gulim" pitchFamily="34" charset="-127"/>
                  </a:rPr>
                  <a:t>0000</a:t>
                </a:r>
                <a:endParaRPr lang="en-US" altLang="zh-CN" sz="1400" dirty="0">
                  <a:solidFill>
                    <a:srgbClr val="FF0000"/>
                  </a:solidFill>
                  <a:ea typeface="Gulim" pitchFamily="34" charset="-127"/>
                </a:endParaRPr>
              </a:p>
            </p:txBody>
          </p:sp>
        </p:grpSp>
        <p:sp>
          <p:nvSpPr>
            <p:cNvPr id="7" name="Line 10"/>
            <p:cNvSpPr>
              <a:spLocks noChangeShapeType="1"/>
            </p:cNvSpPr>
            <p:nvPr/>
          </p:nvSpPr>
          <p:spPr bwMode="auto">
            <a:xfrm>
              <a:off x="1044" y="93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8" name="Group 12"/>
            <p:cNvGrpSpPr/>
            <p:nvPr/>
          </p:nvGrpSpPr>
          <p:grpSpPr bwMode="auto">
            <a:xfrm>
              <a:off x="1227" y="835"/>
              <a:ext cx="396" cy="201"/>
              <a:chOff x="3312" y="2727"/>
              <a:chExt cx="396" cy="201"/>
            </a:xfrm>
          </p:grpSpPr>
          <p:sp>
            <p:nvSpPr>
              <p:cNvPr id="123904" name="Oval 1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3905" name="Text Box 1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endParaRPr lang="en-US" altLang="zh-CN" sz="1400" dirty="0">
                  <a:solidFill>
                    <a:srgbClr val="003399"/>
                  </a:solidFill>
                  <a:ea typeface="Gulim" pitchFamily="34" charset="-127"/>
                </a:endParaRPr>
              </a:p>
            </p:txBody>
          </p:sp>
        </p:grpSp>
        <p:sp>
          <p:nvSpPr>
            <p:cNvPr id="9" name="Line 15"/>
            <p:cNvSpPr>
              <a:spLocks noChangeShapeType="1"/>
            </p:cNvSpPr>
            <p:nvPr/>
          </p:nvSpPr>
          <p:spPr bwMode="auto">
            <a:xfrm>
              <a:off x="1611"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0" name="Group 17"/>
            <p:cNvGrpSpPr/>
            <p:nvPr/>
          </p:nvGrpSpPr>
          <p:grpSpPr bwMode="auto">
            <a:xfrm>
              <a:off x="1800" y="835"/>
              <a:ext cx="396" cy="201"/>
              <a:chOff x="3312" y="2727"/>
              <a:chExt cx="396" cy="201"/>
            </a:xfrm>
          </p:grpSpPr>
          <p:sp>
            <p:nvSpPr>
              <p:cNvPr id="62" name="Oval 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63" name="Text Box 1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endParaRPr lang="en-US" altLang="zh-CN" sz="1400" dirty="0">
                  <a:solidFill>
                    <a:srgbClr val="003399"/>
                  </a:solidFill>
                  <a:ea typeface="Gulim" pitchFamily="34" charset="-127"/>
                </a:endParaRPr>
              </a:p>
            </p:txBody>
          </p:sp>
        </p:grpSp>
        <p:sp>
          <p:nvSpPr>
            <p:cNvPr id="11" name="Line 20"/>
            <p:cNvSpPr>
              <a:spLocks noChangeShapeType="1"/>
            </p:cNvSpPr>
            <p:nvPr/>
          </p:nvSpPr>
          <p:spPr bwMode="auto">
            <a:xfrm>
              <a:off x="2184"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2" name="Group 22"/>
            <p:cNvGrpSpPr/>
            <p:nvPr/>
          </p:nvGrpSpPr>
          <p:grpSpPr bwMode="auto">
            <a:xfrm>
              <a:off x="2388" y="835"/>
              <a:ext cx="396" cy="201"/>
              <a:chOff x="3312" y="2727"/>
              <a:chExt cx="396" cy="201"/>
            </a:xfrm>
          </p:grpSpPr>
          <p:sp>
            <p:nvSpPr>
              <p:cNvPr id="60" name="Oval 2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61" name="Text Box 2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endParaRPr lang="en-US" altLang="zh-CN" sz="1400" dirty="0">
                  <a:solidFill>
                    <a:srgbClr val="003399"/>
                  </a:solidFill>
                  <a:ea typeface="Gulim" pitchFamily="34" charset="-127"/>
                </a:endParaRPr>
              </a:p>
            </p:txBody>
          </p:sp>
        </p:grpSp>
        <p:sp>
          <p:nvSpPr>
            <p:cNvPr id="13" name="Line 25"/>
            <p:cNvSpPr>
              <a:spLocks noChangeShapeType="1"/>
            </p:cNvSpPr>
            <p:nvPr/>
          </p:nvSpPr>
          <p:spPr bwMode="auto">
            <a:xfrm>
              <a:off x="2772"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4" name="Line 26"/>
            <p:cNvSpPr>
              <a:spLocks noChangeShapeType="1"/>
            </p:cNvSpPr>
            <p:nvPr/>
          </p:nvSpPr>
          <p:spPr bwMode="auto">
            <a:xfrm>
              <a:off x="4884" y="1047"/>
              <a:ext cx="0" cy="336"/>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5" name="Group 28"/>
            <p:cNvGrpSpPr/>
            <p:nvPr/>
          </p:nvGrpSpPr>
          <p:grpSpPr bwMode="auto">
            <a:xfrm>
              <a:off x="4680" y="1383"/>
              <a:ext cx="396" cy="201"/>
              <a:chOff x="3312" y="2727"/>
              <a:chExt cx="396" cy="201"/>
            </a:xfrm>
          </p:grpSpPr>
          <p:sp>
            <p:nvSpPr>
              <p:cNvPr id="58" name="Oval 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9" name="Text Box 30"/>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endParaRPr lang="en-US" altLang="zh-CN" sz="1400" dirty="0">
                  <a:solidFill>
                    <a:srgbClr val="003399"/>
                  </a:solidFill>
                  <a:ea typeface="Gulim" pitchFamily="34" charset="-127"/>
                </a:endParaRPr>
              </a:p>
            </p:txBody>
          </p:sp>
        </p:grpSp>
        <p:sp>
          <p:nvSpPr>
            <p:cNvPr id="16" name="Line 31"/>
            <p:cNvSpPr>
              <a:spLocks noChangeShapeType="1"/>
            </p:cNvSpPr>
            <p:nvPr/>
          </p:nvSpPr>
          <p:spPr bwMode="auto">
            <a:xfrm flipH="1">
              <a:off x="448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7" name="Group 33"/>
            <p:cNvGrpSpPr/>
            <p:nvPr/>
          </p:nvGrpSpPr>
          <p:grpSpPr bwMode="auto">
            <a:xfrm>
              <a:off x="4104" y="1383"/>
              <a:ext cx="396" cy="201"/>
              <a:chOff x="3312" y="2727"/>
              <a:chExt cx="396" cy="201"/>
            </a:xfrm>
          </p:grpSpPr>
          <p:sp>
            <p:nvSpPr>
              <p:cNvPr id="56" name="Oval 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7" name="Text Box 35"/>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endParaRPr lang="en-US" altLang="zh-CN" sz="1400" dirty="0">
                  <a:solidFill>
                    <a:srgbClr val="003399"/>
                  </a:solidFill>
                  <a:ea typeface="Gulim" pitchFamily="34" charset="-127"/>
                </a:endParaRPr>
              </a:p>
            </p:txBody>
          </p:sp>
        </p:grpSp>
        <p:sp>
          <p:nvSpPr>
            <p:cNvPr id="18" name="Line 36"/>
            <p:cNvSpPr>
              <a:spLocks noChangeShapeType="1"/>
            </p:cNvSpPr>
            <p:nvPr/>
          </p:nvSpPr>
          <p:spPr bwMode="auto">
            <a:xfrm flipH="1">
              <a:off x="3912"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9" name="Group 38"/>
            <p:cNvGrpSpPr/>
            <p:nvPr/>
          </p:nvGrpSpPr>
          <p:grpSpPr bwMode="auto">
            <a:xfrm>
              <a:off x="3540" y="1383"/>
              <a:ext cx="396" cy="201"/>
              <a:chOff x="3312" y="2727"/>
              <a:chExt cx="396" cy="201"/>
            </a:xfrm>
          </p:grpSpPr>
          <p:sp>
            <p:nvSpPr>
              <p:cNvPr id="54" name="Oval 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5" name="Text Box 40"/>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20" name="Line 41"/>
            <p:cNvSpPr>
              <a:spLocks noChangeShapeType="1"/>
            </p:cNvSpPr>
            <p:nvPr/>
          </p:nvSpPr>
          <p:spPr bwMode="auto">
            <a:xfrm flipH="1">
              <a:off x="334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43"/>
            <p:cNvGrpSpPr/>
            <p:nvPr/>
          </p:nvGrpSpPr>
          <p:grpSpPr bwMode="auto">
            <a:xfrm>
              <a:off x="2940" y="1383"/>
              <a:ext cx="396" cy="201"/>
              <a:chOff x="3312" y="2727"/>
              <a:chExt cx="396" cy="201"/>
            </a:xfrm>
          </p:grpSpPr>
          <p:sp>
            <p:nvSpPr>
              <p:cNvPr id="52" name="Oval 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3" name="Text Box 45"/>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sp>
          <p:nvSpPr>
            <p:cNvPr id="22" name="Line 46"/>
            <p:cNvSpPr>
              <a:spLocks noChangeShapeType="1"/>
            </p:cNvSpPr>
            <p:nvPr/>
          </p:nvSpPr>
          <p:spPr bwMode="auto">
            <a:xfrm flipH="1">
              <a:off x="274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23" name="Line 47"/>
            <p:cNvSpPr>
              <a:spLocks noChangeShapeType="1"/>
            </p:cNvSpPr>
            <p:nvPr/>
          </p:nvSpPr>
          <p:spPr bwMode="auto">
            <a:xfrm flipV="1">
              <a:off x="852" y="1023"/>
              <a:ext cx="0" cy="36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4" name="Group 49"/>
            <p:cNvGrpSpPr/>
            <p:nvPr/>
          </p:nvGrpSpPr>
          <p:grpSpPr bwMode="auto">
            <a:xfrm>
              <a:off x="2964" y="827"/>
              <a:ext cx="396" cy="201"/>
              <a:chOff x="3312" y="2727"/>
              <a:chExt cx="396" cy="201"/>
            </a:xfrm>
          </p:grpSpPr>
          <p:sp>
            <p:nvSpPr>
              <p:cNvPr id="50" name="Oval 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1" name="Text Box 5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endParaRPr lang="en-US" altLang="zh-CN" sz="1400" dirty="0">
                  <a:solidFill>
                    <a:srgbClr val="003399"/>
                  </a:solidFill>
                  <a:ea typeface="Gulim" pitchFamily="34" charset="-127"/>
                </a:endParaRPr>
              </a:p>
            </p:txBody>
          </p:sp>
        </p:grpSp>
        <p:sp>
          <p:nvSpPr>
            <p:cNvPr id="25" name="Line 52"/>
            <p:cNvSpPr>
              <a:spLocks noChangeShapeType="1"/>
            </p:cNvSpPr>
            <p:nvPr/>
          </p:nvSpPr>
          <p:spPr bwMode="auto">
            <a:xfrm>
              <a:off x="3348" y="932"/>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54"/>
            <p:cNvGrpSpPr/>
            <p:nvPr/>
          </p:nvGrpSpPr>
          <p:grpSpPr bwMode="auto">
            <a:xfrm>
              <a:off x="3531" y="836"/>
              <a:ext cx="396" cy="201"/>
              <a:chOff x="3312" y="2727"/>
              <a:chExt cx="396" cy="201"/>
            </a:xfrm>
          </p:grpSpPr>
          <p:sp>
            <p:nvSpPr>
              <p:cNvPr id="48" name="Oval 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9" name="Text Box 5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endParaRPr lang="en-US" altLang="zh-CN" sz="1400" dirty="0">
                  <a:solidFill>
                    <a:srgbClr val="003399"/>
                  </a:solidFill>
                  <a:ea typeface="Gulim" pitchFamily="34" charset="-127"/>
                </a:endParaRPr>
              </a:p>
            </p:txBody>
          </p:sp>
        </p:grpSp>
        <p:sp>
          <p:nvSpPr>
            <p:cNvPr id="27" name="Line 57"/>
            <p:cNvSpPr>
              <a:spLocks noChangeShapeType="1"/>
            </p:cNvSpPr>
            <p:nvPr/>
          </p:nvSpPr>
          <p:spPr bwMode="auto">
            <a:xfrm>
              <a:off x="3915" y="94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8" name="Group 59"/>
            <p:cNvGrpSpPr/>
            <p:nvPr/>
          </p:nvGrpSpPr>
          <p:grpSpPr bwMode="auto">
            <a:xfrm>
              <a:off x="4104" y="836"/>
              <a:ext cx="396" cy="201"/>
              <a:chOff x="3312" y="2727"/>
              <a:chExt cx="396" cy="201"/>
            </a:xfrm>
          </p:grpSpPr>
          <p:sp>
            <p:nvSpPr>
              <p:cNvPr id="46" name="Oval 6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7" name="Text Box 6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endParaRPr lang="en-US" altLang="zh-CN" sz="1400" dirty="0">
                  <a:solidFill>
                    <a:srgbClr val="003399"/>
                  </a:solidFill>
                  <a:ea typeface="Gulim" pitchFamily="34" charset="-127"/>
                </a:endParaRPr>
              </a:p>
            </p:txBody>
          </p:sp>
        </p:grpSp>
        <p:sp>
          <p:nvSpPr>
            <p:cNvPr id="29" name="Line 62"/>
            <p:cNvSpPr>
              <a:spLocks noChangeShapeType="1"/>
            </p:cNvSpPr>
            <p:nvPr/>
          </p:nvSpPr>
          <p:spPr bwMode="auto">
            <a:xfrm>
              <a:off x="4488" y="94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30" name="Oval 64"/>
            <p:cNvSpPr>
              <a:spLocks noChangeArrowheads="1"/>
            </p:cNvSpPr>
            <p:nvPr/>
          </p:nvSpPr>
          <p:spPr bwMode="auto">
            <a:xfrm>
              <a:off x="4692" y="845"/>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31" name="Text Box 65"/>
            <p:cNvSpPr txBox="1">
              <a:spLocks noChangeArrowheads="1"/>
            </p:cNvSpPr>
            <p:nvPr/>
          </p:nvSpPr>
          <p:spPr bwMode="auto">
            <a:xfrm>
              <a:off x="4704" y="836"/>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endParaRPr lang="en-US" altLang="zh-CN" sz="1400" dirty="0">
                <a:solidFill>
                  <a:srgbClr val="003399"/>
                </a:solidFill>
                <a:ea typeface="Gulim" pitchFamily="34" charset="-127"/>
              </a:endParaRPr>
            </a:p>
          </p:txBody>
        </p:sp>
        <p:grpSp>
          <p:nvGrpSpPr>
            <p:cNvPr id="32" name="Group 67"/>
            <p:cNvGrpSpPr/>
            <p:nvPr/>
          </p:nvGrpSpPr>
          <p:grpSpPr bwMode="auto">
            <a:xfrm>
              <a:off x="2376" y="1383"/>
              <a:ext cx="396" cy="201"/>
              <a:chOff x="3312" y="2727"/>
              <a:chExt cx="396" cy="201"/>
            </a:xfrm>
          </p:grpSpPr>
          <p:sp>
            <p:nvSpPr>
              <p:cNvPr id="44" name="Oval 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5" name="Text Box 6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33" name="Line 70"/>
            <p:cNvSpPr>
              <a:spLocks noChangeShapeType="1"/>
            </p:cNvSpPr>
            <p:nvPr/>
          </p:nvSpPr>
          <p:spPr bwMode="auto">
            <a:xfrm flipH="1">
              <a:off x="2184"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4" name="Group 72"/>
            <p:cNvGrpSpPr/>
            <p:nvPr/>
          </p:nvGrpSpPr>
          <p:grpSpPr bwMode="auto">
            <a:xfrm>
              <a:off x="1800" y="1383"/>
              <a:ext cx="396" cy="201"/>
              <a:chOff x="3312" y="2727"/>
              <a:chExt cx="396" cy="201"/>
            </a:xfrm>
          </p:grpSpPr>
          <p:sp>
            <p:nvSpPr>
              <p:cNvPr id="42" name="Oval 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3" name="Text Box 7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sp>
          <p:nvSpPr>
            <p:cNvPr id="35" name="Line 75"/>
            <p:cNvSpPr>
              <a:spLocks noChangeShapeType="1"/>
            </p:cNvSpPr>
            <p:nvPr/>
          </p:nvSpPr>
          <p:spPr bwMode="auto">
            <a:xfrm flipH="1">
              <a:off x="160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6" name="Group 77"/>
            <p:cNvGrpSpPr/>
            <p:nvPr/>
          </p:nvGrpSpPr>
          <p:grpSpPr bwMode="auto">
            <a:xfrm>
              <a:off x="1236" y="1383"/>
              <a:ext cx="396" cy="201"/>
              <a:chOff x="3312" y="2727"/>
              <a:chExt cx="396" cy="201"/>
            </a:xfrm>
          </p:grpSpPr>
          <p:sp>
            <p:nvSpPr>
              <p:cNvPr id="40" name="Oval 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1" name="Text Box 7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37" name="Line 80"/>
            <p:cNvSpPr>
              <a:spLocks noChangeShapeType="1"/>
            </p:cNvSpPr>
            <p:nvPr/>
          </p:nvSpPr>
          <p:spPr bwMode="auto">
            <a:xfrm flipH="1">
              <a:off x="1044"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38" name="Oval 82"/>
            <p:cNvSpPr>
              <a:spLocks noChangeArrowheads="1"/>
            </p:cNvSpPr>
            <p:nvPr/>
          </p:nvSpPr>
          <p:spPr bwMode="auto">
            <a:xfrm>
              <a:off x="636" y="1392"/>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39" name="Text Box 83"/>
            <p:cNvSpPr txBox="1">
              <a:spLocks noChangeArrowheads="1"/>
            </p:cNvSpPr>
            <p:nvPr/>
          </p:nvSpPr>
          <p:spPr bwMode="auto">
            <a:xfrm>
              <a:off x="648" y="1383"/>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idx="4294967295"/>
          </p:nvPr>
        </p:nvSpPr>
        <p:spPr>
          <a:xfrm>
            <a:off x="612000" y="252000"/>
            <a:ext cx="5688013" cy="373062"/>
          </a:xfrm>
        </p:spPr>
        <p:txBody>
          <a:bodyPr/>
          <a:lstStyle/>
          <a:p>
            <a:r>
              <a:rPr lang="zh-CN" altLang="en-US" i="0" dirty="0">
                <a:solidFill>
                  <a:schemeClr val="accent1"/>
                </a:solidFill>
                <a:latin typeface="+mj-ea"/>
              </a:rPr>
              <a:t>异步二进制减法计数器时序图和电路特点</a:t>
            </a:r>
            <a:endParaRPr lang="zh-CN" altLang="en-US" i="0" dirty="0">
              <a:solidFill>
                <a:schemeClr val="accent1"/>
              </a:solidFill>
              <a:latin typeface="+mj-ea"/>
            </a:endParaRPr>
          </a:p>
        </p:txBody>
      </p:sp>
      <p:sp>
        <p:nvSpPr>
          <p:cNvPr id="72" name="Text Box 85"/>
          <p:cNvSpPr txBox="1">
            <a:spLocks noChangeArrowheads="1"/>
          </p:cNvSpPr>
          <p:nvPr/>
        </p:nvSpPr>
        <p:spPr bwMode="auto">
          <a:xfrm>
            <a:off x="612000" y="5500299"/>
            <a:ext cx="7696200" cy="820738"/>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5</a:t>
            </a:r>
            <a:r>
              <a:rPr lang="zh-CN" altLang="en-US" sz="2400" dirty="0">
                <a:solidFill>
                  <a:srgbClr val="C00000"/>
                </a:solidFill>
                <a:latin typeface="Arial" panose="020B0604020202020204" pitchFamily="34" charset="0"/>
                <a:cs typeface="Arial" panose="020B0604020202020204" pitchFamily="34" charset="0"/>
              </a:rPr>
              <a:t>）电路特点</a:t>
            </a:r>
            <a:endParaRPr lang="en-US" altLang="zh-CN" sz="2400" dirty="0">
              <a:solidFill>
                <a:srgbClr val="C00000"/>
              </a:solidFill>
              <a:latin typeface="Arial" panose="020B0604020202020204" pitchFamily="34" charset="0"/>
              <a:cs typeface="Arial" panose="020B0604020202020204" pitchFamily="34" charset="0"/>
            </a:endParaRPr>
          </a:p>
          <a:p>
            <a:pPr algn="just">
              <a:lnSpc>
                <a:spcPts val="28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         </a:t>
            </a:r>
            <a:r>
              <a:rPr lang="zh-CN" altLang="en-US" sz="2400" dirty="0">
                <a:solidFill>
                  <a:srgbClr val="000000"/>
                </a:solidFill>
                <a:latin typeface="Arial" panose="020B0604020202020204" pitchFamily="34" charset="0"/>
                <a:cs typeface="Arial" panose="020B0604020202020204" pitchFamily="34" charset="0"/>
              </a:rPr>
              <a:t>异步二进制（</a:t>
            </a:r>
            <a:r>
              <a:rPr lang="en-US" altLang="zh-CN" sz="2400" dirty="0">
                <a:solidFill>
                  <a:srgbClr val="000000"/>
                </a:solidFill>
                <a:latin typeface="Arial" panose="020B0604020202020204" pitchFamily="34" charset="0"/>
                <a:cs typeface="Arial" panose="020B0604020202020204" pitchFamily="34" charset="0"/>
              </a:rPr>
              <a:t>M=16</a:t>
            </a:r>
            <a:r>
              <a:rPr lang="zh-CN" altLang="en-US" sz="2400" dirty="0">
                <a:solidFill>
                  <a:srgbClr val="000000"/>
                </a:solidFill>
                <a:latin typeface="Arial" panose="020B0604020202020204" pitchFamily="34" charset="0"/>
                <a:cs typeface="Arial" panose="020B0604020202020204" pitchFamily="34" charset="0"/>
              </a:rPr>
              <a:t>）</a:t>
            </a:r>
            <a:r>
              <a:rPr lang="zh-CN" altLang="en-US" sz="2400" dirty="0">
                <a:solidFill>
                  <a:srgbClr val="D60093"/>
                </a:solidFill>
                <a:latin typeface="Arial" panose="020B0604020202020204" pitchFamily="34" charset="0"/>
                <a:cs typeface="Arial" panose="020B0604020202020204" pitchFamily="34" charset="0"/>
              </a:rPr>
              <a:t>减法</a:t>
            </a:r>
            <a:r>
              <a:rPr lang="zh-CN" altLang="en-US" sz="2400" dirty="0">
                <a:solidFill>
                  <a:srgbClr val="000000"/>
                </a:solidFill>
                <a:latin typeface="Arial" panose="020B0604020202020204" pitchFamily="34" charset="0"/>
                <a:cs typeface="Arial" panose="020B0604020202020204" pitchFamily="34" charset="0"/>
              </a:rPr>
              <a:t>计数器</a:t>
            </a:r>
            <a:endParaRPr lang="zh-CN" altLang="en-US" sz="2000" dirty="0">
              <a:solidFill>
                <a:srgbClr val="000000"/>
              </a:solidFill>
              <a:latin typeface="Arial" panose="020B0604020202020204" pitchFamily="34" charset="0"/>
              <a:cs typeface="Arial" panose="020B0604020202020204" pitchFamily="34" charset="0"/>
            </a:endParaRPr>
          </a:p>
        </p:txBody>
      </p:sp>
      <p:sp>
        <p:nvSpPr>
          <p:cNvPr id="152" name="Text Box 693"/>
          <p:cNvSpPr txBox="1">
            <a:spLocks noChangeArrowheads="1"/>
          </p:cNvSpPr>
          <p:nvPr/>
        </p:nvSpPr>
        <p:spPr bwMode="auto">
          <a:xfrm>
            <a:off x="612000" y="900000"/>
            <a:ext cx="215265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4</a:t>
            </a:r>
            <a:r>
              <a:rPr lang="zh-CN" altLang="en-US" sz="2400" dirty="0">
                <a:solidFill>
                  <a:srgbClr val="C00000"/>
                </a:solidFill>
                <a:latin typeface="Arial" panose="020B0604020202020204" pitchFamily="34" charset="0"/>
                <a:cs typeface="Arial" panose="020B0604020202020204" pitchFamily="34" charset="0"/>
              </a:rPr>
              <a:t>）时序图</a:t>
            </a:r>
            <a:endParaRPr lang="zh-CN" altLang="en-US" sz="2400" dirty="0">
              <a:solidFill>
                <a:srgbClr val="C00000"/>
              </a:solidFill>
              <a:latin typeface="Arial" panose="020B0604020202020204" pitchFamily="34" charset="0"/>
              <a:cs typeface="Arial" panose="020B0604020202020204" pitchFamily="34" charset="0"/>
            </a:endParaRPr>
          </a:p>
        </p:txBody>
      </p:sp>
      <p:grpSp>
        <p:nvGrpSpPr>
          <p:cNvPr id="2" name="Group 504"/>
          <p:cNvGrpSpPr/>
          <p:nvPr/>
        </p:nvGrpSpPr>
        <p:grpSpPr bwMode="auto">
          <a:xfrm>
            <a:off x="2062163" y="1362075"/>
            <a:ext cx="7786688" cy="2133600"/>
            <a:chOff x="432" y="2160"/>
            <a:chExt cx="4905" cy="1344"/>
          </a:xfrm>
        </p:grpSpPr>
        <p:grpSp>
          <p:nvGrpSpPr>
            <p:cNvPr id="3" name="Group 505"/>
            <p:cNvGrpSpPr/>
            <p:nvPr/>
          </p:nvGrpSpPr>
          <p:grpSpPr bwMode="auto">
            <a:xfrm>
              <a:off x="432" y="2160"/>
              <a:ext cx="384" cy="1326"/>
              <a:chOff x="240" y="336"/>
              <a:chExt cx="384" cy="1326"/>
            </a:xfrm>
          </p:grpSpPr>
          <p:sp>
            <p:nvSpPr>
              <p:cNvPr id="125135" name="Text Box 506"/>
              <p:cNvSpPr txBox="1">
                <a:spLocks noChangeArrowheads="1"/>
              </p:cNvSpPr>
              <p:nvPr/>
            </p:nvSpPr>
            <p:spPr bwMode="auto">
              <a:xfrm>
                <a:off x="240" y="336"/>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25136" name="Text Box 507"/>
              <p:cNvSpPr txBox="1">
                <a:spLocks noChangeArrowheads="1"/>
              </p:cNvSpPr>
              <p:nvPr/>
            </p:nvSpPr>
            <p:spPr bwMode="auto">
              <a:xfrm>
                <a:off x="240" y="652"/>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5137" name="Text Box 508"/>
              <p:cNvSpPr txBox="1">
                <a:spLocks noChangeArrowheads="1"/>
              </p:cNvSpPr>
              <p:nvPr/>
            </p:nvSpPr>
            <p:spPr bwMode="auto">
              <a:xfrm>
                <a:off x="240" y="912"/>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5138" name="Text Box 509"/>
              <p:cNvSpPr txBox="1">
                <a:spLocks noChangeArrowheads="1"/>
              </p:cNvSpPr>
              <p:nvPr/>
            </p:nvSpPr>
            <p:spPr bwMode="auto">
              <a:xfrm>
                <a:off x="240" y="1180"/>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25139" name="Text Box 510"/>
              <p:cNvSpPr txBox="1">
                <a:spLocks noChangeArrowheads="1"/>
              </p:cNvSpPr>
              <p:nvPr/>
            </p:nvSpPr>
            <p:spPr bwMode="auto">
              <a:xfrm>
                <a:off x="240" y="1468"/>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511"/>
            <p:cNvGrpSpPr/>
            <p:nvPr/>
          </p:nvGrpSpPr>
          <p:grpSpPr bwMode="auto">
            <a:xfrm>
              <a:off x="672" y="2206"/>
              <a:ext cx="4658" cy="146"/>
              <a:chOff x="192" y="382"/>
              <a:chExt cx="5501" cy="146"/>
            </a:xfrm>
          </p:grpSpPr>
          <p:grpSp>
            <p:nvGrpSpPr>
              <p:cNvPr id="5" name="Group 512"/>
              <p:cNvGrpSpPr/>
              <p:nvPr/>
            </p:nvGrpSpPr>
            <p:grpSpPr bwMode="auto">
              <a:xfrm>
                <a:off x="192" y="384"/>
                <a:ext cx="672" cy="144"/>
                <a:chOff x="624" y="1536"/>
                <a:chExt cx="672" cy="144"/>
              </a:xfrm>
            </p:grpSpPr>
            <p:grpSp>
              <p:nvGrpSpPr>
                <p:cNvPr id="6" name="Group 513"/>
                <p:cNvGrpSpPr/>
                <p:nvPr/>
              </p:nvGrpSpPr>
              <p:grpSpPr bwMode="auto">
                <a:xfrm>
                  <a:off x="624" y="1536"/>
                  <a:ext cx="336" cy="144"/>
                  <a:chOff x="624" y="1536"/>
                  <a:chExt cx="336" cy="144"/>
                </a:xfrm>
              </p:grpSpPr>
              <p:sp>
                <p:nvSpPr>
                  <p:cNvPr id="125131" name="Line 51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2" name="Line 51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3" name="Line 51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4" name="Line 51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518"/>
                <p:cNvGrpSpPr/>
                <p:nvPr/>
              </p:nvGrpSpPr>
              <p:grpSpPr bwMode="auto">
                <a:xfrm>
                  <a:off x="960" y="1536"/>
                  <a:ext cx="336" cy="144"/>
                  <a:chOff x="624" y="1536"/>
                  <a:chExt cx="336" cy="144"/>
                </a:xfrm>
              </p:grpSpPr>
              <p:sp>
                <p:nvSpPr>
                  <p:cNvPr id="125127" name="Line 51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8" name="Line 52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9" name="Line 52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0" name="Line 52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8" name="Group 523"/>
              <p:cNvGrpSpPr/>
              <p:nvPr/>
            </p:nvGrpSpPr>
            <p:grpSpPr bwMode="auto">
              <a:xfrm>
                <a:off x="864" y="384"/>
                <a:ext cx="672" cy="144"/>
                <a:chOff x="624" y="1536"/>
                <a:chExt cx="672" cy="144"/>
              </a:xfrm>
            </p:grpSpPr>
            <p:grpSp>
              <p:nvGrpSpPr>
                <p:cNvPr id="9" name="Group 524"/>
                <p:cNvGrpSpPr/>
                <p:nvPr/>
              </p:nvGrpSpPr>
              <p:grpSpPr bwMode="auto">
                <a:xfrm>
                  <a:off x="624" y="1536"/>
                  <a:ext cx="336" cy="144"/>
                  <a:chOff x="624" y="1536"/>
                  <a:chExt cx="336" cy="144"/>
                </a:xfrm>
              </p:grpSpPr>
              <p:sp>
                <p:nvSpPr>
                  <p:cNvPr id="125121" name="Line 52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2" name="Line 52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3" name="Line 52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4" name="Line 52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0" name="Group 529"/>
                <p:cNvGrpSpPr/>
                <p:nvPr/>
              </p:nvGrpSpPr>
              <p:grpSpPr bwMode="auto">
                <a:xfrm>
                  <a:off x="960" y="1536"/>
                  <a:ext cx="336" cy="144"/>
                  <a:chOff x="624" y="1536"/>
                  <a:chExt cx="336" cy="144"/>
                </a:xfrm>
              </p:grpSpPr>
              <p:sp>
                <p:nvSpPr>
                  <p:cNvPr id="125117" name="Line 53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8" name="Line 53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9" name="Line 53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0" name="Line 53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1" name="Group 534"/>
              <p:cNvGrpSpPr/>
              <p:nvPr/>
            </p:nvGrpSpPr>
            <p:grpSpPr bwMode="auto">
              <a:xfrm>
                <a:off x="1536" y="384"/>
                <a:ext cx="672" cy="144"/>
                <a:chOff x="624" y="1536"/>
                <a:chExt cx="672" cy="144"/>
              </a:xfrm>
            </p:grpSpPr>
            <p:grpSp>
              <p:nvGrpSpPr>
                <p:cNvPr id="12" name="Group 535"/>
                <p:cNvGrpSpPr/>
                <p:nvPr/>
              </p:nvGrpSpPr>
              <p:grpSpPr bwMode="auto">
                <a:xfrm>
                  <a:off x="624" y="1536"/>
                  <a:ext cx="336" cy="144"/>
                  <a:chOff x="624" y="1536"/>
                  <a:chExt cx="336" cy="144"/>
                </a:xfrm>
              </p:grpSpPr>
              <p:sp>
                <p:nvSpPr>
                  <p:cNvPr id="125111" name="Line 53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2" name="Line 53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3" name="Line 53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4" name="Line 53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3" name="Group 540"/>
                <p:cNvGrpSpPr/>
                <p:nvPr/>
              </p:nvGrpSpPr>
              <p:grpSpPr bwMode="auto">
                <a:xfrm>
                  <a:off x="960" y="1536"/>
                  <a:ext cx="336" cy="144"/>
                  <a:chOff x="624" y="1536"/>
                  <a:chExt cx="336" cy="144"/>
                </a:xfrm>
              </p:grpSpPr>
              <p:sp>
                <p:nvSpPr>
                  <p:cNvPr id="125107" name="Line 54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8" name="Line 54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9" name="Line 54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0" name="Line 54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4" name="Group 545"/>
              <p:cNvGrpSpPr/>
              <p:nvPr/>
            </p:nvGrpSpPr>
            <p:grpSpPr bwMode="auto">
              <a:xfrm>
                <a:off x="2208" y="384"/>
                <a:ext cx="672" cy="144"/>
                <a:chOff x="624" y="1536"/>
                <a:chExt cx="672" cy="144"/>
              </a:xfrm>
            </p:grpSpPr>
            <p:grpSp>
              <p:nvGrpSpPr>
                <p:cNvPr id="15" name="Group 546"/>
                <p:cNvGrpSpPr/>
                <p:nvPr/>
              </p:nvGrpSpPr>
              <p:grpSpPr bwMode="auto">
                <a:xfrm>
                  <a:off x="624" y="1536"/>
                  <a:ext cx="336" cy="144"/>
                  <a:chOff x="624" y="1536"/>
                  <a:chExt cx="336" cy="144"/>
                </a:xfrm>
              </p:grpSpPr>
              <p:sp>
                <p:nvSpPr>
                  <p:cNvPr id="125101" name="Line 54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2" name="Line 54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3" name="Line 54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4" name="Line 55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551"/>
                <p:cNvGrpSpPr/>
                <p:nvPr/>
              </p:nvGrpSpPr>
              <p:grpSpPr bwMode="auto">
                <a:xfrm>
                  <a:off x="960" y="1536"/>
                  <a:ext cx="336" cy="144"/>
                  <a:chOff x="624" y="1536"/>
                  <a:chExt cx="336" cy="144"/>
                </a:xfrm>
              </p:grpSpPr>
              <p:sp>
                <p:nvSpPr>
                  <p:cNvPr id="125097" name="Line 55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8" name="Line 55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9" name="Line 55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0" name="Line 55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7" name="Group 556"/>
              <p:cNvGrpSpPr/>
              <p:nvPr/>
            </p:nvGrpSpPr>
            <p:grpSpPr bwMode="auto">
              <a:xfrm>
                <a:off x="2880" y="382"/>
                <a:ext cx="672" cy="146"/>
                <a:chOff x="624" y="1534"/>
                <a:chExt cx="672" cy="146"/>
              </a:xfrm>
            </p:grpSpPr>
            <p:grpSp>
              <p:nvGrpSpPr>
                <p:cNvPr id="18" name="Group 557"/>
                <p:cNvGrpSpPr/>
                <p:nvPr/>
              </p:nvGrpSpPr>
              <p:grpSpPr bwMode="auto">
                <a:xfrm>
                  <a:off x="624" y="1536"/>
                  <a:ext cx="336" cy="144"/>
                  <a:chOff x="624" y="1536"/>
                  <a:chExt cx="336" cy="144"/>
                </a:xfrm>
              </p:grpSpPr>
              <p:sp>
                <p:nvSpPr>
                  <p:cNvPr id="125091" name="Line 55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2" name="Line 55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3" name="Line 56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4" name="Line 56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9" name="Group 562"/>
                <p:cNvGrpSpPr/>
                <p:nvPr/>
              </p:nvGrpSpPr>
              <p:grpSpPr bwMode="auto">
                <a:xfrm>
                  <a:off x="960" y="1534"/>
                  <a:ext cx="336" cy="146"/>
                  <a:chOff x="624" y="1534"/>
                  <a:chExt cx="336" cy="146"/>
                </a:xfrm>
              </p:grpSpPr>
              <p:sp>
                <p:nvSpPr>
                  <p:cNvPr id="125087" name="Line 56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8" name="Line 56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9" name="Line 565"/>
                  <p:cNvSpPr>
                    <a:spLocks noChangeShapeType="1"/>
                  </p:cNvSpPr>
                  <p:nvPr/>
                </p:nvSpPr>
                <p:spPr bwMode="auto">
                  <a:xfrm>
                    <a:off x="813" y="1534"/>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0" name="Line 56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0" name="Group 567"/>
              <p:cNvGrpSpPr/>
              <p:nvPr/>
            </p:nvGrpSpPr>
            <p:grpSpPr bwMode="auto">
              <a:xfrm>
                <a:off x="3552" y="384"/>
                <a:ext cx="672" cy="144"/>
                <a:chOff x="624" y="1536"/>
                <a:chExt cx="672" cy="144"/>
              </a:xfrm>
            </p:grpSpPr>
            <p:grpSp>
              <p:nvGrpSpPr>
                <p:cNvPr id="21" name="Group 568"/>
                <p:cNvGrpSpPr/>
                <p:nvPr/>
              </p:nvGrpSpPr>
              <p:grpSpPr bwMode="auto">
                <a:xfrm>
                  <a:off x="624" y="1536"/>
                  <a:ext cx="336" cy="144"/>
                  <a:chOff x="624" y="1536"/>
                  <a:chExt cx="336" cy="144"/>
                </a:xfrm>
              </p:grpSpPr>
              <p:sp>
                <p:nvSpPr>
                  <p:cNvPr id="125081" name="Line 56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2" name="Line 57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3" name="Line 57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4" name="Line 57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2" name="Group 573"/>
                <p:cNvGrpSpPr/>
                <p:nvPr/>
              </p:nvGrpSpPr>
              <p:grpSpPr bwMode="auto">
                <a:xfrm>
                  <a:off x="960" y="1536"/>
                  <a:ext cx="336" cy="144"/>
                  <a:chOff x="624" y="1536"/>
                  <a:chExt cx="336" cy="144"/>
                </a:xfrm>
              </p:grpSpPr>
              <p:sp>
                <p:nvSpPr>
                  <p:cNvPr id="125077" name="Line 57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8" name="Line 57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9" name="Line 57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0" name="Line 57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3" name="Group 578"/>
              <p:cNvGrpSpPr/>
              <p:nvPr/>
            </p:nvGrpSpPr>
            <p:grpSpPr bwMode="auto">
              <a:xfrm>
                <a:off x="4224" y="384"/>
                <a:ext cx="672" cy="144"/>
                <a:chOff x="624" y="1536"/>
                <a:chExt cx="672" cy="144"/>
              </a:xfrm>
            </p:grpSpPr>
            <p:grpSp>
              <p:nvGrpSpPr>
                <p:cNvPr id="24" name="Group 579"/>
                <p:cNvGrpSpPr/>
                <p:nvPr/>
              </p:nvGrpSpPr>
              <p:grpSpPr bwMode="auto">
                <a:xfrm>
                  <a:off x="624" y="1536"/>
                  <a:ext cx="336" cy="144"/>
                  <a:chOff x="624" y="1536"/>
                  <a:chExt cx="336" cy="144"/>
                </a:xfrm>
              </p:grpSpPr>
              <p:sp>
                <p:nvSpPr>
                  <p:cNvPr id="125071" name="Line 58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2" name="Line 58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3" name="Line 58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4" name="Line 58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584"/>
                <p:cNvGrpSpPr/>
                <p:nvPr/>
              </p:nvGrpSpPr>
              <p:grpSpPr bwMode="auto">
                <a:xfrm>
                  <a:off x="960" y="1536"/>
                  <a:ext cx="336" cy="144"/>
                  <a:chOff x="624" y="1536"/>
                  <a:chExt cx="336" cy="144"/>
                </a:xfrm>
              </p:grpSpPr>
              <p:sp>
                <p:nvSpPr>
                  <p:cNvPr id="125067" name="Line 58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8" name="Line 58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9" name="Line 58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0" name="Line 58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6" name="Group 589"/>
              <p:cNvGrpSpPr/>
              <p:nvPr/>
            </p:nvGrpSpPr>
            <p:grpSpPr bwMode="auto">
              <a:xfrm>
                <a:off x="4896" y="384"/>
                <a:ext cx="672" cy="144"/>
                <a:chOff x="624" y="1536"/>
                <a:chExt cx="672" cy="144"/>
              </a:xfrm>
            </p:grpSpPr>
            <p:grpSp>
              <p:nvGrpSpPr>
                <p:cNvPr id="27" name="Group 590"/>
                <p:cNvGrpSpPr/>
                <p:nvPr/>
              </p:nvGrpSpPr>
              <p:grpSpPr bwMode="auto">
                <a:xfrm>
                  <a:off x="624" y="1536"/>
                  <a:ext cx="336" cy="144"/>
                  <a:chOff x="624" y="1536"/>
                  <a:chExt cx="336" cy="144"/>
                </a:xfrm>
              </p:grpSpPr>
              <p:sp>
                <p:nvSpPr>
                  <p:cNvPr id="125061" name="Line 59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2" name="Line 59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3" name="Line 59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4" name="Line 59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595"/>
                <p:cNvGrpSpPr/>
                <p:nvPr/>
              </p:nvGrpSpPr>
              <p:grpSpPr bwMode="auto">
                <a:xfrm>
                  <a:off x="960" y="1536"/>
                  <a:ext cx="336" cy="144"/>
                  <a:chOff x="624" y="1536"/>
                  <a:chExt cx="336" cy="144"/>
                </a:xfrm>
              </p:grpSpPr>
              <p:sp>
                <p:nvSpPr>
                  <p:cNvPr id="125057" name="Line 59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8" name="Line 59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9" name="Line 59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0" name="Line 59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sp>
            <p:nvSpPr>
              <p:cNvPr id="125054" name="Line 600"/>
              <p:cNvSpPr>
                <a:spLocks noChangeShapeType="1"/>
              </p:cNvSpPr>
              <p:nvPr/>
            </p:nvSpPr>
            <p:spPr bwMode="auto">
              <a:xfrm>
                <a:off x="5568" y="528"/>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9" name="Group 601"/>
            <p:cNvGrpSpPr/>
            <p:nvPr/>
          </p:nvGrpSpPr>
          <p:grpSpPr bwMode="auto">
            <a:xfrm>
              <a:off x="672" y="2496"/>
              <a:ext cx="4650" cy="144"/>
              <a:chOff x="192" y="672"/>
              <a:chExt cx="5501" cy="144"/>
            </a:xfrm>
          </p:grpSpPr>
          <p:sp>
            <p:nvSpPr>
              <p:cNvPr id="125006" name="Line 602"/>
              <p:cNvSpPr>
                <a:spLocks noChangeShapeType="1"/>
              </p:cNvSpPr>
              <p:nvPr/>
            </p:nvSpPr>
            <p:spPr bwMode="auto">
              <a:xfrm>
                <a:off x="192" y="816"/>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0" name="Group 603"/>
              <p:cNvGrpSpPr/>
              <p:nvPr/>
            </p:nvGrpSpPr>
            <p:grpSpPr bwMode="auto">
              <a:xfrm>
                <a:off x="528" y="672"/>
                <a:ext cx="672" cy="144"/>
                <a:chOff x="1296" y="1680"/>
                <a:chExt cx="672" cy="144"/>
              </a:xfrm>
            </p:grpSpPr>
            <p:sp>
              <p:nvSpPr>
                <p:cNvPr id="125042" name="Line 60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3" name="Line 60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4" name="Line 60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5" name="Line 60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31" name="Group 608"/>
              <p:cNvGrpSpPr/>
              <p:nvPr/>
            </p:nvGrpSpPr>
            <p:grpSpPr bwMode="auto">
              <a:xfrm>
                <a:off x="1200" y="672"/>
                <a:ext cx="672" cy="144"/>
                <a:chOff x="1296" y="1680"/>
                <a:chExt cx="672" cy="144"/>
              </a:xfrm>
            </p:grpSpPr>
            <p:sp>
              <p:nvSpPr>
                <p:cNvPr id="125038" name="Line 60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9" name="Line 61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0" name="Line 61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1" name="Line 61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5" name="Group 613"/>
              <p:cNvGrpSpPr/>
              <p:nvPr/>
            </p:nvGrpSpPr>
            <p:grpSpPr bwMode="auto">
              <a:xfrm>
                <a:off x="1872" y="672"/>
                <a:ext cx="672" cy="144"/>
                <a:chOff x="1296" y="1680"/>
                <a:chExt cx="672" cy="144"/>
              </a:xfrm>
            </p:grpSpPr>
            <p:sp>
              <p:nvSpPr>
                <p:cNvPr id="125034" name="Line 61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5" name="Line 61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6" name="Line 61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7" name="Line 61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6" name="Group 618"/>
              <p:cNvGrpSpPr/>
              <p:nvPr/>
            </p:nvGrpSpPr>
            <p:grpSpPr bwMode="auto">
              <a:xfrm>
                <a:off x="2544" y="672"/>
                <a:ext cx="672" cy="144"/>
                <a:chOff x="1296" y="1680"/>
                <a:chExt cx="672" cy="144"/>
              </a:xfrm>
            </p:grpSpPr>
            <p:sp>
              <p:nvSpPr>
                <p:cNvPr id="125030" name="Line 61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1" name="Line 62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2" name="Line 62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3" name="Line 62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0" name="Group 623"/>
              <p:cNvGrpSpPr/>
              <p:nvPr/>
            </p:nvGrpSpPr>
            <p:grpSpPr bwMode="auto">
              <a:xfrm>
                <a:off x="3216" y="672"/>
                <a:ext cx="672" cy="144"/>
                <a:chOff x="1296" y="1680"/>
                <a:chExt cx="672" cy="144"/>
              </a:xfrm>
            </p:grpSpPr>
            <p:sp>
              <p:nvSpPr>
                <p:cNvPr id="125026" name="Line 62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7" name="Line 62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8" name="Line 62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9" name="Line 62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1" name="Group 628"/>
              <p:cNvGrpSpPr/>
              <p:nvPr/>
            </p:nvGrpSpPr>
            <p:grpSpPr bwMode="auto">
              <a:xfrm>
                <a:off x="3888" y="672"/>
                <a:ext cx="672" cy="144"/>
                <a:chOff x="1296" y="1680"/>
                <a:chExt cx="672" cy="144"/>
              </a:xfrm>
            </p:grpSpPr>
            <p:sp>
              <p:nvSpPr>
                <p:cNvPr id="125022" name="Line 62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3" name="Line 63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4" name="Line 63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5" name="Line 63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2" name="Group 633"/>
              <p:cNvGrpSpPr/>
              <p:nvPr/>
            </p:nvGrpSpPr>
            <p:grpSpPr bwMode="auto">
              <a:xfrm>
                <a:off x="4560" y="672"/>
                <a:ext cx="672" cy="144"/>
                <a:chOff x="1296" y="1680"/>
                <a:chExt cx="672" cy="144"/>
              </a:xfrm>
            </p:grpSpPr>
            <p:sp>
              <p:nvSpPr>
                <p:cNvPr id="125018" name="Line 63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9" name="Line 63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0" name="Line 63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1" name="Line 63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5014" name="Line 638"/>
              <p:cNvSpPr>
                <a:spLocks noChangeShapeType="1"/>
              </p:cNvSpPr>
              <p:nvPr/>
            </p:nvSpPr>
            <p:spPr bwMode="auto">
              <a:xfrm flipV="1">
                <a:off x="5232"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5" name="Line 639"/>
              <p:cNvSpPr>
                <a:spLocks noChangeShapeType="1"/>
              </p:cNvSpPr>
              <p:nvPr/>
            </p:nvSpPr>
            <p:spPr bwMode="auto">
              <a:xfrm>
                <a:off x="5232" y="672"/>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6" name="Line 640"/>
              <p:cNvSpPr>
                <a:spLocks noChangeShapeType="1"/>
              </p:cNvSpPr>
              <p:nvPr/>
            </p:nvSpPr>
            <p:spPr bwMode="auto">
              <a:xfrm>
                <a:off x="5568"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7" name="Line 641"/>
              <p:cNvSpPr>
                <a:spLocks noChangeShapeType="1"/>
              </p:cNvSpPr>
              <p:nvPr/>
            </p:nvSpPr>
            <p:spPr bwMode="auto">
              <a:xfrm>
                <a:off x="5568" y="816"/>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3" name="Group 642"/>
            <p:cNvGrpSpPr/>
            <p:nvPr/>
          </p:nvGrpSpPr>
          <p:grpSpPr bwMode="auto">
            <a:xfrm>
              <a:off x="955" y="2352"/>
              <a:ext cx="4255" cy="1152"/>
              <a:chOff x="446" y="528"/>
              <a:chExt cx="4255" cy="1536"/>
            </a:xfrm>
          </p:grpSpPr>
          <p:sp>
            <p:nvSpPr>
              <p:cNvPr id="124990" name="Line 643"/>
              <p:cNvSpPr>
                <a:spLocks noChangeShapeType="1"/>
              </p:cNvSpPr>
              <p:nvPr/>
            </p:nvSpPr>
            <p:spPr bwMode="auto">
              <a:xfrm>
                <a:off x="44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1" name="Line 644"/>
              <p:cNvSpPr>
                <a:spLocks noChangeShapeType="1"/>
              </p:cNvSpPr>
              <p:nvPr/>
            </p:nvSpPr>
            <p:spPr bwMode="auto">
              <a:xfrm>
                <a:off x="72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2" name="Line 645"/>
              <p:cNvSpPr>
                <a:spLocks noChangeShapeType="1"/>
              </p:cNvSpPr>
              <p:nvPr/>
            </p:nvSpPr>
            <p:spPr bwMode="auto">
              <a:xfrm>
                <a:off x="1021"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3" name="Line 646"/>
              <p:cNvSpPr>
                <a:spLocks noChangeShapeType="1"/>
              </p:cNvSpPr>
              <p:nvPr/>
            </p:nvSpPr>
            <p:spPr bwMode="auto">
              <a:xfrm>
                <a:off x="159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4" name="Line 647"/>
              <p:cNvSpPr>
                <a:spLocks noChangeShapeType="1"/>
              </p:cNvSpPr>
              <p:nvPr/>
            </p:nvSpPr>
            <p:spPr bwMode="auto">
              <a:xfrm>
                <a:off x="187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5" name="Line 648"/>
              <p:cNvSpPr>
                <a:spLocks noChangeShapeType="1"/>
              </p:cNvSpPr>
              <p:nvPr/>
            </p:nvSpPr>
            <p:spPr bwMode="auto">
              <a:xfrm>
                <a:off x="214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6" name="Line 649"/>
              <p:cNvSpPr>
                <a:spLocks noChangeShapeType="1"/>
              </p:cNvSpPr>
              <p:nvPr/>
            </p:nvSpPr>
            <p:spPr bwMode="auto">
              <a:xfrm>
                <a:off x="242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7" name="Line 650"/>
              <p:cNvSpPr>
                <a:spLocks noChangeShapeType="1"/>
              </p:cNvSpPr>
              <p:nvPr/>
            </p:nvSpPr>
            <p:spPr bwMode="auto">
              <a:xfrm>
                <a:off x="2723"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8" name="Line 651"/>
              <p:cNvSpPr>
                <a:spLocks noChangeShapeType="1"/>
              </p:cNvSpPr>
              <p:nvPr/>
            </p:nvSpPr>
            <p:spPr bwMode="auto">
              <a:xfrm>
                <a:off x="2999"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9" name="Line 652"/>
              <p:cNvSpPr>
                <a:spLocks noChangeShapeType="1"/>
              </p:cNvSpPr>
              <p:nvPr/>
            </p:nvSpPr>
            <p:spPr bwMode="auto">
              <a:xfrm>
                <a:off x="329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0" name="Line 653"/>
              <p:cNvSpPr>
                <a:spLocks noChangeShapeType="1"/>
              </p:cNvSpPr>
              <p:nvPr/>
            </p:nvSpPr>
            <p:spPr bwMode="auto">
              <a:xfrm>
                <a:off x="1297"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1" name="Line 654"/>
              <p:cNvSpPr>
                <a:spLocks noChangeShapeType="1"/>
              </p:cNvSpPr>
              <p:nvPr/>
            </p:nvSpPr>
            <p:spPr bwMode="auto">
              <a:xfrm>
                <a:off x="357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2" name="Line 655"/>
              <p:cNvSpPr>
                <a:spLocks noChangeShapeType="1"/>
              </p:cNvSpPr>
              <p:nvPr/>
            </p:nvSpPr>
            <p:spPr bwMode="auto">
              <a:xfrm>
                <a:off x="3865"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3" name="Line 656"/>
              <p:cNvSpPr>
                <a:spLocks noChangeShapeType="1"/>
              </p:cNvSpPr>
              <p:nvPr/>
            </p:nvSpPr>
            <p:spPr bwMode="auto">
              <a:xfrm>
                <a:off x="412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4" name="Line 657"/>
              <p:cNvSpPr>
                <a:spLocks noChangeShapeType="1"/>
              </p:cNvSpPr>
              <p:nvPr/>
            </p:nvSpPr>
            <p:spPr bwMode="auto">
              <a:xfrm>
                <a:off x="4425"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5" name="Line 658"/>
              <p:cNvSpPr>
                <a:spLocks noChangeShapeType="1"/>
              </p:cNvSpPr>
              <p:nvPr/>
            </p:nvSpPr>
            <p:spPr bwMode="auto">
              <a:xfrm>
                <a:off x="4701"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4" name="Group 659"/>
            <p:cNvGrpSpPr/>
            <p:nvPr/>
          </p:nvGrpSpPr>
          <p:grpSpPr bwMode="auto">
            <a:xfrm>
              <a:off x="681" y="2784"/>
              <a:ext cx="4656" cy="144"/>
              <a:chOff x="672" y="2784"/>
              <a:chExt cx="4656" cy="144"/>
            </a:xfrm>
          </p:grpSpPr>
          <p:sp>
            <p:nvSpPr>
              <p:cNvPr id="124973" name="Line 660"/>
              <p:cNvSpPr>
                <a:spLocks noChangeShapeType="1"/>
              </p:cNvSpPr>
              <p:nvPr/>
            </p:nvSpPr>
            <p:spPr bwMode="auto">
              <a:xfrm>
                <a:off x="672" y="2928"/>
                <a:ext cx="2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4" name="Line 661"/>
              <p:cNvSpPr>
                <a:spLocks noChangeShapeType="1"/>
              </p:cNvSpPr>
              <p:nvPr/>
            </p:nvSpPr>
            <p:spPr bwMode="auto">
              <a:xfrm flipV="1">
                <a:off x="953"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5" name="Line 662"/>
              <p:cNvSpPr>
                <a:spLocks noChangeShapeType="1"/>
              </p:cNvSpPr>
              <p:nvPr/>
            </p:nvSpPr>
            <p:spPr bwMode="auto">
              <a:xfrm>
                <a:off x="953"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6" name="Line 663"/>
              <p:cNvSpPr>
                <a:spLocks noChangeShapeType="1"/>
              </p:cNvSpPr>
              <p:nvPr/>
            </p:nvSpPr>
            <p:spPr bwMode="auto">
              <a:xfrm>
                <a:off x="1522"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7" name="Line 664"/>
              <p:cNvSpPr>
                <a:spLocks noChangeShapeType="1"/>
              </p:cNvSpPr>
              <p:nvPr/>
            </p:nvSpPr>
            <p:spPr bwMode="auto">
              <a:xfrm>
                <a:off x="1522" y="2928"/>
                <a:ext cx="56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8" name="Line 665"/>
              <p:cNvSpPr>
                <a:spLocks noChangeShapeType="1"/>
              </p:cNvSpPr>
              <p:nvPr/>
            </p:nvSpPr>
            <p:spPr bwMode="auto">
              <a:xfrm flipV="1">
                <a:off x="2090"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9" name="Line 666"/>
              <p:cNvSpPr>
                <a:spLocks noChangeShapeType="1"/>
              </p:cNvSpPr>
              <p:nvPr/>
            </p:nvSpPr>
            <p:spPr bwMode="auto">
              <a:xfrm>
                <a:off x="2090"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0" name="Line 667"/>
              <p:cNvSpPr>
                <a:spLocks noChangeShapeType="1"/>
              </p:cNvSpPr>
              <p:nvPr/>
            </p:nvSpPr>
            <p:spPr bwMode="auto">
              <a:xfrm>
                <a:off x="2659"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1" name="Line 668"/>
              <p:cNvSpPr>
                <a:spLocks noChangeShapeType="1"/>
              </p:cNvSpPr>
              <p:nvPr/>
            </p:nvSpPr>
            <p:spPr bwMode="auto">
              <a:xfrm>
                <a:off x="2659" y="2928"/>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2" name="Line 669"/>
              <p:cNvSpPr>
                <a:spLocks noChangeShapeType="1"/>
              </p:cNvSpPr>
              <p:nvPr/>
            </p:nvSpPr>
            <p:spPr bwMode="auto">
              <a:xfrm>
                <a:off x="3228"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3" name="Line 670"/>
              <p:cNvSpPr>
                <a:spLocks noChangeShapeType="1"/>
              </p:cNvSpPr>
              <p:nvPr/>
            </p:nvSpPr>
            <p:spPr bwMode="auto">
              <a:xfrm>
                <a:off x="3228"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4" name="Line 671"/>
              <p:cNvSpPr>
                <a:spLocks noChangeShapeType="1"/>
              </p:cNvSpPr>
              <p:nvPr/>
            </p:nvSpPr>
            <p:spPr bwMode="auto">
              <a:xfrm>
                <a:off x="3797" y="2928"/>
                <a:ext cx="56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5" name="Line 672"/>
              <p:cNvSpPr>
                <a:spLocks noChangeShapeType="1"/>
              </p:cNvSpPr>
              <p:nvPr/>
            </p:nvSpPr>
            <p:spPr bwMode="auto">
              <a:xfrm>
                <a:off x="4365"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6" name="Line 673"/>
              <p:cNvSpPr>
                <a:spLocks noChangeShapeType="1"/>
              </p:cNvSpPr>
              <p:nvPr/>
            </p:nvSpPr>
            <p:spPr bwMode="auto">
              <a:xfrm>
                <a:off x="3797"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7" name="Line 674"/>
              <p:cNvSpPr>
                <a:spLocks noChangeShapeType="1"/>
              </p:cNvSpPr>
              <p:nvPr/>
            </p:nvSpPr>
            <p:spPr bwMode="auto">
              <a:xfrm>
                <a:off x="4365"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8" name="Line 675"/>
              <p:cNvSpPr>
                <a:spLocks noChangeShapeType="1"/>
              </p:cNvSpPr>
              <p:nvPr/>
            </p:nvSpPr>
            <p:spPr bwMode="auto">
              <a:xfrm>
                <a:off x="4934"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9" name="Line 676"/>
              <p:cNvSpPr>
                <a:spLocks noChangeShapeType="1"/>
              </p:cNvSpPr>
              <p:nvPr/>
            </p:nvSpPr>
            <p:spPr bwMode="auto">
              <a:xfrm>
                <a:off x="4934" y="2928"/>
                <a:ext cx="39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5" name="Group 677"/>
            <p:cNvGrpSpPr/>
            <p:nvPr/>
          </p:nvGrpSpPr>
          <p:grpSpPr bwMode="auto">
            <a:xfrm>
              <a:off x="681" y="3072"/>
              <a:ext cx="4656" cy="144"/>
              <a:chOff x="672" y="3072"/>
              <a:chExt cx="4656" cy="144"/>
            </a:xfrm>
          </p:grpSpPr>
          <p:sp>
            <p:nvSpPr>
              <p:cNvPr id="124964" name="Line 678"/>
              <p:cNvSpPr>
                <a:spLocks noChangeShapeType="1"/>
              </p:cNvSpPr>
              <p:nvPr/>
            </p:nvSpPr>
            <p:spPr bwMode="auto">
              <a:xfrm>
                <a:off x="672" y="3216"/>
                <a:ext cx="27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5" name="Line 679"/>
              <p:cNvSpPr>
                <a:spLocks noChangeShapeType="1"/>
              </p:cNvSpPr>
              <p:nvPr/>
            </p:nvSpPr>
            <p:spPr bwMode="auto">
              <a:xfrm flipV="1">
                <a:off x="946"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6" name="Line 680"/>
              <p:cNvSpPr>
                <a:spLocks noChangeShapeType="1"/>
              </p:cNvSpPr>
              <p:nvPr/>
            </p:nvSpPr>
            <p:spPr bwMode="auto">
              <a:xfrm>
                <a:off x="946" y="3072"/>
                <a:ext cx="1137"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7" name="Line 681"/>
              <p:cNvSpPr>
                <a:spLocks noChangeShapeType="1"/>
              </p:cNvSpPr>
              <p:nvPr/>
            </p:nvSpPr>
            <p:spPr bwMode="auto">
              <a:xfrm>
                <a:off x="2083"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8" name="Line 682"/>
              <p:cNvSpPr>
                <a:spLocks noChangeShapeType="1"/>
              </p:cNvSpPr>
              <p:nvPr/>
            </p:nvSpPr>
            <p:spPr bwMode="auto">
              <a:xfrm>
                <a:off x="2083" y="3216"/>
                <a:ext cx="113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9" name="Line 683"/>
              <p:cNvSpPr>
                <a:spLocks noChangeShapeType="1"/>
              </p:cNvSpPr>
              <p:nvPr/>
            </p:nvSpPr>
            <p:spPr bwMode="auto">
              <a:xfrm>
                <a:off x="4358" y="3216"/>
                <a:ext cx="97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0" name="Line 684"/>
              <p:cNvSpPr>
                <a:spLocks noChangeShapeType="1"/>
              </p:cNvSpPr>
              <p:nvPr/>
            </p:nvSpPr>
            <p:spPr bwMode="auto">
              <a:xfrm>
                <a:off x="3221" y="3072"/>
                <a:ext cx="1137"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1" name="Line 685"/>
              <p:cNvSpPr>
                <a:spLocks noChangeShapeType="1"/>
              </p:cNvSpPr>
              <p:nvPr/>
            </p:nvSpPr>
            <p:spPr bwMode="auto">
              <a:xfrm>
                <a:off x="3221"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2" name="Line 686"/>
              <p:cNvSpPr>
                <a:spLocks noChangeShapeType="1"/>
              </p:cNvSpPr>
              <p:nvPr/>
            </p:nvSpPr>
            <p:spPr bwMode="auto">
              <a:xfrm>
                <a:off x="4358"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4958" name="Line 687"/>
            <p:cNvSpPr>
              <a:spLocks noChangeShapeType="1"/>
            </p:cNvSpPr>
            <p:nvPr/>
          </p:nvSpPr>
          <p:spPr bwMode="auto">
            <a:xfrm>
              <a:off x="672" y="3504"/>
              <a:ext cx="28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59" name="Line 688"/>
            <p:cNvSpPr>
              <a:spLocks noChangeShapeType="1"/>
            </p:cNvSpPr>
            <p:nvPr/>
          </p:nvSpPr>
          <p:spPr bwMode="auto">
            <a:xfrm flipV="1">
              <a:off x="961"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0" name="Line 689"/>
            <p:cNvSpPr>
              <a:spLocks noChangeShapeType="1"/>
            </p:cNvSpPr>
            <p:nvPr/>
          </p:nvSpPr>
          <p:spPr bwMode="auto">
            <a:xfrm>
              <a:off x="961" y="3360"/>
              <a:ext cx="227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1" name="Line 690"/>
            <p:cNvSpPr>
              <a:spLocks noChangeShapeType="1"/>
            </p:cNvSpPr>
            <p:nvPr/>
          </p:nvSpPr>
          <p:spPr bwMode="auto">
            <a:xfrm>
              <a:off x="3236"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2" name="Line 691"/>
            <p:cNvSpPr>
              <a:spLocks noChangeShapeType="1"/>
            </p:cNvSpPr>
            <p:nvPr/>
          </p:nvSpPr>
          <p:spPr bwMode="auto">
            <a:xfrm>
              <a:off x="3236" y="3504"/>
              <a:ext cx="20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3" name="Line 692"/>
            <p:cNvSpPr>
              <a:spLocks noChangeShapeType="1"/>
            </p:cNvSpPr>
            <p:nvPr/>
          </p:nvSpPr>
          <p:spPr bwMode="auto">
            <a:xfrm flipV="1">
              <a:off x="3236"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342" name="Text Box 360"/>
          <p:cNvSpPr txBox="1">
            <a:spLocks noChangeArrowheads="1"/>
          </p:cNvSpPr>
          <p:nvPr/>
        </p:nvSpPr>
        <p:spPr bwMode="auto">
          <a:xfrm>
            <a:off x="612000" y="3804136"/>
            <a:ext cx="9838928" cy="1927451"/>
          </a:xfrm>
          <a:prstGeom prst="rect">
            <a:avLst/>
          </a:prstGeom>
          <a:noFill/>
          <a:ln w="9525">
            <a:noFill/>
            <a:miter lim="800000"/>
          </a:ln>
        </p:spPr>
        <p:txBody>
          <a:bodyPr wrap="square">
            <a:spAutoFit/>
          </a:bodyPr>
          <a:lstStyle/>
          <a:p>
            <a:pPr marL="179705" indent="-179705"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翻转，则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0000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179705" indent="-179705"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没有上升沿，则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保持不变，同理，</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baseline="-25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保持不变，故</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1110——</a:t>
            </a:r>
            <a:r>
              <a:rPr lang="zh-CN" altLang="en-US" sz="2200" dirty="0">
                <a:solidFill>
                  <a:srgbClr val="000000"/>
                </a:solidFill>
                <a:latin typeface="Times New Roman" panose="02020603050405020304" pitchFamily="18" charset="0"/>
                <a:cs typeface="Times New Roman" panose="02020603050405020304" pitchFamily="18" charset="0"/>
              </a:rPr>
              <a:t>减计数。</a:t>
            </a:r>
            <a:endParaRPr lang="en-US" altLang="zh-CN" sz="2200" dirty="0">
              <a:solidFill>
                <a:srgbClr val="000000"/>
              </a:solidFill>
              <a:latin typeface="Times New Roman" panose="02020603050405020304" pitchFamily="18" charset="0"/>
              <a:cs typeface="Times New Roman" panose="02020603050405020304" pitchFamily="18" charset="0"/>
            </a:endParaRPr>
          </a:p>
          <a:p>
            <a:pPr algn="just">
              <a:lnSpc>
                <a:spcPct val="110000"/>
              </a:lnSpc>
              <a:spcBef>
                <a:spcPct val="0"/>
              </a:spcBef>
              <a:buClrTx/>
              <a:buSzTx/>
              <a:buFontTx/>
              <a:buNone/>
              <a:defRPr/>
            </a:pPr>
            <a:endParaRPr lang="en-US" altLang="zh-CN" sz="2200" dirty="0">
              <a:solidFill>
                <a:srgbClr val="000000"/>
              </a:solidFill>
              <a:latin typeface="Times New Roman" panose="02020603050405020304" pitchFamily="18" charset="0"/>
              <a:cs typeface="Times New Roman" panose="02020603050405020304" pitchFamily="18" charset="0"/>
            </a:endParaRPr>
          </a:p>
        </p:txBody>
      </p:sp>
      <p:grpSp>
        <p:nvGrpSpPr>
          <p:cNvPr id="125146" name="组合 342"/>
          <p:cNvGrpSpPr/>
          <p:nvPr/>
        </p:nvGrpSpPr>
        <p:grpSpPr bwMode="auto">
          <a:xfrm>
            <a:off x="2852738" y="1831976"/>
            <a:ext cx="566738" cy="1787539"/>
            <a:chOff x="1165387" y="3556329"/>
            <a:chExt cx="566303" cy="1787316"/>
          </a:xfrm>
        </p:grpSpPr>
        <p:sp>
          <p:nvSpPr>
            <p:cNvPr id="124948"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9"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50"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51"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grpSp>
      <p:grpSp>
        <p:nvGrpSpPr>
          <p:cNvPr id="125147" name="组合 347"/>
          <p:cNvGrpSpPr/>
          <p:nvPr/>
        </p:nvGrpSpPr>
        <p:grpSpPr bwMode="auto">
          <a:xfrm>
            <a:off x="3325813" y="1831976"/>
            <a:ext cx="566738" cy="1787539"/>
            <a:chOff x="1165387" y="3556329"/>
            <a:chExt cx="566303" cy="1787316"/>
          </a:xfrm>
        </p:grpSpPr>
        <p:sp>
          <p:nvSpPr>
            <p:cNvPr id="124944"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5"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6"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7"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grpSp>
      <p:grpSp>
        <p:nvGrpSpPr>
          <p:cNvPr id="125148" name="组合 352"/>
          <p:cNvGrpSpPr/>
          <p:nvPr/>
        </p:nvGrpSpPr>
        <p:grpSpPr bwMode="auto">
          <a:xfrm>
            <a:off x="2384427" y="1820863"/>
            <a:ext cx="566737" cy="1787538"/>
            <a:chOff x="1165387" y="3556329"/>
            <a:chExt cx="566303" cy="1787316"/>
          </a:xfrm>
        </p:grpSpPr>
        <p:sp>
          <p:nvSpPr>
            <p:cNvPr id="124940"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1"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2"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3"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sp>
        <p:nvSpPr>
          <p:cNvPr id="124939" name="Rectangle 90"/>
          <p:cNvSpPr>
            <a:spLocks noChangeArrowheads="1"/>
          </p:cNvSpPr>
          <p:nvPr/>
        </p:nvSpPr>
        <p:spPr bwMode="black">
          <a:xfrm>
            <a:off x="1487489" y="-459432"/>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500" fill="hold"/>
                                        <p:tgtEl>
                                          <p:spTgt spid="152"/>
                                        </p:tgtEl>
                                        <p:attrNameLst>
                                          <p:attrName>ppt_x</p:attrName>
                                        </p:attrNameLst>
                                      </p:cBhvr>
                                      <p:tavLst>
                                        <p:tav tm="0">
                                          <p:val>
                                            <p:strVal val="#ppt_x"/>
                                          </p:val>
                                        </p:tav>
                                        <p:tav tm="100000">
                                          <p:val>
                                            <p:strVal val="#ppt_x"/>
                                          </p:val>
                                        </p:tav>
                                      </p:tavLst>
                                    </p:anim>
                                    <p:anim calcmode="lin" valueType="num">
                                      <p:cBhvr additive="base">
                                        <p:cTn id="8" dur="500" fill="hold"/>
                                        <p:tgtEl>
                                          <p:spTgt spid="1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5148"/>
                                        </p:tgtEl>
                                        <p:attrNameLst>
                                          <p:attrName>style.visibility</p:attrName>
                                        </p:attrNameLst>
                                      </p:cBhvr>
                                      <p:to>
                                        <p:strVal val="visible"/>
                                      </p:to>
                                    </p:set>
                                    <p:animEffect transition="in" filter="wipe(down)">
                                      <p:cBhvr>
                                        <p:cTn id="17" dur="500"/>
                                        <p:tgtEl>
                                          <p:spTgt spid="1251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2"/>
                                        </p:tgtEl>
                                        <p:attrNameLst>
                                          <p:attrName>style.visibility</p:attrName>
                                        </p:attrNameLst>
                                      </p:cBhvr>
                                      <p:to>
                                        <p:strVal val="visible"/>
                                      </p:to>
                                    </p:set>
                                    <p:anim calcmode="lin" valueType="num">
                                      <p:cBhvr additive="base">
                                        <p:cTn id="22" dur="500" fill="hold"/>
                                        <p:tgtEl>
                                          <p:spTgt spid="342"/>
                                        </p:tgtEl>
                                        <p:attrNameLst>
                                          <p:attrName>ppt_x</p:attrName>
                                        </p:attrNameLst>
                                      </p:cBhvr>
                                      <p:tavLst>
                                        <p:tav tm="0">
                                          <p:val>
                                            <p:strVal val="#ppt_x"/>
                                          </p:val>
                                        </p:tav>
                                        <p:tav tm="100000">
                                          <p:val>
                                            <p:strVal val="#ppt_x"/>
                                          </p:val>
                                        </p:tav>
                                      </p:tavLst>
                                    </p:anim>
                                    <p:anim calcmode="lin" valueType="num">
                                      <p:cBhvr additive="base">
                                        <p:cTn id="23"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5146"/>
                                        </p:tgtEl>
                                        <p:attrNameLst>
                                          <p:attrName>style.visibility</p:attrName>
                                        </p:attrNameLst>
                                      </p:cBhvr>
                                      <p:to>
                                        <p:strVal val="visible"/>
                                      </p:to>
                                    </p:set>
                                    <p:animEffect transition="in" filter="wipe(down)">
                                      <p:cBhvr>
                                        <p:cTn id="28" dur="500"/>
                                        <p:tgtEl>
                                          <p:spTgt spid="1251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5147"/>
                                        </p:tgtEl>
                                        <p:attrNameLst>
                                          <p:attrName>style.visibility</p:attrName>
                                        </p:attrNameLst>
                                      </p:cBhvr>
                                      <p:to>
                                        <p:strVal val="visible"/>
                                      </p:to>
                                    </p:set>
                                    <p:animEffect transition="in" filter="wipe(down)">
                                      <p:cBhvr>
                                        <p:cTn id="33" dur="500"/>
                                        <p:tgtEl>
                                          <p:spTgt spid="12514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blinds(horizontal)">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P spid="152" grpId="0" autoUpdateAnimBg="0"/>
      <p:bldP spid="342"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2</a:t>
            </a:r>
            <a:r>
              <a:rPr lang="zh-CN" altLang="en-US" i="0" dirty="0">
                <a:solidFill>
                  <a:schemeClr val="accent1"/>
                </a:solidFill>
                <a:latin typeface="+mj-ea"/>
              </a:rPr>
              <a:t>、用反馈复位法实现异步</a:t>
            </a:r>
            <a:r>
              <a:rPr lang="en-US" altLang="zh-CN" i="0" dirty="0">
                <a:solidFill>
                  <a:schemeClr val="accent1"/>
                </a:solidFill>
                <a:latin typeface="+mj-ea"/>
              </a:rPr>
              <a:t>M</a:t>
            </a:r>
            <a:r>
              <a:rPr lang="zh-CN" altLang="en-US" i="0" dirty="0">
                <a:solidFill>
                  <a:schemeClr val="accent1"/>
                </a:solidFill>
                <a:latin typeface="+mj-ea"/>
              </a:rPr>
              <a:t>制计数器 </a:t>
            </a:r>
            <a:endParaRPr lang="zh-CN" altLang="en-US" i="0" dirty="0">
              <a:solidFill>
                <a:schemeClr val="accent1"/>
              </a:solidFill>
              <a:latin typeface="+mj-ea"/>
            </a:endParaRPr>
          </a:p>
        </p:txBody>
      </p:sp>
      <p:sp>
        <p:nvSpPr>
          <p:cNvPr id="37902" name="矩形 6"/>
          <p:cNvSpPr>
            <a:spLocks noChangeArrowheads="1"/>
          </p:cNvSpPr>
          <p:nvPr/>
        </p:nvSpPr>
        <p:spPr bwMode="auto">
          <a:xfrm>
            <a:off x="612000" y="3715116"/>
            <a:ext cx="10740584" cy="2489528"/>
          </a:xfrm>
          <a:prstGeom prst="rect">
            <a:avLst/>
          </a:prstGeom>
          <a:noFill/>
          <a:ln w="9525">
            <a:noFill/>
            <a:miter lim="800000"/>
          </a:ln>
        </p:spPr>
        <p:txBody>
          <a:bodyPr wrap="square">
            <a:spAutoFit/>
          </a:bodyPr>
          <a:lstStyle/>
          <a:p>
            <a:pPr marL="179705" indent="-179705" eaLnBrk="1" hangingPunct="1">
              <a:lnSpc>
                <a:spcPct val="110000"/>
              </a:lnSpc>
              <a:spcBef>
                <a:spcPts val="0"/>
              </a:spcBef>
              <a:buClr>
                <a:srgbClr val="FC0128"/>
              </a:buClr>
              <a:buSzTx/>
              <a:buFont typeface="Wingdings" panose="05000000000000000000" pitchFamily="2" charset="2"/>
              <a:buChar char="v"/>
              <a:defRPr/>
            </a:pPr>
            <a:r>
              <a:rPr lang="zh-CN" altLang="en-US" sz="2400" dirty="0">
                <a:solidFill>
                  <a:srgbClr val="000000"/>
                </a:solidFill>
              </a:rPr>
              <a:t>反馈复位法实现步骤：</a:t>
            </a:r>
            <a:endParaRPr lang="en-US" altLang="zh-CN" sz="2400" dirty="0">
              <a:solidFill>
                <a:srgbClr val="000000"/>
              </a:solidFill>
            </a:endParaRPr>
          </a:p>
          <a:p>
            <a:pPr algn="just">
              <a:lnSpc>
                <a:spcPct val="120000"/>
              </a:lnSpc>
              <a:spcBef>
                <a:spcPct val="0"/>
              </a:spcBef>
              <a:buClrTx/>
              <a:buSzTx/>
              <a:buFontTx/>
              <a:buNone/>
              <a:defRPr/>
            </a:pPr>
            <a:r>
              <a:rPr lang="zh-CN" altLang="en-US" sz="20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cs typeface="Arial" panose="020B0604020202020204" pitchFamily="34" charset="0"/>
              </a:rPr>
              <a:t>1</a:t>
            </a:r>
            <a:r>
              <a:rPr lang="zh-CN" altLang="en-US" sz="2200" dirty="0">
                <a:solidFill>
                  <a:srgbClr val="000000"/>
                </a:solidFill>
                <a:latin typeface="Arial" panose="020B0604020202020204" pitchFamily="34" charset="0"/>
                <a:cs typeface="Arial" panose="020B0604020202020204" pitchFamily="34" charset="0"/>
              </a:rPr>
              <a:t>）根据计数器模值，求反馈复位代码</a:t>
            </a:r>
            <a:r>
              <a:rPr lang="en-US" altLang="zh-CN" sz="2200" dirty="0">
                <a:solidFill>
                  <a:srgbClr val="000000"/>
                </a:solidFill>
                <a:latin typeface="Arial" panose="020B0604020202020204" pitchFamily="34" charset="0"/>
                <a:cs typeface="Arial" panose="020B0604020202020204" pitchFamily="34" charset="0"/>
              </a:rPr>
              <a:t>S</a:t>
            </a:r>
            <a:r>
              <a:rPr lang="en-US" altLang="zh-CN" sz="2200" baseline="-25000" dirty="0">
                <a:solidFill>
                  <a:srgbClr val="000000"/>
                </a:solidFill>
                <a:latin typeface="Arial" panose="020B0604020202020204" pitchFamily="34" charset="0"/>
                <a:cs typeface="Arial" panose="020B0604020202020204" pitchFamily="34" charset="0"/>
              </a:rPr>
              <a:t>M</a:t>
            </a:r>
            <a:r>
              <a:rPr lang="zh-CN" altLang="en-US" sz="2200" dirty="0">
                <a:solidFill>
                  <a:srgbClr val="000000"/>
                </a:solidFill>
                <a:latin typeface="Arial" panose="020B0604020202020204" pitchFamily="34" charset="0"/>
                <a:cs typeface="Arial" panose="020B0604020202020204" pitchFamily="34" charset="0"/>
              </a:rPr>
              <a:t> ，即计数器模值的二进制代码；</a:t>
            </a:r>
            <a:endParaRPr lang="en-US" altLang="zh-CN" sz="2200" dirty="0">
              <a:solidFill>
                <a:srgbClr val="000000"/>
              </a:solidFill>
              <a:latin typeface="Arial" panose="020B0604020202020204" pitchFamily="34" charset="0"/>
              <a:cs typeface="Arial" panose="020B0604020202020204" pitchFamily="34" charset="0"/>
            </a:endParaRPr>
          </a:p>
          <a:p>
            <a:pPr algn="just">
              <a:lnSpc>
                <a:spcPct val="120000"/>
              </a:lnSpc>
              <a:spcBef>
                <a:spcPct val="0"/>
              </a:spcBef>
              <a:buClrTx/>
              <a:buSzTx/>
              <a:buFontTx/>
              <a:buNone/>
              <a:defRPr/>
            </a:pPr>
            <a:r>
              <a:rPr lang="zh-CN" altLang="en-US"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cs typeface="Arial" panose="020B0604020202020204" pitchFamily="34" charset="0"/>
              </a:rPr>
              <a:t>2</a:t>
            </a:r>
            <a:r>
              <a:rPr lang="zh-CN" altLang="en-US" sz="2200" dirty="0">
                <a:solidFill>
                  <a:srgbClr val="000000"/>
                </a:solidFill>
                <a:latin typeface="Arial" panose="020B0604020202020204" pitchFamily="34" charset="0"/>
                <a:cs typeface="Arial" panose="020B0604020202020204" pitchFamily="34" charset="0"/>
              </a:rPr>
              <a:t>）求反馈复位逻辑：将输出为</a:t>
            </a:r>
            <a:r>
              <a:rPr lang="en-US" altLang="zh-CN" sz="2200" dirty="0">
                <a:solidFill>
                  <a:srgbClr val="000000"/>
                </a:solidFill>
                <a:latin typeface="Arial" panose="020B0604020202020204" pitchFamily="34" charset="0"/>
                <a:cs typeface="Arial" panose="020B0604020202020204" pitchFamily="34" charset="0"/>
              </a:rPr>
              <a:t>1</a:t>
            </a:r>
            <a:r>
              <a:rPr lang="zh-CN" altLang="en-US" sz="2200" dirty="0">
                <a:solidFill>
                  <a:srgbClr val="000000"/>
                </a:solidFill>
                <a:latin typeface="Arial" panose="020B0604020202020204" pitchFamily="34" charset="0"/>
                <a:cs typeface="Arial" panose="020B0604020202020204" pitchFamily="34" charset="0"/>
              </a:rPr>
              <a:t>的</a:t>
            </a:r>
            <a:r>
              <a:rPr lang="en-US" altLang="zh-CN" sz="2200" dirty="0">
                <a:solidFill>
                  <a:srgbClr val="000000"/>
                </a:solidFill>
                <a:latin typeface="Arial" panose="020B0604020202020204" pitchFamily="34" charset="0"/>
                <a:cs typeface="Arial" panose="020B0604020202020204" pitchFamily="34" charset="0"/>
              </a:rPr>
              <a:t>FF</a:t>
            </a:r>
            <a:r>
              <a:rPr lang="zh-CN" altLang="en-US" sz="2200" dirty="0">
                <a:solidFill>
                  <a:srgbClr val="000000"/>
                </a:solidFill>
                <a:latin typeface="Arial" panose="020B0604020202020204" pitchFamily="34" charset="0"/>
                <a:cs typeface="Arial" panose="020B0604020202020204" pitchFamily="34" charset="0"/>
              </a:rPr>
              <a:t>的</a:t>
            </a:r>
            <a:r>
              <a:rPr lang="en-US" altLang="zh-CN" sz="2200" dirty="0">
                <a:solidFill>
                  <a:srgbClr val="000000"/>
                </a:solidFill>
                <a:latin typeface="Arial" panose="020B0604020202020204" pitchFamily="34" charset="0"/>
                <a:cs typeface="Arial" panose="020B0604020202020204" pitchFamily="34" charset="0"/>
              </a:rPr>
              <a:t>Q</a:t>
            </a:r>
            <a:r>
              <a:rPr lang="zh-CN" altLang="en-US" sz="2200" dirty="0">
                <a:solidFill>
                  <a:srgbClr val="000000"/>
                </a:solidFill>
                <a:latin typeface="Arial" panose="020B0604020202020204" pitchFamily="34" charset="0"/>
                <a:cs typeface="Arial" panose="020B0604020202020204" pitchFamily="34" charset="0"/>
              </a:rPr>
              <a:t>端信号进行逻辑乘后取反，作为反馈复位信号 ；</a:t>
            </a:r>
            <a:endParaRPr lang="en-US" altLang="zh-CN" sz="2200" dirty="0">
              <a:solidFill>
                <a:srgbClr val="000000"/>
              </a:solidFill>
              <a:latin typeface="Arial" panose="020B0604020202020204" pitchFamily="34" charset="0"/>
              <a:cs typeface="Arial" panose="020B0604020202020204" pitchFamily="34" charset="0"/>
            </a:endParaRPr>
          </a:p>
          <a:p>
            <a:pPr algn="just">
              <a:lnSpc>
                <a:spcPct val="120000"/>
              </a:lnSpc>
              <a:spcBef>
                <a:spcPct val="0"/>
              </a:spcBef>
              <a:buClrTx/>
              <a:buSzTx/>
              <a:buFontTx/>
              <a:buNone/>
              <a:defRPr/>
            </a:pPr>
            <a:r>
              <a:rPr lang="zh-CN" altLang="en-US" sz="2200" dirty="0">
                <a:solidFill>
                  <a:srgbClr val="000000"/>
                </a:solidFill>
                <a:latin typeface="Arial" panose="020B0604020202020204" pitchFamily="34" charset="0"/>
                <a:cs typeface="Arial" panose="020B0604020202020204" pitchFamily="34" charset="0"/>
              </a:rPr>
              <a:t>     </a:t>
            </a:r>
            <a:r>
              <a:rPr lang="en-US" altLang="zh-CN" sz="2200" b="0" dirty="0">
                <a:solidFill>
                  <a:srgbClr val="000000"/>
                </a:solidFill>
                <a:latin typeface="Arial" panose="020B0604020202020204" pitchFamily="34" charset="0"/>
                <a:cs typeface="Arial" panose="020B0604020202020204" pitchFamily="34" charset="0"/>
              </a:rPr>
              <a:t>(</a:t>
            </a:r>
            <a:r>
              <a:rPr lang="en-US" altLang="zh-CN" sz="2200" dirty="0">
                <a:solidFill>
                  <a:srgbClr val="000000"/>
                </a:solidFill>
                <a:latin typeface="Arial" panose="020B0604020202020204" pitchFamily="34" charset="0"/>
                <a:cs typeface="Arial" panose="020B0604020202020204" pitchFamily="34" charset="0"/>
              </a:rPr>
              <a:t>3</a:t>
            </a:r>
            <a:r>
              <a:rPr lang="en-US" altLang="zh-CN" sz="2200" b="0" dirty="0">
                <a:solidFill>
                  <a:srgbClr val="000000"/>
                </a:solidFill>
                <a:latin typeface="Arial" panose="020B0604020202020204" pitchFamily="34" charset="0"/>
                <a:cs typeface="Arial" panose="020B0604020202020204" pitchFamily="34" charset="0"/>
              </a:rPr>
              <a:t>)</a:t>
            </a:r>
            <a:r>
              <a:rPr lang="zh-CN" altLang="en-US" sz="2200" dirty="0">
                <a:solidFill>
                  <a:srgbClr val="000000"/>
                </a:solidFill>
                <a:latin typeface="Arial" panose="020B0604020202020204" pitchFamily="34" charset="0"/>
                <a:cs typeface="Arial" panose="020B0604020202020204" pitchFamily="34" charset="0"/>
              </a:rPr>
              <a:t>画逻辑图（先画出由</a:t>
            </a:r>
            <a:r>
              <a:rPr lang="en-US" altLang="zh-CN" sz="2200" dirty="0">
                <a:solidFill>
                  <a:srgbClr val="000000"/>
                </a:solidFill>
                <a:latin typeface="Arial" panose="020B0604020202020204" pitchFamily="34" charset="0"/>
                <a:cs typeface="Arial" panose="020B0604020202020204" pitchFamily="34" charset="0"/>
              </a:rPr>
              <a:t>N</a:t>
            </a:r>
            <a:r>
              <a:rPr lang="zh-CN" altLang="en-US" sz="2200" dirty="0">
                <a:solidFill>
                  <a:srgbClr val="000000"/>
                </a:solidFill>
                <a:latin typeface="Arial" panose="020B0604020202020204" pitchFamily="34" charset="0"/>
                <a:cs typeface="Arial" panose="020B0604020202020204" pitchFamily="34" charset="0"/>
              </a:rPr>
              <a:t>级</a:t>
            </a:r>
            <a:r>
              <a:rPr lang="en-US" altLang="zh-CN" sz="2200" dirty="0">
                <a:solidFill>
                  <a:srgbClr val="000000"/>
                </a:solidFill>
                <a:latin typeface="Arial" panose="020B0604020202020204" pitchFamily="34" charset="0"/>
                <a:cs typeface="Arial" panose="020B0604020202020204" pitchFamily="34" charset="0"/>
              </a:rPr>
              <a:t>FF</a:t>
            </a:r>
            <a:r>
              <a:rPr lang="zh-CN" altLang="en-US" sz="2200" dirty="0">
                <a:solidFill>
                  <a:srgbClr val="000000"/>
                </a:solidFill>
                <a:latin typeface="Arial" panose="020B0604020202020204" pitchFamily="34" charset="0"/>
                <a:cs typeface="Arial" panose="020B0604020202020204" pitchFamily="34" charset="0"/>
              </a:rPr>
              <a:t>构成的异步二进制计数器，然后加</a:t>
            </a:r>
            <a:br>
              <a:rPr lang="en-US" altLang="zh-CN" sz="2200" dirty="0">
                <a:solidFill>
                  <a:srgbClr val="000000"/>
                </a:solidFill>
                <a:latin typeface="Arial" panose="020B0604020202020204" pitchFamily="34" charset="0"/>
                <a:cs typeface="Arial" panose="020B0604020202020204" pitchFamily="34" charset="0"/>
              </a:rPr>
            </a:br>
            <a:r>
              <a:rPr lang="zh-CN" altLang="en-US" sz="2200" dirty="0">
                <a:solidFill>
                  <a:srgbClr val="000000"/>
                </a:solidFill>
                <a:latin typeface="Arial" panose="020B0604020202020204" pitchFamily="34" charset="0"/>
                <a:cs typeface="Arial" panose="020B0604020202020204" pitchFamily="34" charset="0"/>
              </a:rPr>
              <a:t>　入反馈复位逻辑</a:t>
            </a:r>
            <a:r>
              <a:rPr lang="en-US" altLang="zh-CN" sz="2200" dirty="0">
                <a:solidFill>
                  <a:srgbClr val="000000"/>
                </a:solidFill>
                <a:latin typeface="Arial" panose="020B0604020202020204" pitchFamily="34" charset="0"/>
                <a:cs typeface="Arial" panose="020B0604020202020204" pitchFamily="34" charset="0"/>
              </a:rPr>
              <a:t>)</a:t>
            </a:r>
            <a:r>
              <a:rPr lang="zh-CN" altLang="en-US" sz="2200" dirty="0">
                <a:solidFill>
                  <a:srgbClr val="000000"/>
                </a:solidFill>
                <a:latin typeface="Arial" panose="020B0604020202020204" pitchFamily="34" charset="0"/>
                <a:cs typeface="Arial" panose="020B0604020202020204" pitchFamily="34" charset="0"/>
              </a:rPr>
              <a:t>。</a:t>
            </a:r>
            <a:endParaRPr lang="zh-CN" altLang="en-US" sz="2200" dirty="0">
              <a:solidFill>
                <a:srgbClr val="000000"/>
              </a:solidFill>
              <a:latin typeface="Arial" panose="020B0604020202020204" pitchFamily="34" charset="0"/>
              <a:cs typeface="Arial" panose="020B0604020202020204" pitchFamily="34" charset="0"/>
            </a:endParaRPr>
          </a:p>
        </p:txBody>
      </p:sp>
      <p:pic>
        <p:nvPicPr>
          <p:cNvPr id="37903" name="Picture 3" descr="图片3"/>
          <p:cNvPicPr>
            <a:picLocks noChangeAspect="1" noChangeArrowheads="1"/>
          </p:cNvPicPr>
          <p:nvPr/>
        </p:nvPicPr>
        <p:blipFill>
          <a:blip r:embed="rId1" cstate="print"/>
          <a:srcRect/>
          <a:stretch>
            <a:fillRect/>
          </a:stretch>
        </p:blipFill>
        <p:spPr bwMode="auto">
          <a:xfrm>
            <a:off x="2160782" y="4959880"/>
            <a:ext cx="1080118" cy="420047"/>
          </a:xfrm>
          <a:prstGeom prst="rect">
            <a:avLst/>
          </a:prstGeom>
          <a:noFill/>
          <a:ln w="9525">
            <a:noFill/>
            <a:miter lim="800000"/>
            <a:headEnd/>
            <a:tailEnd/>
          </a:ln>
          <a:effectLst>
            <a:prstShdw prst="shdw13" dist="53882" dir="13500000">
              <a:srgbClr val="808080">
                <a:alpha val="50000"/>
              </a:srgbClr>
            </a:prstShdw>
          </a:effectLst>
        </p:spPr>
      </p:pic>
      <p:sp>
        <p:nvSpPr>
          <p:cNvPr id="129030" name="Rectangle 7"/>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6" name="矩形 15"/>
          <p:cNvSpPr>
            <a:spLocks noChangeArrowheads="1"/>
          </p:cNvSpPr>
          <p:nvPr/>
        </p:nvSpPr>
        <p:spPr bwMode="auto">
          <a:xfrm>
            <a:off x="612000" y="900000"/>
            <a:ext cx="9804480" cy="2790572"/>
          </a:xfrm>
          <a:prstGeom prst="rect">
            <a:avLst/>
          </a:prstGeom>
          <a:noFill/>
          <a:ln w="9525">
            <a:noFill/>
            <a:miter lim="800000"/>
          </a:ln>
        </p:spPr>
        <p:txBody>
          <a:bodyPr wrap="square">
            <a:spAutoFit/>
          </a:bodyPr>
          <a:lstStyle/>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异步二进制的计数器电路简单，它的模值是</a:t>
            </a:r>
            <a:r>
              <a:rPr lang="en-US" altLang="zh-CN" sz="2400" dirty="0">
                <a:solidFill>
                  <a:srgbClr val="000000"/>
                </a:solidFill>
              </a:rPr>
              <a:t>2</a:t>
            </a:r>
            <a:r>
              <a:rPr lang="en-US" altLang="zh-CN" sz="2400" baseline="30000" dirty="0">
                <a:solidFill>
                  <a:srgbClr val="000000"/>
                </a:solidFill>
              </a:rPr>
              <a:t>n</a:t>
            </a:r>
            <a:r>
              <a:rPr lang="zh-CN" altLang="en-US" sz="2400" dirty="0">
                <a:solidFill>
                  <a:srgbClr val="000000"/>
                </a:solidFill>
              </a:rPr>
              <a:t>，如果不能改变这个模值，则使用范围就要受到限制。</a:t>
            </a:r>
            <a:endParaRPr lang="en-US" altLang="zh-CN" sz="2400" dirty="0">
              <a:solidFill>
                <a:srgbClr val="000000"/>
              </a:solidFill>
            </a:endParaRPr>
          </a:p>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反馈复位法可以改变计数器的模值，得到任意模值的计数器</a:t>
            </a:r>
            <a:endParaRPr lang="en-US" altLang="zh-CN" sz="2400" dirty="0">
              <a:solidFill>
                <a:srgbClr val="000000"/>
              </a:solidFill>
            </a:endParaRPr>
          </a:p>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反馈复位法原理：当计数器计到规定的模值时，将计数器为“</a:t>
            </a:r>
            <a:r>
              <a:rPr lang="en-US" altLang="zh-CN" sz="2400" dirty="0">
                <a:solidFill>
                  <a:srgbClr val="000000"/>
                </a:solidFill>
              </a:rPr>
              <a:t>1”</a:t>
            </a:r>
            <a:r>
              <a:rPr lang="zh-CN" altLang="en-US" sz="2400" dirty="0">
                <a:solidFill>
                  <a:srgbClr val="000000"/>
                </a:solidFill>
              </a:rPr>
              <a:t>的输出送至反馈电路，产生置</a:t>
            </a:r>
            <a:r>
              <a:rPr lang="en-US" altLang="zh-CN" sz="2400" dirty="0">
                <a:solidFill>
                  <a:srgbClr val="000000"/>
                </a:solidFill>
              </a:rPr>
              <a:t>0</a:t>
            </a:r>
            <a:r>
              <a:rPr lang="zh-CN" altLang="en-US" sz="2400" dirty="0">
                <a:solidFill>
                  <a:srgbClr val="000000"/>
                </a:solidFill>
              </a:rPr>
              <a:t>信号</a:t>
            </a:r>
            <a:r>
              <a:rPr lang="en-US" altLang="zh-CN" sz="2400" dirty="0">
                <a:solidFill>
                  <a:srgbClr val="000000"/>
                </a:solidFill>
              </a:rPr>
              <a:t>/R</a:t>
            </a:r>
            <a:r>
              <a:rPr lang="en-US" altLang="zh-CN" sz="2400" baseline="-25000" dirty="0">
                <a:solidFill>
                  <a:srgbClr val="000000"/>
                </a:solidFill>
              </a:rPr>
              <a:t>D</a:t>
            </a:r>
            <a:r>
              <a:rPr lang="zh-CN" altLang="en-US" sz="2400" dirty="0">
                <a:solidFill>
                  <a:srgbClr val="000000"/>
                </a:solidFill>
              </a:rPr>
              <a:t>使计数器复位，完成一次计数循环。</a:t>
            </a:r>
            <a:endParaRPr lang="en-US" altLang="zh-CN" sz="240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25" dur="500"/>
                                        <p:tgtEl>
                                          <p:spTgt spid="3790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30" dur="500"/>
                                        <p:tgtEl>
                                          <p:spTgt spid="3790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35" dur="500"/>
                                        <p:tgtEl>
                                          <p:spTgt spid="3790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40" dur="500"/>
                                        <p:tgtEl>
                                          <p:spTgt spid="3790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37903"/>
                                        </p:tgtEl>
                                        <p:attrNameLst>
                                          <p:attrName>style.visibility</p:attrName>
                                        </p:attrNameLst>
                                      </p:cBhvr>
                                      <p:to>
                                        <p:strVal val="visible"/>
                                      </p:to>
                                    </p:set>
                                    <p:anim calcmode="lin" valueType="num">
                                      <p:cBhvr>
                                        <p:cTn id="45" dur="500" fill="hold"/>
                                        <p:tgtEl>
                                          <p:spTgt spid="37903"/>
                                        </p:tgtEl>
                                        <p:attrNameLst>
                                          <p:attrName>ppt_w</p:attrName>
                                        </p:attrNameLst>
                                      </p:cBhvr>
                                      <p:tavLst>
                                        <p:tav tm="0">
                                          <p:val>
                                            <p:fltVal val="0"/>
                                          </p:val>
                                        </p:tav>
                                        <p:tav tm="100000">
                                          <p:val>
                                            <p:strVal val="#ppt_w"/>
                                          </p:val>
                                        </p:tav>
                                      </p:tavLst>
                                    </p:anim>
                                    <p:anim calcmode="lin" valueType="num">
                                      <p:cBhvr>
                                        <p:cTn id="46" dur="500" fill="hold"/>
                                        <p:tgtEl>
                                          <p:spTgt spid="379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build="p"/>
      <p:bldP spid="16" grpId="0" build="p"/>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2"/>
          <p:cNvSpPr>
            <a:spLocks noGrp="1" noChangeArrowheads="1"/>
          </p:cNvSpPr>
          <p:nvPr>
            <p:ph type="title" idx="4294967295"/>
          </p:nvPr>
        </p:nvSpPr>
        <p:spPr>
          <a:xfrm>
            <a:off x="612000" y="252000"/>
            <a:ext cx="7810500" cy="373062"/>
          </a:xfrm>
        </p:spPr>
        <p:txBody>
          <a:bodyPr/>
          <a:lstStyle/>
          <a:p>
            <a:r>
              <a:rPr lang="zh-CN" altLang="en-US" i="0" dirty="0">
                <a:solidFill>
                  <a:schemeClr val="accent1"/>
                </a:solidFill>
                <a:latin typeface="+mj-ea"/>
              </a:rPr>
              <a:t>用反馈复位法设计异步十进制加法计数器</a:t>
            </a:r>
            <a:endParaRPr lang="zh-CN" altLang="en-US" i="0" dirty="0">
              <a:solidFill>
                <a:schemeClr val="accent1"/>
              </a:solidFill>
              <a:latin typeface="+mj-ea"/>
            </a:endParaRPr>
          </a:p>
        </p:txBody>
      </p:sp>
      <p:sp>
        <p:nvSpPr>
          <p:cNvPr id="130052" name="Text Box 7"/>
          <p:cNvSpPr txBox="1">
            <a:spLocks noChangeArrowheads="1"/>
          </p:cNvSpPr>
          <p:nvPr/>
        </p:nvSpPr>
        <p:spPr bwMode="auto">
          <a:xfrm>
            <a:off x="612000" y="900000"/>
            <a:ext cx="7972425" cy="498598"/>
          </a:xfrm>
          <a:prstGeom prst="rect">
            <a:avLst/>
          </a:prstGeom>
          <a:noFill/>
          <a:ln w="9525">
            <a:noFill/>
            <a:miter lim="800000"/>
          </a:ln>
        </p:spPr>
        <p:txBody>
          <a:bodyPr>
            <a:spAutoFit/>
          </a:bodyPr>
          <a:lstStyle/>
          <a:p>
            <a:pPr algn="just">
              <a:lnSpc>
                <a:spcPct val="110000"/>
              </a:lnSpc>
              <a:spcBef>
                <a:spcPct val="0"/>
              </a:spcBef>
              <a:buClrTx/>
              <a:buSzTx/>
              <a:buFontTx/>
              <a:buNone/>
            </a:pPr>
            <a:r>
              <a:rPr lang="en-US" altLang="zh-CN" sz="2400" dirty="0">
                <a:solidFill>
                  <a:srgbClr val="FF3399"/>
                </a:solidFill>
                <a:latin typeface="Arial" panose="020B0604020202020204" pitchFamily="34" charset="0"/>
                <a:ea typeface="黑体" panose="02010609060101010101" pitchFamily="49" charset="-122"/>
                <a:cs typeface="Arial" panose="020B0604020202020204" pitchFamily="34" charset="0"/>
              </a:rPr>
              <a:t>【</a:t>
            </a:r>
            <a:r>
              <a:rPr lang="zh-CN" altLang="en-US" sz="2400" dirty="0">
                <a:solidFill>
                  <a:srgbClr val="FF3399"/>
                </a:solidFill>
                <a:latin typeface="Arial" panose="020B0604020202020204" pitchFamily="34" charset="0"/>
                <a:ea typeface="黑体" panose="02010609060101010101" pitchFamily="49" charset="-122"/>
                <a:cs typeface="Arial" panose="020B0604020202020204" pitchFamily="34" charset="0"/>
              </a:rPr>
              <a:t>例</a:t>
            </a:r>
            <a:r>
              <a:rPr lang="en-US" altLang="zh-CN" sz="2400" dirty="0">
                <a:solidFill>
                  <a:srgbClr val="FF3399"/>
                </a:solidFill>
                <a:latin typeface="Arial" panose="020B0604020202020204" pitchFamily="34" charset="0"/>
                <a:ea typeface="黑体" panose="02010609060101010101" pitchFamily="49" charset="-122"/>
                <a:cs typeface="Arial" panose="020B0604020202020204" pitchFamily="34" charset="0"/>
              </a:rPr>
              <a:t>11】</a:t>
            </a:r>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用反馈复位法设计异步十进制加法计数器。</a:t>
            </a:r>
            <a:endPar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130053" name="Rectangle 7"/>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30734" name="TextBox 16"/>
          <p:cNvSpPr txBox="1">
            <a:spLocks noChangeArrowheads="1"/>
          </p:cNvSpPr>
          <p:nvPr/>
        </p:nvSpPr>
        <p:spPr bwMode="auto">
          <a:xfrm>
            <a:off x="2121719" y="3407619"/>
            <a:ext cx="2409825" cy="40011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3</a:t>
            </a:r>
            <a:r>
              <a:rPr lang="zh-CN" altLang="en-US" sz="2000" dirty="0">
                <a:solidFill>
                  <a:srgbClr val="000000"/>
                </a:solidFill>
                <a:latin typeface="Arial" panose="020B0604020202020204" pitchFamily="34" charset="0"/>
                <a:cs typeface="Arial" panose="020B0604020202020204" pitchFamily="34" charset="0"/>
              </a:rPr>
              <a:t>）画逻辑图</a:t>
            </a:r>
            <a:endParaRPr lang="zh-CN" altLang="en-US" sz="2000" dirty="0">
              <a:solidFill>
                <a:srgbClr val="000000"/>
              </a:solidFill>
              <a:latin typeface="宋体" panose="02010600030101010101" pitchFamily="2" charset="-122"/>
              <a:cs typeface="Arial" panose="020B0604020202020204" pitchFamily="34" charset="0"/>
            </a:endParaRPr>
          </a:p>
        </p:txBody>
      </p:sp>
      <p:sp>
        <p:nvSpPr>
          <p:cNvPr id="37900" name="TextBox 14"/>
          <p:cNvSpPr txBox="1">
            <a:spLocks noChangeArrowheads="1"/>
          </p:cNvSpPr>
          <p:nvPr/>
        </p:nvSpPr>
        <p:spPr bwMode="auto">
          <a:xfrm>
            <a:off x="2131244" y="2132856"/>
            <a:ext cx="2733675" cy="400110"/>
          </a:xfrm>
          <a:prstGeom prst="rect">
            <a:avLst/>
          </a:prstGeom>
          <a:noFill/>
          <a:ln w="9525">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1</a:t>
            </a:r>
            <a:r>
              <a:rPr lang="zh-CN" altLang="en-US" sz="2000" dirty="0">
                <a:solidFill>
                  <a:srgbClr val="000000"/>
                </a:solidFill>
                <a:latin typeface="Arial" panose="020B0604020202020204" pitchFamily="34" charset="0"/>
                <a:cs typeface="Arial" panose="020B0604020202020204" pitchFamily="34" charset="0"/>
              </a:rPr>
              <a:t>）求</a:t>
            </a:r>
            <a:r>
              <a:rPr lang="zh-CN" altLang="en-US" sz="2000" dirty="0">
                <a:solidFill>
                  <a:srgbClr val="000000"/>
                </a:solidFill>
                <a:latin typeface="宋体" panose="02010600030101010101" pitchFamily="2" charset="-122"/>
                <a:cs typeface="Arial" panose="020B0604020202020204" pitchFamily="34" charset="0"/>
              </a:rPr>
              <a:t>反馈复位代码</a:t>
            </a:r>
            <a:endParaRPr lang="zh-CN" altLang="en-US" sz="2000" dirty="0">
              <a:solidFill>
                <a:srgbClr val="000000"/>
              </a:solidFill>
              <a:latin typeface="宋体" panose="02010600030101010101" pitchFamily="2" charset="-122"/>
              <a:cs typeface="Arial" panose="020B0604020202020204" pitchFamily="34" charset="0"/>
            </a:endParaRPr>
          </a:p>
        </p:txBody>
      </p:sp>
      <p:pic>
        <p:nvPicPr>
          <p:cNvPr id="37901" name="Picture 9" descr="图片1"/>
          <p:cNvPicPr>
            <a:picLocks noChangeAspect="1" noChangeArrowheads="1"/>
          </p:cNvPicPr>
          <p:nvPr/>
        </p:nvPicPr>
        <p:blipFill>
          <a:blip r:embed="rId1" cstate="print"/>
          <a:srcRect/>
          <a:stretch>
            <a:fillRect/>
          </a:stretch>
        </p:blipFill>
        <p:spPr bwMode="auto">
          <a:xfrm>
            <a:off x="4871865" y="2132856"/>
            <a:ext cx="4027487" cy="450850"/>
          </a:xfrm>
          <a:prstGeom prst="rect">
            <a:avLst/>
          </a:prstGeom>
          <a:noFill/>
          <a:ln w="9525">
            <a:noFill/>
            <a:miter lim="800000"/>
            <a:headEnd/>
            <a:tailEnd/>
          </a:ln>
          <a:effectLst>
            <a:prstShdw prst="shdw13" dist="53882" dir="13500000">
              <a:srgbClr val="808080">
                <a:alpha val="50000"/>
              </a:srgbClr>
            </a:prstShdw>
          </a:effectLst>
        </p:spPr>
      </p:pic>
      <p:grpSp>
        <p:nvGrpSpPr>
          <p:cNvPr id="2" name="组合 16"/>
          <p:cNvGrpSpPr/>
          <p:nvPr/>
        </p:nvGrpSpPr>
        <p:grpSpPr bwMode="auto">
          <a:xfrm>
            <a:off x="2105844" y="2710706"/>
            <a:ext cx="4494213" cy="457200"/>
            <a:chOff x="588840" y="4651375"/>
            <a:chExt cx="4494335" cy="457200"/>
          </a:xfrm>
        </p:grpSpPr>
        <p:sp>
          <p:nvSpPr>
            <p:cNvPr id="130186" name="TextBox 15"/>
            <p:cNvSpPr txBox="1">
              <a:spLocks noChangeArrowheads="1"/>
            </p:cNvSpPr>
            <p:nvPr/>
          </p:nvSpPr>
          <p:spPr bwMode="auto">
            <a:xfrm>
              <a:off x="588840" y="4692637"/>
              <a:ext cx="2690387" cy="40011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2</a:t>
              </a:r>
              <a:r>
                <a:rPr lang="zh-CN" altLang="en-US" sz="2000" dirty="0">
                  <a:solidFill>
                    <a:srgbClr val="000000"/>
                  </a:solidFill>
                  <a:latin typeface="Arial" panose="020B0604020202020204" pitchFamily="34" charset="0"/>
                  <a:cs typeface="Arial" panose="020B0604020202020204" pitchFamily="34" charset="0"/>
                </a:rPr>
                <a:t>）求</a:t>
              </a:r>
              <a:r>
                <a:rPr lang="zh-CN" altLang="en-US" sz="2000" dirty="0">
                  <a:solidFill>
                    <a:srgbClr val="000000"/>
                  </a:solidFill>
                  <a:latin typeface="宋体" panose="02010600030101010101" pitchFamily="2" charset="-122"/>
                  <a:cs typeface="Arial" panose="020B0604020202020204" pitchFamily="34" charset="0"/>
                </a:rPr>
                <a:t>反馈复位逻辑</a:t>
              </a:r>
              <a:endParaRPr lang="zh-CN" altLang="en-US" sz="2000" dirty="0">
                <a:solidFill>
                  <a:srgbClr val="000000"/>
                </a:solidFill>
                <a:latin typeface="宋体" panose="02010600030101010101" pitchFamily="2" charset="-122"/>
                <a:cs typeface="Arial" panose="020B0604020202020204" pitchFamily="34" charset="0"/>
              </a:endParaRPr>
            </a:p>
          </p:txBody>
        </p:sp>
        <p:pic>
          <p:nvPicPr>
            <p:cNvPr id="130187" name="Picture 11" descr="图片4"/>
            <p:cNvPicPr>
              <a:picLocks noChangeAspect="1" noChangeArrowheads="1"/>
            </p:cNvPicPr>
            <p:nvPr/>
          </p:nvPicPr>
          <p:blipFill>
            <a:blip r:embed="rId2" cstate="print"/>
            <a:srcRect/>
            <a:stretch>
              <a:fillRect/>
            </a:stretch>
          </p:blipFill>
          <p:spPr bwMode="auto">
            <a:xfrm>
              <a:off x="3387725" y="4651375"/>
              <a:ext cx="1695450" cy="457200"/>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5"/>
          <p:cNvGrpSpPr/>
          <p:nvPr/>
        </p:nvGrpSpPr>
        <p:grpSpPr bwMode="auto">
          <a:xfrm>
            <a:off x="2711451" y="4140201"/>
            <a:ext cx="7026275" cy="2105025"/>
            <a:chOff x="1279525" y="685800"/>
            <a:chExt cx="7026275" cy="2105025"/>
          </a:xfrm>
        </p:grpSpPr>
        <p:grpSp>
          <p:nvGrpSpPr>
            <p:cNvPr id="4" name="Group 129"/>
            <p:cNvGrpSpPr/>
            <p:nvPr/>
          </p:nvGrpSpPr>
          <p:grpSpPr bwMode="auto">
            <a:xfrm>
              <a:off x="1279525" y="685800"/>
              <a:ext cx="6492875" cy="1862138"/>
              <a:chOff x="854" y="528"/>
              <a:chExt cx="4090" cy="1173"/>
            </a:xfrm>
          </p:grpSpPr>
          <p:grpSp>
            <p:nvGrpSpPr>
              <p:cNvPr id="5" name="Group 4"/>
              <p:cNvGrpSpPr/>
              <p:nvPr/>
            </p:nvGrpSpPr>
            <p:grpSpPr bwMode="auto">
              <a:xfrm>
                <a:off x="1248" y="672"/>
                <a:ext cx="720" cy="720"/>
                <a:chOff x="912" y="2208"/>
                <a:chExt cx="720" cy="720"/>
              </a:xfrm>
            </p:grpSpPr>
            <p:grpSp>
              <p:nvGrpSpPr>
                <p:cNvPr id="6" name="Group 5"/>
                <p:cNvGrpSpPr/>
                <p:nvPr/>
              </p:nvGrpSpPr>
              <p:grpSpPr bwMode="auto">
                <a:xfrm>
                  <a:off x="1152" y="2448"/>
                  <a:ext cx="480" cy="480"/>
                  <a:chOff x="1152" y="2448"/>
                  <a:chExt cx="480" cy="480"/>
                </a:xfrm>
              </p:grpSpPr>
              <p:sp>
                <p:nvSpPr>
                  <p:cNvPr id="130177" name="Rectangle 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78" name="Text Box 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79" name="Text Box 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80" name="Oval 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1" name="Oval 1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2"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3" name="Text Box 1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84" name="Text Box 1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85" name="Line 1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71" name="Line 1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2" name="Line 1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3" name="Line 1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4" name="Oval 1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75" name="Text Box 1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76" name="Text Box 2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grpSp>
          <p:grpSp>
            <p:nvGrpSpPr>
              <p:cNvPr id="7" name="Group 21"/>
              <p:cNvGrpSpPr/>
              <p:nvPr/>
            </p:nvGrpSpPr>
            <p:grpSpPr bwMode="auto">
              <a:xfrm>
                <a:off x="2016" y="672"/>
                <a:ext cx="720" cy="720"/>
                <a:chOff x="912" y="2208"/>
                <a:chExt cx="720" cy="720"/>
              </a:xfrm>
            </p:grpSpPr>
            <p:grpSp>
              <p:nvGrpSpPr>
                <p:cNvPr id="8" name="Group 22"/>
                <p:cNvGrpSpPr/>
                <p:nvPr/>
              </p:nvGrpSpPr>
              <p:grpSpPr bwMode="auto">
                <a:xfrm>
                  <a:off x="1152" y="2448"/>
                  <a:ext cx="480" cy="480"/>
                  <a:chOff x="1152" y="2448"/>
                  <a:chExt cx="480" cy="480"/>
                </a:xfrm>
              </p:grpSpPr>
              <p:sp>
                <p:nvSpPr>
                  <p:cNvPr id="130161" name="Rectangle 2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2" name="Text Box 2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63" name="Text Box 2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64" name="Oval 2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5" name="Oval 2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6"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7" name="Text Box 2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68" name="Text Box 3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69" name="Line 3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55" name="Line 3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6" name="Line 3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7" name="Line 3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8" name="Oval 3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9" name="Text Box 3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60" name="Text Box 3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1</a:t>
                  </a:r>
                  <a:endParaRPr lang="en-US" altLang="zh-CN" sz="1600" baseline="-25000">
                    <a:solidFill>
                      <a:srgbClr val="003399"/>
                    </a:solidFill>
                    <a:ea typeface="Gulim" pitchFamily="34" charset="-127"/>
                  </a:endParaRPr>
                </a:p>
              </p:txBody>
            </p:sp>
          </p:grpSp>
          <p:grpSp>
            <p:nvGrpSpPr>
              <p:cNvPr id="9" name="Group 38"/>
              <p:cNvGrpSpPr/>
              <p:nvPr/>
            </p:nvGrpSpPr>
            <p:grpSpPr bwMode="auto">
              <a:xfrm>
                <a:off x="2784" y="672"/>
                <a:ext cx="720" cy="720"/>
                <a:chOff x="912" y="2208"/>
                <a:chExt cx="720" cy="720"/>
              </a:xfrm>
            </p:grpSpPr>
            <p:grpSp>
              <p:nvGrpSpPr>
                <p:cNvPr id="10" name="Group 39"/>
                <p:cNvGrpSpPr/>
                <p:nvPr/>
              </p:nvGrpSpPr>
              <p:grpSpPr bwMode="auto">
                <a:xfrm>
                  <a:off x="1152" y="2448"/>
                  <a:ext cx="480" cy="480"/>
                  <a:chOff x="1152" y="2448"/>
                  <a:chExt cx="480" cy="480"/>
                </a:xfrm>
              </p:grpSpPr>
              <p:sp>
                <p:nvSpPr>
                  <p:cNvPr id="130145" name="Rectangle 4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6" name="Text Box 4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47" name="Text Box 4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48" name="Oval 4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9" name="Oval 4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0"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1" name="Text Box 4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52" name="Text Box 4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53" name="Line 4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39" name="Line 4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0" name="Line 5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1" name="Line 5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2" name="Oval 5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3" name="Text Box 5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44" name="Text Box 5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2</a:t>
                  </a:r>
                  <a:endParaRPr lang="en-US" altLang="zh-CN" sz="1600" baseline="-25000">
                    <a:solidFill>
                      <a:srgbClr val="003399"/>
                    </a:solidFill>
                    <a:ea typeface="Gulim" pitchFamily="34" charset="-127"/>
                  </a:endParaRPr>
                </a:p>
              </p:txBody>
            </p:sp>
          </p:grpSp>
          <p:grpSp>
            <p:nvGrpSpPr>
              <p:cNvPr id="11" name="Group 55"/>
              <p:cNvGrpSpPr/>
              <p:nvPr/>
            </p:nvGrpSpPr>
            <p:grpSpPr bwMode="auto">
              <a:xfrm>
                <a:off x="3552" y="672"/>
                <a:ext cx="720" cy="720"/>
                <a:chOff x="912" y="2208"/>
                <a:chExt cx="720" cy="720"/>
              </a:xfrm>
            </p:grpSpPr>
            <p:grpSp>
              <p:nvGrpSpPr>
                <p:cNvPr id="12" name="Group 56"/>
                <p:cNvGrpSpPr/>
                <p:nvPr/>
              </p:nvGrpSpPr>
              <p:grpSpPr bwMode="auto">
                <a:xfrm>
                  <a:off x="1152" y="2448"/>
                  <a:ext cx="480" cy="480"/>
                  <a:chOff x="1152" y="2448"/>
                  <a:chExt cx="480" cy="480"/>
                </a:xfrm>
              </p:grpSpPr>
              <p:sp>
                <p:nvSpPr>
                  <p:cNvPr id="130129" name="Rectangle 5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0" name="Text Box 5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31" name="Text Box 5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32" name="Oval 6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3" name="Oval 6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4"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5" name="Text Box 6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36" name="Text Box 6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37" name="Line 6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23" name="Line 66"/>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4" name="Line 67"/>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5" name="Line 68"/>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6" name="Oval 69"/>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27" name="Text Box 70"/>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28" name="Text Box 71"/>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grpSp>
          <p:grpSp>
            <p:nvGrpSpPr>
              <p:cNvPr id="13" name="Group 72"/>
              <p:cNvGrpSpPr/>
              <p:nvPr/>
            </p:nvGrpSpPr>
            <p:grpSpPr bwMode="auto">
              <a:xfrm>
                <a:off x="3456" y="1008"/>
                <a:ext cx="336" cy="144"/>
                <a:chOff x="3168" y="2544"/>
                <a:chExt cx="336" cy="144"/>
              </a:xfrm>
            </p:grpSpPr>
            <p:sp>
              <p:nvSpPr>
                <p:cNvPr id="130119" name="Line 73"/>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0" name="Line 74"/>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1" name="Line 75"/>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76"/>
              <p:cNvGrpSpPr/>
              <p:nvPr/>
            </p:nvGrpSpPr>
            <p:grpSpPr bwMode="auto">
              <a:xfrm>
                <a:off x="2688" y="1008"/>
                <a:ext cx="336" cy="144"/>
                <a:chOff x="3168" y="2544"/>
                <a:chExt cx="336" cy="144"/>
              </a:xfrm>
            </p:grpSpPr>
            <p:sp>
              <p:nvSpPr>
                <p:cNvPr id="130116" name="Line 77"/>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7" name="Line 78"/>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8" name="Line 79"/>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80"/>
              <p:cNvGrpSpPr/>
              <p:nvPr/>
            </p:nvGrpSpPr>
            <p:grpSpPr bwMode="auto">
              <a:xfrm>
                <a:off x="1920" y="1008"/>
                <a:ext cx="336" cy="144"/>
                <a:chOff x="3168" y="2544"/>
                <a:chExt cx="336" cy="144"/>
              </a:xfrm>
            </p:grpSpPr>
            <p:sp>
              <p:nvSpPr>
                <p:cNvPr id="130113" name="Line 81"/>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4" name="Line 82"/>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5" name="Line 83"/>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074" name="Line 84"/>
              <p:cNvSpPr>
                <a:spLocks noChangeShapeType="1"/>
              </p:cNvSpPr>
              <p:nvPr/>
            </p:nvSpPr>
            <p:spPr bwMode="auto">
              <a:xfrm>
                <a:off x="1056" y="1152"/>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5" name="Text Box 85"/>
              <p:cNvSpPr txBox="1">
                <a:spLocks noChangeArrowheads="1"/>
              </p:cNvSpPr>
              <p:nvPr/>
            </p:nvSpPr>
            <p:spPr bwMode="auto">
              <a:xfrm>
                <a:off x="854" y="940"/>
                <a:ext cx="44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30076" name="Line 86"/>
              <p:cNvSpPr>
                <a:spLocks noChangeShapeType="1"/>
              </p:cNvSpPr>
              <p:nvPr/>
            </p:nvSpPr>
            <p:spPr bwMode="auto">
              <a:xfrm>
                <a:off x="4224" y="100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7" name="Line 88"/>
              <p:cNvSpPr>
                <a:spLocks noChangeShapeType="1"/>
              </p:cNvSpPr>
              <p:nvPr/>
            </p:nvSpPr>
            <p:spPr bwMode="auto">
              <a:xfrm flipV="1">
                <a:off x="4320" y="76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8" name="Text Box 89"/>
              <p:cNvSpPr txBox="1">
                <a:spLocks noChangeArrowheads="1"/>
              </p:cNvSpPr>
              <p:nvPr/>
            </p:nvSpPr>
            <p:spPr bwMode="auto">
              <a:xfrm>
                <a:off x="4080"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a:solidFill>
                    <a:srgbClr val="003399"/>
                  </a:solidFill>
                  <a:ea typeface="Gulim" pitchFamily="34" charset="-127"/>
                </a:endParaRPr>
              </a:p>
            </p:txBody>
          </p:sp>
          <p:sp>
            <p:nvSpPr>
              <p:cNvPr id="130079" name="Line 91"/>
              <p:cNvSpPr>
                <a:spLocks noChangeShapeType="1"/>
              </p:cNvSpPr>
              <p:nvPr/>
            </p:nvSpPr>
            <p:spPr bwMode="auto">
              <a:xfrm flipV="1">
                <a:off x="3552" y="768"/>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0" name="Text Box 92"/>
              <p:cNvSpPr txBox="1">
                <a:spLocks noChangeArrowheads="1"/>
              </p:cNvSpPr>
              <p:nvPr/>
            </p:nvSpPr>
            <p:spPr bwMode="auto">
              <a:xfrm>
                <a:off x="3312"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2</a:t>
                </a:r>
                <a:endParaRPr lang="en-US" altLang="zh-CN" sz="1600">
                  <a:solidFill>
                    <a:srgbClr val="003399"/>
                  </a:solidFill>
                  <a:ea typeface="Gulim" pitchFamily="34" charset="-127"/>
                </a:endParaRPr>
              </a:p>
            </p:txBody>
          </p:sp>
          <p:sp>
            <p:nvSpPr>
              <p:cNvPr id="130081" name="Line 94"/>
              <p:cNvSpPr>
                <a:spLocks noChangeShapeType="1"/>
              </p:cNvSpPr>
              <p:nvPr/>
            </p:nvSpPr>
            <p:spPr bwMode="auto">
              <a:xfrm flipV="1">
                <a:off x="2784" y="76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2" name="Text Box 95"/>
              <p:cNvSpPr txBox="1">
                <a:spLocks noChangeArrowheads="1"/>
              </p:cNvSpPr>
              <p:nvPr/>
            </p:nvSpPr>
            <p:spPr bwMode="auto">
              <a:xfrm>
                <a:off x="2544"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p:txBody>
          </p:sp>
          <p:sp>
            <p:nvSpPr>
              <p:cNvPr id="130083" name="Line 97"/>
              <p:cNvSpPr>
                <a:spLocks noChangeShapeType="1"/>
              </p:cNvSpPr>
              <p:nvPr/>
            </p:nvSpPr>
            <p:spPr bwMode="auto">
              <a:xfrm flipV="1">
                <a:off x="2016" y="768"/>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4" name="Text Box 98"/>
              <p:cNvSpPr txBox="1">
                <a:spLocks noChangeArrowheads="1"/>
              </p:cNvSpPr>
              <p:nvPr/>
            </p:nvSpPr>
            <p:spPr bwMode="auto">
              <a:xfrm>
                <a:off x="1776"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30085" name="Oval 99"/>
              <p:cNvSpPr>
                <a:spLocks noChangeArrowheads="1"/>
              </p:cNvSpPr>
              <p:nvPr/>
            </p:nvSpPr>
            <p:spPr bwMode="auto">
              <a:xfrm>
                <a:off x="1986" y="98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6" name="Oval 100"/>
              <p:cNvSpPr>
                <a:spLocks noChangeArrowheads="1"/>
              </p:cNvSpPr>
              <p:nvPr/>
            </p:nvSpPr>
            <p:spPr bwMode="auto">
              <a:xfrm>
                <a:off x="2757" y="98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7" name="Oval 101"/>
              <p:cNvSpPr>
                <a:spLocks noChangeArrowheads="1"/>
              </p:cNvSpPr>
              <p:nvPr/>
            </p:nvSpPr>
            <p:spPr bwMode="auto">
              <a:xfrm>
                <a:off x="3525" y="97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8" name="Oval 102"/>
              <p:cNvSpPr>
                <a:spLocks noChangeArrowheads="1"/>
              </p:cNvSpPr>
              <p:nvPr/>
            </p:nvSpPr>
            <p:spPr bwMode="auto">
              <a:xfrm>
                <a:off x="1710"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9" name="Oval 103"/>
              <p:cNvSpPr>
                <a:spLocks noChangeArrowheads="1"/>
              </p:cNvSpPr>
              <p:nvPr/>
            </p:nvSpPr>
            <p:spPr bwMode="auto">
              <a:xfrm>
                <a:off x="2478"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90" name="Oval 104"/>
              <p:cNvSpPr>
                <a:spLocks noChangeArrowheads="1"/>
              </p:cNvSpPr>
              <p:nvPr/>
            </p:nvSpPr>
            <p:spPr bwMode="auto">
              <a:xfrm>
                <a:off x="3237"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91" name="Oval 105"/>
              <p:cNvSpPr>
                <a:spLocks noChangeArrowheads="1"/>
              </p:cNvSpPr>
              <p:nvPr/>
            </p:nvSpPr>
            <p:spPr bwMode="auto">
              <a:xfrm>
                <a:off x="4005"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nvGrpSpPr>
              <p:cNvPr id="16" name="Group 108"/>
              <p:cNvGrpSpPr/>
              <p:nvPr/>
            </p:nvGrpSpPr>
            <p:grpSpPr bwMode="auto">
              <a:xfrm>
                <a:off x="1488" y="1420"/>
                <a:ext cx="336" cy="212"/>
                <a:chOff x="1296" y="1584"/>
                <a:chExt cx="336" cy="212"/>
              </a:xfrm>
            </p:grpSpPr>
            <p:sp>
              <p:nvSpPr>
                <p:cNvPr id="130111" name="Text Box 106"/>
                <p:cNvSpPr txBox="1">
                  <a:spLocks noChangeArrowheads="1"/>
                </p:cNvSpPr>
                <p:nvPr/>
              </p:nvSpPr>
              <p:spPr bwMode="auto">
                <a:xfrm>
                  <a:off x="1296" y="158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30112" name="Line 107"/>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12"/>
              <p:cNvGrpSpPr/>
              <p:nvPr/>
            </p:nvGrpSpPr>
            <p:grpSpPr bwMode="auto">
              <a:xfrm>
                <a:off x="4560" y="1056"/>
                <a:ext cx="384" cy="288"/>
                <a:chOff x="4560" y="1056"/>
                <a:chExt cx="384" cy="288"/>
              </a:xfrm>
            </p:grpSpPr>
            <p:sp>
              <p:nvSpPr>
                <p:cNvPr id="130108" name="Rectangle 109"/>
                <p:cNvSpPr>
                  <a:spLocks noChangeArrowheads="1"/>
                </p:cNvSpPr>
                <p:nvPr/>
              </p:nvSpPr>
              <p:spPr bwMode="auto">
                <a:xfrm>
                  <a:off x="4560" y="1056"/>
                  <a:ext cx="384" cy="240"/>
                </a:xfrm>
                <a:prstGeom prst="rect">
                  <a:avLst/>
                </a:prstGeom>
                <a:noFill/>
                <a:ln w="19050">
                  <a:solidFill>
                    <a:srgbClr val="FF0000"/>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9" name="Oval 110"/>
                <p:cNvSpPr>
                  <a:spLocks noChangeArrowheads="1"/>
                </p:cNvSpPr>
                <p:nvPr/>
              </p:nvSpPr>
              <p:spPr bwMode="auto">
                <a:xfrm>
                  <a:off x="4725" y="1296"/>
                  <a:ext cx="48" cy="48"/>
                </a:xfrm>
                <a:prstGeom prst="ellipse">
                  <a:avLst/>
                </a:prstGeom>
                <a:noFill/>
                <a:ln w="19050">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10" name="Text Box 111"/>
                <p:cNvSpPr txBox="1">
                  <a:spLocks noChangeArrowheads="1"/>
                </p:cNvSpPr>
                <p:nvPr/>
              </p:nvSpPr>
              <p:spPr bwMode="auto">
                <a:xfrm>
                  <a:off x="4656" y="1104"/>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grpSp>
          <p:sp>
            <p:nvSpPr>
              <p:cNvPr id="130094" name="Line 113"/>
              <p:cNvSpPr>
                <a:spLocks noChangeShapeType="1"/>
              </p:cNvSpPr>
              <p:nvPr/>
            </p:nvSpPr>
            <p:spPr bwMode="auto">
              <a:xfrm>
                <a:off x="1728"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5" name="Line 114"/>
              <p:cNvSpPr>
                <a:spLocks noChangeShapeType="1"/>
              </p:cNvSpPr>
              <p:nvPr/>
            </p:nvSpPr>
            <p:spPr bwMode="auto">
              <a:xfrm>
                <a:off x="1728" y="1680"/>
                <a:ext cx="3024"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6" name="Line 116"/>
              <p:cNvSpPr>
                <a:spLocks noChangeShapeType="1"/>
              </p:cNvSpPr>
              <p:nvPr/>
            </p:nvSpPr>
            <p:spPr bwMode="auto">
              <a:xfrm flipV="1">
                <a:off x="4752" y="1344"/>
                <a:ext cx="0" cy="336"/>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7" name="Line 117"/>
              <p:cNvSpPr>
                <a:spLocks noChangeShapeType="1"/>
              </p:cNvSpPr>
              <p:nvPr/>
            </p:nvSpPr>
            <p:spPr bwMode="auto">
              <a:xfrm>
                <a:off x="2496"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8" name="Line 118"/>
              <p:cNvSpPr>
                <a:spLocks noChangeShapeType="1"/>
              </p:cNvSpPr>
              <p:nvPr/>
            </p:nvSpPr>
            <p:spPr bwMode="auto">
              <a:xfrm>
                <a:off x="3264"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9" name="Line 119"/>
              <p:cNvSpPr>
                <a:spLocks noChangeShapeType="1"/>
              </p:cNvSpPr>
              <p:nvPr/>
            </p:nvSpPr>
            <p:spPr bwMode="auto">
              <a:xfrm>
                <a:off x="4032"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0" name="Line 120"/>
              <p:cNvSpPr>
                <a:spLocks noChangeShapeType="1"/>
              </p:cNvSpPr>
              <p:nvPr/>
            </p:nvSpPr>
            <p:spPr bwMode="auto">
              <a:xfrm>
                <a:off x="4320" y="768"/>
                <a:ext cx="336"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1" name="Line 121"/>
              <p:cNvSpPr>
                <a:spLocks noChangeShapeType="1"/>
              </p:cNvSpPr>
              <p:nvPr/>
            </p:nvSpPr>
            <p:spPr bwMode="auto">
              <a:xfrm>
                <a:off x="4656" y="768"/>
                <a:ext cx="0" cy="288"/>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2" name="Line 123"/>
              <p:cNvSpPr>
                <a:spLocks noChangeShapeType="1"/>
              </p:cNvSpPr>
              <p:nvPr/>
            </p:nvSpPr>
            <p:spPr bwMode="auto">
              <a:xfrm flipV="1">
                <a:off x="2784" y="528"/>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3" name="Line 124"/>
              <p:cNvSpPr>
                <a:spLocks noChangeShapeType="1"/>
              </p:cNvSpPr>
              <p:nvPr/>
            </p:nvSpPr>
            <p:spPr bwMode="auto">
              <a:xfrm>
                <a:off x="2784" y="528"/>
                <a:ext cx="2064"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4" name="Line 125"/>
              <p:cNvSpPr>
                <a:spLocks noChangeShapeType="1"/>
              </p:cNvSpPr>
              <p:nvPr/>
            </p:nvSpPr>
            <p:spPr bwMode="auto">
              <a:xfrm>
                <a:off x="4848" y="528"/>
                <a:ext cx="0" cy="528"/>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5" name="Oval 126"/>
              <p:cNvSpPr>
                <a:spLocks noChangeArrowheads="1"/>
              </p:cNvSpPr>
              <p:nvPr/>
            </p:nvSpPr>
            <p:spPr bwMode="auto">
              <a:xfrm>
                <a:off x="2469" y="1653"/>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6" name="Oval 127"/>
              <p:cNvSpPr>
                <a:spLocks noChangeArrowheads="1"/>
              </p:cNvSpPr>
              <p:nvPr/>
            </p:nvSpPr>
            <p:spPr bwMode="auto">
              <a:xfrm>
                <a:off x="3237" y="1650"/>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7" name="Oval 128"/>
              <p:cNvSpPr>
                <a:spLocks noChangeArrowheads="1"/>
              </p:cNvSpPr>
              <p:nvPr/>
            </p:nvSpPr>
            <p:spPr bwMode="auto">
              <a:xfrm>
                <a:off x="4014" y="1650"/>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8" name="Group 426"/>
            <p:cNvGrpSpPr/>
            <p:nvPr/>
          </p:nvGrpSpPr>
          <p:grpSpPr bwMode="auto">
            <a:xfrm>
              <a:off x="7419975" y="2209800"/>
              <a:ext cx="885825" cy="581025"/>
              <a:chOff x="4674" y="1392"/>
              <a:chExt cx="558" cy="366"/>
            </a:xfrm>
          </p:grpSpPr>
          <p:sp>
            <p:nvSpPr>
              <p:cNvPr id="130063" name="Oval 423"/>
              <p:cNvSpPr>
                <a:spLocks noChangeArrowheads="1"/>
              </p:cNvSpPr>
              <p:nvPr/>
            </p:nvSpPr>
            <p:spPr bwMode="auto">
              <a:xfrm>
                <a:off x="4674" y="1554"/>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nvGrpSpPr>
              <p:cNvPr id="19" name="Group 425"/>
              <p:cNvGrpSpPr/>
              <p:nvPr/>
            </p:nvGrpSpPr>
            <p:grpSpPr bwMode="auto">
              <a:xfrm>
                <a:off x="4704" y="1392"/>
                <a:ext cx="528" cy="366"/>
                <a:chOff x="4704" y="1392"/>
                <a:chExt cx="528" cy="366"/>
              </a:xfrm>
            </p:grpSpPr>
            <p:sp>
              <p:nvSpPr>
                <p:cNvPr id="130065" name="Line 422"/>
                <p:cNvSpPr>
                  <a:spLocks noChangeShapeType="1"/>
                </p:cNvSpPr>
                <p:nvPr/>
              </p:nvSpPr>
              <p:spPr bwMode="auto">
                <a:xfrm>
                  <a:off x="4704" y="1584"/>
                  <a:ext cx="288"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66" name="Text Box 424"/>
                <p:cNvSpPr txBox="1">
                  <a:spLocks noChangeArrowheads="1"/>
                </p:cNvSpPr>
                <p:nvPr/>
              </p:nvSpPr>
              <p:spPr bwMode="auto">
                <a:xfrm>
                  <a:off x="4992" y="1392"/>
                  <a:ext cx="240" cy="366"/>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ti TC Medium" pitchFamily="2" charset="-128"/>
                      <a:ea typeface="Heiti TC Medium" pitchFamily="2" charset="-128"/>
                    </a:rPr>
                    <a:t>进位</a:t>
                  </a:r>
                  <a:endParaRPr lang="zh-CN" altLang="en-US" sz="1600">
                    <a:solidFill>
                      <a:srgbClr val="003399"/>
                    </a:solidFill>
                    <a:latin typeface="Heiti TC Medium" pitchFamily="2" charset="-128"/>
                    <a:ea typeface="Heiti TC Medium" pitchFamily="2" charset="-128"/>
                  </a:endParaRPr>
                </a:p>
              </p:txBody>
            </p:sp>
          </p:grpSp>
        </p:grpSp>
      </p:grpSp>
      <p:sp>
        <p:nvSpPr>
          <p:cNvPr id="138" name="矩形 137"/>
          <p:cNvSpPr>
            <a:spLocks noChangeArrowheads="1"/>
          </p:cNvSpPr>
          <p:nvPr/>
        </p:nvSpPr>
        <p:spPr bwMode="auto">
          <a:xfrm>
            <a:off x="8384294" y="4781848"/>
            <a:ext cx="1110241" cy="735656"/>
          </a:xfrm>
          <a:prstGeom prst="rect">
            <a:avLst/>
          </a:prstGeom>
          <a:noFill/>
          <a:ln w="19050" algn="ctr">
            <a:solidFill>
              <a:srgbClr val="006600"/>
            </a:solidFill>
            <a:prstDash val="dash"/>
            <a:rou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Lucida Sans Unicode" panose="020B0602030504020204" pitchFamily="34" charset="0"/>
              <a:ea typeface="Gulim" pitchFamily="34" charset="-127"/>
            </a:endParaRPr>
          </a:p>
        </p:txBody>
      </p:sp>
      <p:sp>
        <p:nvSpPr>
          <p:cNvPr id="139" name="Text Box 18"/>
          <p:cNvSpPr txBox="1">
            <a:spLocks noChangeArrowheads="1"/>
          </p:cNvSpPr>
          <p:nvPr/>
        </p:nvSpPr>
        <p:spPr bwMode="black">
          <a:xfrm>
            <a:off x="8078788" y="3436938"/>
            <a:ext cx="1731962"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zh-CN" altLang="en-US" sz="2000" dirty="0">
                <a:solidFill>
                  <a:srgbClr val="FC0128"/>
                </a:solidFill>
                <a:latin typeface="Arial" panose="020B0604020202020204" pitchFamily="34" charset="0"/>
                <a:ea typeface="楷体_GB2312" pitchFamily="49" charset="-122"/>
              </a:rPr>
              <a:t>反馈复位电路</a:t>
            </a:r>
            <a:endParaRPr lang="en-US" altLang="zh-CN" sz="2000" dirty="0">
              <a:solidFill>
                <a:srgbClr val="FC0128"/>
              </a:solidFill>
              <a:latin typeface="Arial" panose="020B0604020202020204" pitchFamily="34" charset="0"/>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00"/>
                                        </p:tgtEl>
                                        <p:attrNameLst>
                                          <p:attrName>style.visibility</p:attrName>
                                        </p:attrNameLst>
                                      </p:cBhvr>
                                      <p:to>
                                        <p:strVal val="visible"/>
                                      </p:to>
                                    </p:set>
                                    <p:anim calcmode="lin" valueType="num">
                                      <p:cBhvr additive="base">
                                        <p:cTn id="7" dur="500" fill="hold"/>
                                        <p:tgtEl>
                                          <p:spTgt spid="37900"/>
                                        </p:tgtEl>
                                        <p:attrNameLst>
                                          <p:attrName>ppt_x</p:attrName>
                                        </p:attrNameLst>
                                      </p:cBhvr>
                                      <p:tavLst>
                                        <p:tav tm="0">
                                          <p:val>
                                            <p:strVal val="0-#ppt_w/2"/>
                                          </p:val>
                                        </p:tav>
                                        <p:tav tm="100000">
                                          <p:val>
                                            <p:strVal val="#ppt_x"/>
                                          </p:val>
                                        </p:tav>
                                      </p:tavLst>
                                    </p:anim>
                                    <p:anim calcmode="lin" valueType="num">
                                      <p:cBhvr additive="base">
                                        <p:cTn id="8" dur="500" fill="hold"/>
                                        <p:tgtEl>
                                          <p:spTgt spid="37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7901"/>
                                        </p:tgtEl>
                                        <p:attrNameLst>
                                          <p:attrName>style.visibility</p:attrName>
                                        </p:attrNameLst>
                                      </p:cBhvr>
                                      <p:to>
                                        <p:strVal val="visible"/>
                                      </p:to>
                                    </p:set>
                                    <p:animEffect transition="in" filter="dissolve">
                                      <p:cBhvr>
                                        <p:cTn id="13" dur="500"/>
                                        <p:tgtEl>
                                          <p:spTgt spid="3790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734"/>
                                        </p:tgtEl>
                                        <p:attrNameLst>
                                          <p:attrName>style.visibility</p:attrName>
                                        </p:attrNameLst>
                                      </p:cBhvr>
                                      <p:to>
                                        <p:strVal val="visible"/>
                                      </p:to>
                                    </p:set>
                                    <p:animEffect transition="in" filter="blinds(horizontal)">
                                      <p:cBhvr>
                                        <p:cTn id="23" dur="500"/>
                                        <p:tgtEl>
                                          <p:spTgt spid="30734"/>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500" fill="hold"/>
                                        <p:tgtEl>
                                          <p:spTgt spid="138"/>
                                        </p:tgtEl>
                                        <p:attrNameLst>
                                          <p:attrName>ppt_w</p:attrName>
                                        </p:attrNameLst>
                                      </p:cBhvr>
                                      <p:tavLst>
                                        <p:tav tm="0">
                                          <p:val>
                                            <p:fltVal val="0"/>
                                          </p:val>
                                        </p:tav>
                                        <p:tav tm="100000">
                                          <p:val>
                                            <p:strVal val="#ppt_w"/>
                                          </p:val>
                                        </p:tav>
                                      </p:tavLst>
                                    </p:anim>
                                    <p:anim calcmode="lin" valueType="num">
                                      <p:cBhvr>
                                        <p:cTn id="33" dur="500" fill="hold"/>
                                        <p:tgtEl>
                                          <p:spTgt spid="138"/>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dissolve">
                                      <p:cBhvr>
                                        <p:cTn id="3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4" grpId="0"/>
      <p:bldP spid="37900" grpId="0"/>
      <p:bldP spid="138" grpId="0" animBg="1"/>
      <p:bldP spid="139" grpId="0"/>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idx="4294967295"/>
          </p:nvPr>
        </p:nvSpPr>
        <p:spPr>
          <a:xfrm>
            <a:off x="612000" y="252000"/>
            <a:ext cx="7661275" cy="373062"/>
          </a:xfrm>
        </p:spPr>
        <p:txBody>
          <a:bodyPr/>
          <a:lstStyle/>
          <a:p>
            <a:r>
              <a:rPr lang="zh-CN" altLang="en-US" i="0" dirty="0">
                <a:solidFill>
                  <a:schemeClr val="accent1"/>
                </a:solidFill>
                <a:latin typeface="+mj-ea"/>
                <a:cs typeface="Times New Roman" panose="02020603050405020304" pitchFamily="18" charset="0"/>
              </a:rPr>
              <a:t>异步十进制加法计数器时序图</a:t>
            </a:r>
            <a:endParaRPr lang="zh-CN" altLang="en-US" i="0" dirty="0">
              <a:solidFill>
                <a:schemeClr val="accent1"/>
              </a:solidFill>
              <a:latin typeface="+mj-ea"/>
              <a:cs typeface="Times New Roman" panose="02020603050405020304" pitchFamily="18" charset="0"/>
            </a:endParaRPr>
          </a:p>
        </p:txBody>
      </p:sp>
      <p:sp>
        <p:nvSpPr>
          <p:cNvPr id="270" name="Text Box 6"/>
          <p:cNvSpPr>
            <a:spLocks noGrp="1" noChangeArrowheads="1"/>
          </p:cNvSpPr>
          <p:nvPr>
            <p:ph type="body" sz="half" idx="4294967295"/>
          </p:nvPr>
        </p:nvSpPr>
        <p:spPr>
          <a:xfrm>
            <a:off x="612000" y="4537075"/>
            <a:ext cx="10740584" cy="2049472"/>
          </a:xfrm>
          <a:noFill/>
        </p:spPr>
        <p:txBody>
          <a:bodyPr wrap="square">
            <a:spAutoFit/>
          </a:bodyPr>
          <a:lstStyle/>
          <a:p>
            <a:pPr algn="just">
              <a:lnSpc>
                <a:spcPct val="110000"/>
              </a:lnSpc>
              <a:spcBef>
                <a:spcPct val="5000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当第</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下降沿到来时，计数器进入</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，计数器复位，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又使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1010</a:t>
            </a:r>
            <a:r>
              <a:rPr lang="zh-CN" altLang="en-US"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状态和</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只出现了瞬间</a:t>
            </a:r>
            <a:endParaRPr lang="en-US" altLang="zh-CN" baseline="-25000" dirty="0">
              <a:solidFill>
                <a:srgbClr val="CC33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1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1010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状态称为</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过渡状态</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，它与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状态占用一个时钟周期，所以把它们合并在一起。</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251"/>
          <p:cNvGrpSpPr/>
          <p:nvPr/>
        </p:nvGrpSpPr>
        <p:grpSpPr bwMode="auto">
          <a:xfrm>
            <a:off x="2722563" y="1231900"/>
            <a:ext cx="6781800" cy="2743200"/>
            <a:chOff x="1371600" y="2895600"/>
            <a:chExt cx="6781800" cy="2743200"/>
          </a:xfrm>
        </p:grpSpPr>
        <p:grpSp>
          <p:nvGrpSpPr>
            <p:cNvPr id="3" name="Group 284"/>
            <p:cNvGrpSpPr/>
            <p:nvPr/>
          </p:nvGrpSpPr>
          <p:grpSpPr bwMode="auto">
            <a:xfrm>
              <a:off x="1371600" y="2895600"/>
              <a:ext cx="6172200" cy="2743200"/>
              <a:chOff x="864" y="1824"/>
              <a:chExt cx="3888" cy="1728"/>
            </a:xfrm>
          </p:grpSpPr>
          <p:grpSp>
            <p:nvGrpSpPr>
              <p:cNvPr id="4" name="Group 285"/>
              <p:cNvGrpSpPr/>
              <p:nvPr/>
            </p:nvGrpSpPr>
            <p:grpSpPr bwMode="auto">
              <a:xfrm>
                <a:off x="1200" y="1872"/>
                <a:ext cx="3552" cy="1680"/>
                <a:chOff x="1200" y="1872"/>
                <a:chExt cx="3552" cy="1680"/>
              </a:xfrm>
            </p:grpSpPr>
            <p:grpSp>
              <p:nvGrpSpPr>
                <p:cNvPr id="5" name="Group 286"/>
                <p:cNvGrpSpPr/>
                <p:nvPr/>
              </p:nvGrpSpPr>
              <p:grpSpPr bwMode="auto">
                <a:xfrm>
                  <a:off x="1200" y="1872"/>
                  <a:ext cx="3552" cy="144"/>
                  <a:chOff x="624" y="1536"/>
                  <a:chExt cx="3552" cy="144"/>
                </a:xfrm>
              </p:grpSpPr>
              <p:grpSp>
                <p:nvGrpSpPr>
                  <p:cNvPr id="6" name="Group 287"/>
                  <p:cNvGrpSpPr/>
                  <p:nvPr/>
                </p:nvGrpSpPr>
                <p:grpSpPr bwMode="auto">
                  <a:xfrm>
                    <a:off x="624" y="1536"/>
                    <a:ext cx="672" cy="144"/>
                    <a:chOff x="624" y="1536"/>
                    <a:chExt cx="672" cy="144"/>
                  </a:xfrm>
                </p:grpSpPr>
                <p:grpSp>
                  <p:nvGrpSpPr>
                    <p:cNvPr id="7" name="Group 288"/>
                    <p:cNvGrpSpPr/>
                    <p:nvPr/>
                  </p:nvGrpSpPr>
                  <p:grpSpPr bwMode="auto">
                    <a:xfrm>
                      <a:off x="624" y="1536"/>
                      <a:ext cx="336" cy="144"/>
                      <a:chOff x="624" y="1536"/>
                      <a:chExt cx="336" cy="144"/>
                    </a:xfrm>
                  </p:grpSpPr>
                  <p:sp>
                    <p:nvSpPr>
                      <p:cNvPr id="131219" name="Line 28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0" name="Line 29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1" name="Line 29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2" name="Line 29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293"/>
                    <p:cNvGrpSpPr/>
                    <p:nvPr/>
                  </p:nvGrpSpPr>
                  <p:grpSpPr bwMode="auto">
                    <a:xfrm>
                      <a:off x="960" y="1536"/>
                      <a:ext cx="336" cy="144"/>
                      <a:chOff x="624" y="1536"/>
                      <a:chExt cx="336" cy="144"/>
                    </a:xfrm>
                  </p:grpSpPr>
                  <p:sp>
                    <p:nvSpPr>
                      <p:cNvPr id="131215" name="Line 29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6" name="Line 29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7" name="Line 29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8" name="Line 29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9" name="Group 298"/>
                  <p:cNvGrpSpPr/>
                  <p:nvPr/>
                </p:nvGrpSpPr>
                <p:grpSpPr bwMode="auto">
                  <a:xfrm>
                    <a:off x="1296" y="1536"/>
                    <a:ext cx="672" cy="144"/>
                    <a:chOff x="624" y="1536"/>
                    <a:chExt cx="672" cy="144"/>
                  </a:xfrm>
                </p:grpSpPr>
                <p:grpSp>
                  <p:nvGrpSpPr>
                    <p:cNvPr id="10" name="Group 299"/>
                    <p:cNvGrpSpPr/>
                    <p:nvPr/>
                  </p:nvGrpSpPr>
                  <p:grpSpPr bwMode="auto">
                    <a:xfrm>
                      <a:off x="624" y="1536"/>
                      <a:ext cx="336" cy="144"/>
                      <a:chOff x="624" y="1536"/>
                      <a:chExt cx="336" cy="144"/>
                    </a:xfrm>
                  </p:grpSpPr>
                  <p:sp>
                    <p:nvSpPr>
                      <p:cNvPr id="131209" name="Line 30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0" name="Line 30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1" name="Line 30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2" name="Line 30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304"/>
                    <p:cNvGrpSpPr/>
                    <p:nvPr/>
                  </p:nvGrpSpPr>
                  <p:grpSpPr bwMode="auto">
                    <a:xfrm>
                      <a:off x="960" y="1536"/>
                      <a:ext cx="336" cy="144"/>
                      <a:chOff x="624" y="1536"/>
                      <a:chExt cx="336" cy="144"/>
                    </a:xfrm>
                  </p:grpSpPr>
                  <p:sp>
                    <p:nvSpPr>
                      <p:cNvPr id="131205" name="Line 30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6" name="Line 30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7" name="Line 30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8" name="Line 30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309"/>
                  <p:cNvGrpSpPr/>
                  <p:nvPr/>
                </p:nvGrpSpPr>
                <p:grpSpPr bwMode="auto">
                  <a:xfrm>
                    <a:off x="1968" y="1536"/>
                    <a:ext cx="672" cy="144"/>
                    <a:chOff x="624" y="1536"/>
                    <a:chExt cx="672" cy="144"/>
                  </a:xfrm>
                </p:grpSpPr>
                <p:grpSp>
                  <p:nvGrpSpPr>
                    <p:cNvPr id="13" name="Group 310"/>
                    <p:cNvGrpSpPr/>
                    <p:nvPr/>
                  </p:nvGrpSpPr>
                  <p:grpSpPr bwMode="auto">
                    <a:xfrm>
                      <a:off x="624" y="1536"/>
                      <a:ext cx="336" cy="144"/>
                      <a:chOff x="624" y="1536"/>
                      <a:chExt cx="336" cy="144"/>
                    </a:xfrm>
                  </p:grpSpPr>
                  <p:sp>
                    <p:nvSpPr>
                      <p:cNvPr id="131199" name="Line 31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0" name="Line 31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1" name="Line 31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2" name="Line 31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15"/>
                    <p:cNvGrpSpPr/>
                    <p:nvPr/>
                  </p:nvGrpSpPr>
                  <p:grpSpPr bwMode="auto">
                    <a:xfrm>
                      <a:off x="960" y="1536"/>
                      <a:ext cx="336" cy="144"/>
                      <a:chOff x="624" y="1536"/>
                      <a:chExt cx="336" cy="144"/>
                    </a:xfrm>
                  </p:grpSpPr>
                  <p:sp>
                    <p:nvSpPr>
                      <p:cNvPr id="131195" name="Line 31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6" name="Line 31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7" name="Line 31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8" name="Line 31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320"/>
                  <p:cNvGrpSpPr/>
                  <p:nvPr/>
                </p:nvGrpSpPr>
                <p:grpSpPr bwMode="auto">
                  <a:xfrm>
                    <a:off x="2640" y="1536"/>
                    <a:ext cx="672" cy="144"/>
                    <a:chOff x="624" y="1536"/>
                    <a:chExt cx="672" cy="144"/>
                  </a:xfrm>
                </p:grpSpPr>
                <p:grpSp>
                  <p:nvGrpSpPr>
                    <p:cNvPr id="16" name="Group 321"/>
                    <p:cNvGrpSpPr/>
                    <p:nvPr/>
                  </p:nvGrpSpPr>
                  <p:grpSpPr bwMode="auto">
                    <a:xfrm>
                      <a:off x="624" y="1536"/>
                      <a:ext cx="336" cy="144"/>
                      <a:chOff x="624" y="1536"/>
                      <a:chExt cx="336" cy="144"/>
                    </a:xfrm>
                  </p:grpSpPr>
                  <p:sp>
                    <p:nvSpPr>
                      <p:cNvPr id="131189" name="Line 32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0" name="Line 32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1" name="Line 32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2" name="Line 32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26"/>
                    <p:cNvGrpSpPr/>
                    <p:nvPr/>
                  </p:nvGrpSpPr>
                  <p:grpSpPr bwMode="auto">
                    <a:xfrm>
                      <a:off x="960" y="1536"/>
                      <a:ext cx="336" cy="144"/>
                      <a:chOff x="624" y="1536"/>
                      <a:chExt cx="336" cy="144"/>
                    </a:xfrm>
                  </p:grpSpPr>
                  <p:sp>
                    <p:nvSpPr>
                      <p:cNvPr id="131185" name="Line 32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6" name="Line 32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7" name="Line 32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8" name="Line 33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31"/>
                  <p:cNvGrpSpPr/>
                  <p:nvPr/>
                </p:nvGrpSpPr>
                <p:grpSpPr bwMode="auto">
                  <a:xfrm>
                    <a:off x="3312" y="1536"/>
                    <a:ext cx="672" cy="144"/>
                    <a:chOff x="624" y="1536"/>
                    <a:chExt cx="672" cy="144"/>
                  </a:xfrm>
                </p:grpSpPr>
                <p:grpSp>
                  <p:nvGrpSpPr>
                    <p:cNvPr id="19" name="Group 332"/>
                    <p:cNvGrpSpPr/>
                    <p:nvPr/>
                  </p:nvGrpSpPr>
                  <p:grpSpPr bwMode="auto">
                    <a:xfrm>
                      <a:off x="624" y="1536"/>
                      <a:ext cx="336" cy="144"/>
                      <a:chOff x="624" y="1536"/>
                      <a:chExt cx="336" cy="144"/>
                    </a:xfrm>
                  </p:grpSpPr>
                  <p:sp>
                    <p:nvSpPr>
                      <p:cNvPr id="131179" name="Line 33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0" name="Line 33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1" name="Line 33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2" name="Line 33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337"/>
                    <p:cNvGrpSpPr/>
                    <p:nvPr/>
                  </p:nvGrpSpPr>
                  <p:grpSpPr bwMode="auto">
                    <a:xfrm>
                      <a:off x="960" y="1536"/>
                      <a:ext cx="336" cy="144"/>
                      <a:chOff x="624" y="1536"/>
                      <a:chExt cx="336" cy="144"/>
                    </a:xfrm>
                  </p:grpSpPr>
                  <p:sp>
                    <p:nvSpPr>
                      <p:cNvPr id="131175" name="Line 33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6" name="Line 33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7" name="Line 34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8" name="Line 341"/>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31172" name="Line 342"/>
                  <p:cNvSpPr>
                    <a:spLocks noChangeShapeType="1"/>
                  </p:cNvSpPr>
                  <p:nvPr/>
                </p:nvSpPr>
                <p:spPr bwMode="auto">
                  <a:xfrm>
                    <a:off x="398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1" name="Group 343"/>
                <p:cNvGrpSpPr/>
                <p:nvPr/>
              </p:nvGrpSpPr>
              <p:grpSpPr bwMode="auto">
                <a:xfrm>
                  <a:off x="1536" y="2016"/>
                  <a:ext cx="3024" cy="1536"/>
                  <a:chOff x="1536" y="2016"/>
                  <a:chExt cx="3024" cy="1536"/>
                </a:xfrm>
              </p:grpSpPr>
              <p:sp>
                <p:nvSpPr>
                  <p:cNvPr id="131157" name="Line 344"/>
                  <p:cNvSpPr>
                    <a:spLocks noChangeShapeType="1"/>
                  </p:cNvSpPr>
                  <p:nvPr/>
                </p:nvSpPr>
                <p:spPr bwMode="auto">
                  <a:xfrm>
                    <a:off x="153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8" name="Line 345"/>
                  <p:cNvSpPr>
                    <a:spLocks noChangeShapeType="1"/>
                  </p:cNvSpPr>
                  <p:nvPr/>
                </p:nvSpPr>
                <p:spPr bwMode="auto">
                  <a:xfrm>
                    <a:off x="187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9" name="Line 346"/>
                  <p:cNvSpPr>
                    <a:spLocks noChangeShapeType="1"/>
                  </p:cNvSpPr>
                  <p:nvPr/>
                </p:nvSpPr>
                <p:spPr bwMode="auto">
                  <a:xfrm>
                    <a:off x="220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0" name="Line 347"/>
                  <p:cNvSpPr>
                    <a:spLocks noChangeShapeType="1"/>
                  </p:cNvSpPr>
                  <p:nvPr/>
                </p:nvSpPr>
                <p:spPr bwMode="auto">
                  <a:xfrm>
                    <a:off x="254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1" name="Line 348"/>
                  <p:cNvSpPr>
                    <a:spLocks noChangeShapeType="1"/>
                  </p:cNvSpPr>
                  <p:nvPr/>
                </p:nvSpPr>
                <p:spPr bwMode="auto">
                  <a:xfrm>
                    <a:off x="288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2" name="Line 349"/>
                  <p:cNvSpPr>
                    <a:spLocks noChangeShapeType="1"/>
                  </p:cNvSpPr>
                  <p:nvPr/>
                </p:nvSpPr>
                <p:spPr bwMode="auto">
                  <a:xfrm>
                    <a:off x="321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3" name="Line 350"/>
                  <p:cNvSpPr>
                    <a:spLocks noChangeShapeType="1"/>
                  </p:cNvSpPr>
                  <p:nvPr/>
                </p:nvSpPr>
                <p:spPr bwMode="auto">
                  <a:xfrm>
                    <a:off x="355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4" name="Line 351"/>
                  <p:cNvSpPr>
                    <a:spLocks noChangeShapeType="1"/>
                  </p:cNvSpPr>
                  <p:nvPr/>
                </p:nvSpPr>
                <p:spPr bwMode="auto">
                  <a:xfrm>
                    <a:off x="388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5" name="Line 352"/>
                  <p:cNvSpPr>
                    <a:spLocks noChangeShapeType="1"/>
                  </p:cNvSpPr>
                  <p:nvPr/>
                </p:nvSpPr>
                <p:spPr bwMode="auto">
                  <a:xfrm>
                    <a:off x="422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6" name="Line 353"/>
                  <p:cNvSpPr>
                    <a:spLocks noChangeShapeType="1"/>
                  </p:cNvSpPr>
                  <p:nvPr/>
                </p:nvSpPr>
                <p:spPr bwMode="auto">
                  <a:xfrm>
                    <a:off x="456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2" name="Group 354"/>
                <p:cNvGrpSpPr/>
                <p:nvPr/>
              </p:nvGrpSpPr>
              <p:grpSpPr bwMode="auto">
                <a:xfrm>
                  <a:off x="1200" y="2448"/>
                  <a:ext cx="3552" cy="144"/>
                  <a:chOff x="960" y="1680"/>
                  <a:chExt cx="3552" cy="144"/>
                </a:xfrm>
              </p:grpSpPr>
              <p:sp>
                <p:nvSpPr>
                  <p:cNvPr id="131132" name="Line 355"/>
                  <p:cNvSpPr>
                    <a:spLocks noChangeShapeType="1"/>
                  </p:cNvSpPr>
                  <p:nvPr/>
                </p:nvSpPr>
                <p:spPr bwMode="auto">
                  <a:xfrm>
                    <a:off x="960"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3" name="Group 356"/>
                  <p:cNvGrpSpPr/>
                  <p:nvPr/>
                </p:nvGrpSpPr>
                <p:grpSpPr bwMode="auto">
                  <a:xfrm>
                    <a:off x="1296" y="1680"/>
                    <a:ext cx="672" cy="144"/>
                    <a:chOff x="1296" y="1680"/>
                    <a:chExt cx="672" cy="144"/>
                  </a:xfrm>
                </p:grpSpPr>
                <p:sp>
                  <p:nvSpPr>
                    <p:cNvPr id="131153" name="Line 35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4" name="Line 35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5" name="Line 35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6" name="Line 36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 name="Group 361"/>
                  <p:cNvGrpSpPr/>
                  <p:nvPr/>
                </p:nvGrpSpPr>
                <p:grpSpPr bwMode="auto">
                  <a:xfrm>
                    <a:off x="1968" y="1680"/>
                    <a:ext cx="672" cy="144"/>
                    <a:chOff x="1296" y="1680"/>
                    <a:chExt cx="672" cy="144"/>
                  </a:xfrm>
                </p:grpSpPr>
                <p:sp>
                  <p:nvSpPr>
                    <p:cNvPr id="131149" name="Line 36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0" name="Line 36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1" name="Line 36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2" name="Line 36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5" name="Group 366"/>
                  <p:cNvGrpSpPr/>
                  <p:nvPr/>
                </p:nvGrpSpPr>
                <p:grpSpPr bwMode="auto">
                  <a:xfrm>
                    <a:off x="2640" y="1680"/>
                    <a:ext cx="672" cy="144"/>
                    <a:chOff x="1296" y="1680"/>
                    <a:chExt cx="672" cy="144"/>
                  </a:xfrm>
                </p:grpSpPr>
                <p:sp>
                  <p:nvSpPr>
                    <p:cNvPr id="131145" name="Line 36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6" name="Line 36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7" name="Line 36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8" name="Line 37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6" name="Group 371"/>
                  <p:cNvGrpSpPr/>
                  <p:nvPr/>
                </p:nvGrpSpPr>
                <p:grpSpPr bwMode="auto">
                  <a:xfrm>
                    <a:off x="3312" y="1680"/>
                    <a:ext cx="672" cy="144"/>
                    <a:chOff x="1296" y="1680"/>
                    <a:chExt cx="672" cy="144"/>
                  </a:xfrm>
                </p:grpSpPr>
                <p:sp>
                  <p:nvSpPr>
                    <p:cNvPr id="131141" name="Line 37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2" name="Line 37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3" name="Line 37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4" name="Line 37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37" name="Line 376"/>
                  <p:cNvSpPr>
                    <a:spLocks noChangeShapeType="1"/>
                  </p:cNvSpPr>
                  <p:nvPr/>
                </p:nvSpPr>
                <p:spPr bwMode="auto">
                  <a:xfrm flipV="1">
                    <a:off x="3984"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8" name="Line 377"/>
                  <p:cNvSpPr>
                    <a:spLocks noChangeShapeType="1"/>
                  </p:cNvSpPr>
                  <p:nvPr/>
                </p:nvSpPr>
                <p:spPr bwMode="auto">
                  <a:xfrm>
                    <a:off x="3984"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9" name="Line 378"/>
                  <p:cNvSpPr>
                    <a:spLocks noChangeShapeType="1"/>
                  </p:cNvSpPr>
                  <p:nvPr/>
                </p:nvSpPr>
                <p:spPr bwMode="auto">
                  <a:xfrm>
                    <a:off x="4320"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0" name="Line 379"/>
                  <p:cNvSpPr>
                    <a:spLocks noChangeShapeType="1"/>
                  </p:cNvSpPr>
                  <p:nvPr/>
                </p:nvSpPr>
                <p:spPr bwMode="auto">
                  <a:xfrm>
                    <a:off x="4320" y="182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7" name="Group 380"/>
                <p:cNvGrpSpPr/>
                <p:nvPr/>
              </p:nvGrpSpPr>
              <p:grpSpPr bwMode="auto">
                <a:xfrm>
                  <a:off x="1200" y="3024"/>
                  <a:ext cx="3552" cy="144"/>
                  <a:chOff x="960" y="2208"/>
                  <a:chExt cx="3552" cy="144"/>
                </a:xfrm>
              </p:grpSpPr>
              <p:sp>
                <p:nvSpPr>
                  <p:cNvPr id="131127" name="Line 381"/>
                  <p:cNvSpPr>
                    <a:spLocks noChangeShapeType="1"/>
                  </p:cNvSpPr>
                  <p:nvPr/>
                </p:nvSpPr>
                <p:spPr bwMode="auto">
                  <a:xfrm>
                    <a:off x="960" y="235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8" name="Line 382"/>
                  <p:cNvSpPr>
                    <a:spLocks noChangeShapeType="1"/>
                  </p:cNvSpPr>
                  <p:nvPr/>
                </p:nvSpPr>
                <p:spPr bwMode="auto">
                  <a:xfrm flipV="1">
                    <a:off x="2304"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9" name="Line 383"/>
                  <p:cNvSpPr>
                    <a:spLocks noChangeShapeType="1"/>
                  </p:cNvSpPr>
                  <p:nvPr/>
                </p:nvSpPr>
                <p:spPr bwMode="auto">
                  <a:xfrm>
                    <a:off x="2304" y="220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0" name="Line 384"/>
                  <p:cNvSpPr>
                    <a:spLocks noChangeShapeType="1"/>
                  </p:cNvSpPr>
                  <p:nvPr/>
                </p:nvSpPr>
                <p:spPr bwMode="auto">
                  <a:xfrm>
                    <a:off x="3648"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1" name="Line 385"/>
                  <p:cNvSpPr>
                    <a:spLocks noChangeShapeType="1"/>
                  </p:cNvSpPr>
                  <p:nvPr/>
                </p:nvSpPr>
                <p:spPr bwMode="auto">
                  <a:xfrm>
                    <a:off x="3648" y="2352"/>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386"/>
                <p:cNvGrpSpPr/>
                <p:nvPr/>
              </p:nvGrpSpPr>
              <p:grpSpPr bwMode="auto">
                <a:xfrm>
                  <a:off x="1200" y="3312"/>
                  <a:ext cx="3552" cy="144"/>
                  <a:chOff x="960" y="2496"/>
                  <a:chExt cx="3552" cy="144"/>
                </a:xfrm>
              </p:grpSpPr>
              <p:sp>
                <p:nvSpPr>
                  <p:cNvPr id="131122" name="Line 387"/>
                  <p:cNvSpPr>
                    <a:spLocks noChangeShapeType="1"/>
                  </p:cNvSpPr>
                  <p:nvPr/>
                </p:nvSpPr>
                <p:spPr bwMode="auto">
                  <a:xfrm>
                    <a:off x="960" y="264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3" name="Line 388"/>
                  <p:cNvSpPr>
                    <a:spLocks noChangeShapeType="1"/>
                  </p:cNvSpPr>
                  <p:nvPr/>
                </p:nvSpPr>
                <p:spPr bwMode="auto">
                  <a:xfrm flipV="1">
                    <a:off x="3648"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4" name="Line 389"/>
                  <p:cNvSpPr>
                    <a:spLocks noChangeShapeType="1"/>
                  </p:cNvSpPr>
                  <p:nvPr/>
                </p:nvSpPr>
                <p:spPr bwMode="auto">
                  <a:xfrm>
                    <a:off x="3648" y="249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5" name="Line 390"/>
                  <p:cNvSpPr>
                    <a:spLocks noChangeShapeType="1"/>
                  </p:cNvSpPr>
                  <p:nvPr/>
                </p:nvSpPr>
                <p:spPr bwMode="auto">
                  <a:xfrm>
                    <a:off x="4320"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6" name="Line 391"/>
                  <p:cNvSpPr>
                    <a:spLocks noChangeShapeType="1"/>
                  </p:cNvSpPr>
                  <p:nvPr/>
                </p:nvSpPr>
                <p:spPr bwMode="auto">
                  <a:xfrm>
                    <a:off x="4320" y="264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392"/>
                <p:cNvGrpSpPr/>
                <p:nvPr/>
              </p:nvGrpSpPr>
              <p:grpSpPr bwMode="auto">
                <a:xfrm>
                  <a:off x="1200" y="2160"/>
                  <a:ext cx="3552" cy="144"/>
                  <a:chOff x="1200" y="2160"/>
                  <a:chExt cx="3552" cy="144"/>
                </a:xfrm>
              </p:grpSpPr>
              <p:sp>
                <p:nvSpPr>
                  <p:cNvPr id="131119" name="Line 393"/>
                  <p:cNvSpPr>
                    <a:spLocks noChangeShapeType="1"/>
                  </p:cNvSpPr>
                  <p:nvPr/>
                </p:nvSpPr>
                <p:spPr bwMode="auto">
                  <a:xfrm>
                    <a:off x="1200" y="216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0" name="Line 394"/>
                  <p:cNvSpPr>
                    <a:spLocks noChangeShapeType="1"/>
                  </p:cNvSpPr>
                  <p:nvPr/>
                </p:nvSpPr>
                <p:spPr bwMode="auto">
                  <a:xfrm>
                    <a:off x="4560" y="21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1" name="Line 395"/>
                  <p:cNvSpPr>
                    <a:spLocks noChangeShapeType="1"/>
                  </p:cNvSpPr>
                  <p:nvPr/>
                </p:nvSpPr>
                <p:spPr bwMode="auto">
                  <a:xfrm>
                    <a:off x="4560" y="216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396"/>
                <p:cNvGrpSpPr/>
                <p:nvPr/>
              </p:nvGrpSpPr>
              <p:grpSpPr bwMode="auto">
                <a:xfrm>
                  <a:off x="1200" y="2736"/>
                  <a:ext cx="3552" cy="144"/>
                  <a:chOff x="1200" y="2736"/>
                  <a:chExt cx="3552" cy="144"/>
                </a:xfrm>
              </p:grpSpPr>
              <p:grpSp>
                <p:nvGrpSpPr>
                  <p:cNvPr id="31" name="Group 397"/>
                  <p:cNvGrpSpPr/>
                  <p:nvPr/>
                </p:nvGrpSpPr>
                <p:grpSpPr bwMode="auto">
                  <a:xfrm>
                    <a:off x="1200" y="2736"/>
                    <a:ext cx="3552" cy="144"/>
                    <a:chOff x="960" y="2016"/>
                    <a:chExt cx="3552" cy="144"/>
                  </a:xfrm>
                </p:grpSpPr>
                <p:sp>
                  <p:nvSpPr>
                    <p:cNvPr id="131110" name="Line 398"/>
                    <p:cNvSpPr>
                      <a:spLocks noChangeShapeType="1"/>
                    </p:cNvSpPr>
                    <p:nvPr/>
                  </p:nvSpPr>
                  <p:spPr bwMode="auto">
                    <a:xfrm>
                      <a:off x="960"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1" name="Line 399"/>
                    <p:cNvSpPr>
                      <a:spLocks noChangeShapeType="1"/>
                    </p:cNvSpPr>
                    <p:nvPr/>
                  </p:nvSpPr>
                  <p:spPr bwMode="auto">
                    <a:xfrm flipV="1">
                      <a:off x="1632"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2" name="Line 400"/>
                    <p:cNvSpPr>
                      <a:spLocks noChangeShapeType="1"/>
                    </p:cNvSpPr>
                    <p:nvPr/>
                  </p:nvSpPr>
                  <p:spPr bwMode="auto">
                    <a:xfrm>
                      <a:off x="1632"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3" name="Line 401"/>
                    <p:cNvSpPr>
                      <a:spLocks noChangeShapeType="1"/>
                    </p:cNvSpPr>
                    <p:nvPr/>
                  </p:nvSpPr>
                  <p:spPr bwMode="auto">
                    <a:xfrm>
                      <a:off x="2304"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4" name="Line 402"/>
                    <p:cNvSpPr>
                      <a:spLocks noChangeShapeType="1"/>
                    </p:cNvSpPr>
                    <p:nvPr/>
                  </p:nvSpPr>
                  <p:spPr bwMode="auto">
                    <a:xfrm>
                      <a:off x="2304"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5" name="Line 403"/>
                    <p:cNvSpPr>
                      <a:spLocks noChangeShapeType="1"/>
                    </p:cNvSpPr>
                    <p:nvPr/>
                  </p:nvSpPr>
                  <p:spPr bwMode="auto">
                    <a:xfrm flipV="1">
                      <a:off x="2976"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6" name="Line 404"/>
                    <p:cNvSpPr>
                      <a:spLocks noChangeShapeType="1"/>
                    </p:cNvSpPr>
                    <p:nvPr/>
                  </p:nvSpPr>
                  <p:spPr bwMode="auto">
                    <a:xfrm>
                      <a:off x="2976"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7" name="Line 405"/>
                    <p:cNvSpPr>
                      <a:spLocks noChangeShapeType="1"/>
                    </p:cNvSpPr>
                    <p:nvPr/>
                  </p:nvSpPr>
                  <p:spPr bwMode="auto">
                    <a:xfrm>
                      <a:off x="3648"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8" name="Line 406"/>
                    <p:cNvSpPr>
                      <a:spLocks noChangeShapeType="1"/>
                    </p:cNvSpPr>
                    <p:nvPr/>
                  </p:nvSpPr>
                  <p:spPr bwMode="auto">
                    <a:xfrm>
                      <a:off x="3648" y="2160"/>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09" name="Line 407"/>
                  <p:cNvSpPr>
                    <a:spLocks noChangeShapeType="1"/>
                  </p:cNvSpPr>
                  <p:nvPr/>
                </p:nvSpPr>
                <p:spPr bwMode="auto">
                  <a:xfrm flipV="1">
                    <a:off x="4560" y="2736"/>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2" name="Group 408"/>
              <p:cNvGrpSpPr/>
              <p:nvPr/>
            </p:nvGrpSpPr>
            <p:grpSpPr bwMode="auto">
              <a:xfrm>
                <a:off x="864" y="1824"/>
                <a:ext cx="384" cy="1632"/>
                <a:chOff x="864" y="1824"/>
                <a:chExt cx="384" cy="1632"/>
              </a:xfrm>
            </p:grpSpPr>
            <p:sp>
              <p:nvSpPr>
                <p:cNvPr id="131094" name="Text Box 409"/>
                <p:cNvSpPr txBox="1">
                  <a:spLocks noChangeArrowheads="1"/>
                </p:cNvSpPr>
                <p:nvPr/>
              </p:nvSpPr>
              <p:spPr bwMode="auto">
                <a:xfrm>
                  <a:off x="864" y="1824"/>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5" name="Text Box 410"/>
                <p:cNvSpPr txBox="1">
                  <a:spLocks noChangeArrowheads="1"/>
                </p:cNvSpPr>
                <p:nvPr/>
              </p:nvSpPr>
              <p:spPr bwMode="auto">
                <a:xfrm>
                  <a:off x="864" y="2400"/>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6" name="Text Box 411"/>
                <p:cNvSpPr txBox="1">
                  <a:spLocks noChangeArrowheads="1"/>
                </p:cNvSpPr>
                <p:nvPr/>
              </p:nvSpPr>
              <p:spPr bwMode="auto">
                <a:xfrm>
                  <a:off x="864" y="2688"/>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7" name="Text Box 412"/>
                <p:cNvSpPr txBox="1">
                  <a:spLocks noChangeArrowheads="1"/>
                </p:cNvSpPr>
                <p:nvPr/>
              </p:nvSpPr>
              <p:spPr bwMode="auto">
                <a:xfrm>
                  <a:off x="864" y="29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8" name="Text Box 413"/>
                <p:cNvSpPr txBox="1">
                  <a:spLocks noChangeArrowheads="1"/>
                </p:cNvSpPr>
                <p:nvPr/>
              </p:nvSpPr>
              <p:spPr bwMode="auto">
                <a:xfrm>
                  <a:off x="864" y="3244"/>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9" name="Text Box 414"/>
                <p:cNvSpPr txBox="1">
                  <a:spLocks noChangeArrowheads="1"/>
                </p:cNvSpPr>
                <p:nvPr/>
              </p:nvSpPr>
              <p:spPr bwMode="auto">
                <a:xfrm>
                  <a:off x="864" y="2112"/>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100" name="Line 415"/>
                <p:cNvSpPr>
                  <a:spLocks noChangeShapeType="1"/>
                </p:cNvSpPr>
                <p:nvPr/>
              </p:nvSpPr>
              <p:spPr bwMode="auto">
                <a:xfrm>
                  <a:off x="912" y="214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3" name="Group 419"/>
            <p:cNvGrpSpPr/>
            <p:nvPr/>
          </p:nvGrpSpPr>
          <p:grpSpPr bwMode="auto">
            <a:xfrm>
              <a:off x="7239000" y="3505200"/>
              <a:ext cx="914400" cy="1981200"/>
              <a:chOff x="4560" y="2208"/>
              <a:chExt cx="576" cy="1248"/>
            </a:xfrm>
          </p:grpSpPr>
          <p:sp>
            <p:nvSpPr>
              <p:cNvPr id="131090" name="Arc 420"/>
              <p:cNvSpPr/>
              <p:nvPr/>
            </p:nvSpPr>
            <p:spPr bwMode="auto">
              <a:xfrm flipV="1">
                <a:off x="4560" y="2208"/>
                <a:ext cx="288" cy="672"/>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091" name="Arc 421"/>
              <p:cNvSpPr/>
              <p:nvPr/>
            </p:nvSpPr>
            <p:spPr bwMode="auto">
              <a:xfrm flipV="1">
                <a:off x="4560" y="2208"/>
                <a:ext cx="576" cy="1248"/>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38919" name="Text Box 268"/>
          <p:cNvSpPr txBox="1">
            <a:spLocks noChangeArrowheads="1"/>
          </p:cNvSpPr>
          <p:nvPr/>
        </p:nvSpPr>
        <p:spPr bwMode="black">
          <a:xfrm>
            <a:off x="3349625" y="3959225"/>
            <a:ext cx="5473700" cy="369332"/>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3</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5</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8</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9</a:t>
            </a:r>
            <a:r>
              <a:rPr lang="zh-CN" altLang="en-US" dirty="0">
                <a:solidFill>
                  <a:srgbClr val="FF0000"/>
                </a:solidFill>
                <a:latin typeface="Times New Roman" panose="02020603050405020304" pitchFamily="18" charset="0"/>
                <a:cs typeface="Times New Roman" panose="02020603050405020304" pitchFamily="18" charset="0"/>
              </a:rPr>
              <a:t>    </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269" name="矩形 268"/>
          <p:cNvSpPr>
            <a:spLocks noChangeArrowheads="1"/>
          </p:cNvSpPr>
          <p:nvPr/>
        </p:nvSpPr>
        <p:spPr bwMode="auto">
          <a:xfrm>
            <a:off x="1814514" y="3906839"/>
            <a:ext cx="1595309"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3</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2</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1</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0</a:t>
            </a:r>
            <a:endParaRPr lang="en-US" altLang="zh-CN" sz="2400" baseline="-25000">
              <a:solidFill>
                <a:srgbClr val="FF0000"/>
              </a:solidFill>
              <a:latin typeface="Times New Roman" panose="02020603050405020304" pitchFamily="18" charset="0"/>
              <a:cs typeface="Times New Roman" panose="02020603050405020304" pitchFamily="18" charset="0"/>
            </a:endParaRPr>
          </a:p>
        </p:txBody>
      </p:sp>
      <p:sp>
        <p:nvSpPr>
          <p:cNvPr id="271" name="Text Box 268"/>
          <p:cNvSpPr txBox="1">
            <a:spLocks noChangeArrowheads="1"/>
          </p:cNvSpPr>
          <p:nvPr/>
        </p:nvSpPr>
        <p:spPr bwMode="black">
          <a:xfrm>
            <a:off x="8547101" y="2566989"/>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272" name="Text Box 268"/>
          <p:cNvSpPr txBox="1">
            <a:spLocks noChangeArrowheads="1"/>
          </p:cNvSpPr>
          <p:nvPr/>
        </p:nvSpPr>
        <p:spPr bwMode="black">
          <a:xfrm>
            <a:off x="8558214" y="3490914"/>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273" name="Text Box 268"/>
          <p:cNvSpPr txBox="1">
            <a:spLocks noChangeArrowheads="1"/>
          </p:cNvSpPr>
          <p:nvPr/>
        </p:nvSpPr>
        <p:spPr bwMode="black">
          <a:xfrm>
            <a:off x="8289926" y="2576514"/>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4" name="Text Box 268"/>
          <p:cNvSpPr txBox="1">
            <a:spLocks noChangeArrowheads="1"/>
          </p:cNvSpPr>
          <p:nvPr/>
        </p:nvSpPr>
        <p:spPr bwMode="black">
          <a:xfrm>
            <a:off x="8301039" y="3502026"/>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5" name="Text Box 268"/>
          <p:cNvSpPr txBox="1">
            <a:spLocks noChangeArrowheads="1"/>
          </p:cNvSpPr>
          <p:nvPr/>
        </p:nvSpPr>
        <p:spPr bwMode="black">
          <a:xfrm>
            <a:off x="8269289" y="172085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6" name="Text Box 268"/>
          <p:cNvSpPr txBox="1">
            <a:spLocks noChangeArrowheads="1"/>
          </p:cNvSpPr>
          <p:nvPr/>
        </p:nvSpPr>
        <p:spPr bwMode="black">
          <a:xfrm>
            <a:off x="8542339" y="1709739"/>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1</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39062" name="AutoShape 150"/>
          <p:cNvSpPr>
            <a:spLocks noChangeArrowheads="1"/>
          </p:cNvSpPr>
          <p:nvPr/>
        </p:nvSpPr>
        <p:spPr bwMode="black">
          <a:xfrm>
            <a:off x="8650289" y="2275831"/>
            <a:ext cx="184731" cy="461665"/>
          </a:xfrm>
          <a:prstGeom prst="curvedLeftArrow">
            <a:avLst>
              <a:gd name="adj1" fmla="val 49634"/>
              <a:gd name="adj2" fmla="val 99268"/>
              <a:gd name="adj3" fmla="val 33333"/>
            </a:avLst>
          </a:prstGeom>
          <a:solidFill>
            <a:srgbClr val="FF0066"/>
          </a:solidFill>
          <a:ln w="9525">
            <a:solidFill>
              <a:srgbClr val="FF0066"/>
            </a:solidFill>
            <a:miter lim="800000"/>
          </a:ln>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39063" name="AutoShape 151"/>
          <p:cNvSpPr>
            <a:spLocks noChangeArrowheads="1"/>
          </p:cNvSpPr>
          <p:nvPr/>
        </p:nvSpPr>
        <p:spPr bwMode="black">
          <a:xfrm>
            <a:off x="8672514" y="2770337"/>
            <a:ext cx="693737" cy="461665"/>
          </a:xfrm>
          <a:prstGeom prst="curvedLeftArrow">
            <a:avLst>
              <a:gd name="adj1" fmla="val 74554"/>
              <a:gd name="adj2" fmla="val 149108"/>
              <a:gd name="adj3" fmla="val 33333"/>
            </a:avLst>
          </a:prstGeom>
          <a:solidFill>
            <a:srgbClr val="FF0066"/>
          </a:solidFill>
          <a:ln w="9525">
            <a:solidFill>
              <a:srgbClr val="FF0066"/>
            </a:solidFill>
            <a:miter lim="800000"/>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fill="hold"/>
                                        <p:tgtEl>
                                          <p:spTgt spid="269"/>
                                        </p:tgtEl>
                                        <p:attrNameLst>
                                          <p:attrName>ppt_x</p:attrName>
                                        </p:attrNameLst>
                                      </p:cBhvr>
                                      <p:tavLst>
                                        <p:tav tm="0">
                                          <p:val>
                                            <p:strVal val="0-#ppt_w/2"/>
                                          </p:val>
                                        </p:tav>
                                        <p:tav tm="100000">
                                          <p:val>
                                            <p:strVal val="#ppt_x"/>
                                          </p:val>
                                        </p:tav>
                                      </p:tavLst>
                                    </p:anim>
                                    <p:anim calcmode="lin" valueType="num">
                                      <p:cBhvr additive="base">
                                        <p:cTn id="8" dur="500" fill="hold"/>
                                        <p:tgtEl>
                                          <p:spTgt spid="2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19"/>
                                        </p:tgtEl>
                                        <p:attrNameLst>
                                          <p:attrName>style.visibility</p:attrName>
                                        </p:attrNameLst>
                                      </p:cBhvr>
                                      <p:to>
                                        <p:strVal val="visible"/>
                                      </p:to>
                                    </p:set>
                                    <p:animEffect transition="in" filter="wipe(left)">
                                      <p:cBhvr>
                                        <p:cTn id="12" dur="1000"/>
                                        <p:tgtEl>
                                          <p:spTgt spid="389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0">
                                            <p:txEl>
                                              <p:pRg st="0" end="0"/>
                                            </p:txEl>
                                          </p:spTgt>
                                        </p:tgtEl>
                                        <p:attrNameLst>
                                          <p:attrName>style.visibility</p:attrName>
                                        </p:attrNameLst>
                                      </p:cBhvr>
                                      <p:to>
                                        <p:strVal val="visible"/>
                                      </p:to>
                                    </p:set>
                                    <p:anim calcmode="lin" valueType="num">
                                      <p:cBhvr additive="base">
                                        <p:cTn id="17" dur="500" fill="hold"/>
                                        <p:tgtEl>
                                          <p:spTgt spid="270">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74"/>
                                        </p:tgtEl>
                                        <p:attrNameLst>
                                          <p:attrName>style.visibility</p:attrName>
                                        </p:attrNameLst>
                                      </p:cBhvr>
                                      <p:to>
                                        <p:strVal val="visible"/>
                                      </p:to>
                                    </p:set>
                                    <p:anim calcmode="lin" valueType="num">
                                      <p:cBhvr>
                                        <p:cTn id="23" dur="500" fill="hold"/>
                                        <p:tgtEl>
                                          <p:spTgt spid="274"/>
                                        </p:tgtEl>
                                        <p:attrNameLst>
                                          <p:attrName>ppt_w</p:attrName>
                                        </p:attrNameLst>
                                      </p:cBhvr>
                                      <p:tavLst>
                                        <p:tav tm="0">
                                          <p:val>
                                            <p:fltVal val="0"/>
                                          </p:val>
                                        </p:tav>
                                        <p:tav tm="100000">
                                          <p:val>
                                            <p:strVal val="#ppt_w"/>
                                          </p:val>
                                        </p:tav>
                                      </p:tavLst>
                                    </p:anim>
                                    <p:anim calcmode="lin" valueType="num">
                                      <p:cBhvr>
                                        <p:cTn id="24" dur="50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73"/>
                                        </p:tgtEl>
                                        <p:attrNameLst>
                                          <p:attrName>style.visibility</p:attrName>
                                        </p:attrNameLst>
                                      </p:cBhvr>
                                      <p:to>
                                        <p:strVal val="visible"/>
                                      </p:to>
                                    </p:set>
                                    <p:anim calcmode="lin" valueType="num">
                                      <p:cBhvr>
                                        <p:cTn id="29" dur="500" fill="hold"/>
                                        <p:tgtEl>
                                          <p:spTgt spid="273"/>
                                        </p:tgtEl>
                                        <p:attrNameLst>
                                          <p:attrName>ppt_w</p:attrName>
                                        </p:attrNameLst>
                                      </p:cBhvr>
                                      <p:tavLst>
                                        <p:tav tm="0">
                                          <p:val>
                                            <p:fltVal val="0"/>
                                          </p:val>
                                        </p:tav>
                                        <p:tav tm="100000">
                                          <p:val>
                                            <p:strVal val="#ppt_w"/>
                                          </p:val>
                                        </p:tav>
                                      </p:tavLst>
                                    </p:anim>
                                    <p:anim calcmode="lin" valueType="num">
                                      <p:cBhvr>
                                        <p:cTn id="30" dur="500" fill="hold"/>
                                        <p:tgtEl>
                                          <p:spTgt spid="27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75"/>
                                        </p:tgtEl>
                                        <p:attrNameLst>
                                          <p:attrName>style.visibility</p:attrName>
                                        </p:attrNameLst>
                                      </p:cBhvr>
                                      <p:to>
                                        <p:strVal val="visible"/>
                                      </p:to>
                                    </p:set>
                                    <p:anim calcmode="lin" valueType="num">
                                      <p:cBhvr>
                                        <p:cTn id="35" dur="500" fill="hold"/>
                                        <p:tgtEl>
                                          <p:spTgt spid="275"/>
                                        </p:tgtEl>
                                        <p:attrNameLst>
                                          <p:attrName>ppt_w</p:attrName>
                                        </p:attrNameLst>
                                      </p:cBhvr>
                                      <p:tavLst>
                                        <p:tav tm="0">
                                          <p:val>
                                            <p:fltVal val="0"/>
                                          </p:val>
                                        </p:tav>
                                        <p:tav tm="100000">
                                          <p:val>
                                            <p:strVal val="#ppt_w"/>
                                          </p:val>
                                        </p:tav>
                                      </p:tavLst>
                                    </p:anim>
                                    <p:anim calcmode="lin" valueType="num">
                                      <p:cBhvr>
                                        <p:cTn id="36" dur="500" fill="hold"/>
                                        <p:tgtEl>
                                          <p:spTgt spid="27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9063"/>
                                        </p:tgtEl>
                                        <p:attrNameLst>
                                          <p:attrName>style.visibility</p:attrName>
                                        </p:attrNameLst>
                                      </p:cBhvr>
                                      <p:to>
                                        <p:strVal val="visible"/>
                                      </p:to>
                                    </p:set>
                                    <p:animEffect transition="in" filter="wipe(up)">
                                      <p:cBhvr>
                                        <p:cTn id="41" dur="500"/>
                                        <p:tgtEl>
                                          <p:spTgt spid="39063"/>
                                        </p:tgtEl>
                                      </p:cBhvr>
                                    </p:animEffect>
                                  </p:childTnLst>
                                  <p:subTnLst>
                                    <p:set>
                                      <p:cBhvr override="childStyle">
                                        <p:cTn dur="1" fill="hold" display="0" masterRel="nextClick" afterEffect="1"/>
                                        <p:tgtEl>
                                          <p:spTgt spid="3906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272"/>
                                        </p:tgtEl>
                                        <p:attrNameLst>
                                          <p:attrName>style.visibility</p:attrName>
                                        </p:attrNameLst>
                                      </p:cBhvr>
                                      <p:to>
                                        <p:strVal val="visible"/>
                                      </p:to>
                                    </p:set>
                                    <p:anim calcmode="lin" valueType="num">
                                      <p:cBhvr>
                                        <p:cTn id="46" dur="500" fill="hold"/>
                                        <p:tgtEl>
                                          <p:spTgt spid="272"/>
                                        </p:tgtEl>
                                        <p:attrNameLst>
                                          <p:attrName>ppt_w</p:attrName>
                                        </p:attrNameLst>
                                      </p:cBhvr>
                                      <p:tavLst>
                                        <p:tav tm="0">
                                          <p:val>
                                            <p:fltVal val="0"/>
                                          </p:val>
                                        </p:tav>
                                        <p:tav tm="100000">
                                          <p:val>
                                            <p:strVal val="#ppt_w"/>
                                          </p:val>
                                        </p:tav>
                                      </p:tavLst>
                                    </p:anim>
                                    <p:anim calcmode="lin" valueType="num">
                                      <p:cBhvr>
                                        <p:cTn id="47" dur="500" fill="hold"/>
                                        <p:tgtEl>
                                          <p:spTgt spid="272"/>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9062"/>
                                        </p:tgtEl>
                                        <p:attrNameLst>
                                          <p:attrName>style.visibility</p:attrName>
                                        </p:attrNameLst>
                                      </p:cBhvr>
                                      <p:to>
                                        <p:strVal val="visible"/>
                                      </p:to>
                                    </p:set>
                                    <p:animEffect transition="in" filter="wipe(up)">
                                      <p:cBhvr>
                                        <p:cTn id="52" dur="500"/>
                                        <p:tgtEl>
                                          <p:spTgt spid="39062"/>
                                        </p:tgtEl>
                                      </p:cBhvr>
                                    </p:animEffect>
                                  </p:childTnLst>
                                  <p:subTnLst>
                                    <p:set>
                                      <p:cBhvr override="childStyle">
                                        <p:cTn dur="1" fill="hold" display="0" masterRel="nextClick" afterEffect="1"/>
                                        <p:tgtEl>
                                          <p:spTgt spid="3906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271"/>
                                        </p:tgtEl>
                                        <p:attrNameLst>
                                          <p:attrName>style.visibility</p:attrName>
                                        </p:attrNameLst>
                                      </p:cBhvr>
                                      <p:to>
                                        <p:strVal val="visible"/>
                                      </p:to>
                                    </p:set>
                                    <p:anim calcmode="lin" valueType="num">
                                      <p:cBhvr>
                                        <p:cTn id="57" dur="500" fill="hold"/>
                                        <p:tgtEl>
                                          <p:spTgt spid="271"/>
                                        </p:tgtEl>
                                        <p:attrNameLst>
                                          <p:attrName>ppt_w</p:attrName>
                                        </p:attrNameLst>
                                      </p:cBhvr>
                                      <p:tavLst>
                                        <p:tav tm="0">
                                          <p:val>
                                            <p:fltVal val="0"/>
                                          </p:val>
                                        </p:tav>
                                        <p:tav tm="100000">
                                          <p:val>
                                            <p:strVal val="#ppt_w"/>
                                          </p:val>
                                        </p:tav>
                                      </p:tavLst>
                                    </p:anim>
                                    <p:anim calcmode="lin" valueType="num">
                                      <p:cBhvr>
                                        <p:cTn id="58" dur="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0"/>
                                  </p:stCondLst>
                                  <p:childTnLst>
                                    <p:set>
                                      <p:cBhvr>
                                        <p:cTn id="62" dur="1" fill="hold">
                                          <p:stCondLst>
                                            <p:cond delay="0"/>
                                          </p:stCondLst>
                                        </p:cTn>
                                        <p:tgtEl>
                                          <p:spTgt spid="276"/>
                                        </p:tgtEl>
                                        <p:attrNameLst>
                                          <p:attrName>style.visibility</p:attrName>
                                        </p:attrNameLst>
                                      </p:cBhvr>
                                      <p:to>
                                        <p:strVal val="visible"/>
                                      </p:to>
                                    </p:set>
                                    <p:anim calcmode="lin" valueType="num">
                                      <p:cBhvr>
                                        <p:cTn id="63" dur="500" fill="hold"/>
                                        <p:tgtEl>
                                          <p:spTgt spid="276"/>
                                        </p:tgtEl>
                                        <p:attrNameLst>
                                          <p:attrName>ppt_w</p:attrName>
                                        </p:attrNameLst>
                                      </p:cBhvr>
                                      <p:tavLst>
                                        <p:tav tm="0">
                                          <p:val>
                                            <p:fltVal val="0"/>
                                          </p:val>
                                        </p:tav>
                                        <p:tav tm="100000">
                                          <p:val>
                                            <p:strVal val="#ppt_w"/>
                                          </p:val>
                                        </p:tav>
                                      </p:tavLst>
                                    </p:anim>
                                    <p:anim calcmode="lin" valueType="num">
                                      <p:cBhvr>
                                        <p:cTn id="64" dur="500" fill="hold"/>
                                        <p:tgtEl>
                                          <p:spTgt spid="276"/>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70">
                                            <p:txEl>
                                              <p:pRg st="1" end="1"/>
                                            </p:txEl>
                                          </p:spTgt>
                                        </p:tgtEl>
                                        <p:attrNameLst>
                                          <p:attrName>style.visibility</p:attrName>
                                        </p:attrNameLst>
                                      </p:cBhvr>
                                      <p:to>
                                        <p:strVal val="visible"/>
                                      </p:to>
                                    </p:set>
                                    <p:anim calcmode="lin" valueType="num">
                                      <p:cBhvr additive="base">
                                        <p:cTn id="69" dur="500" fill="hold"/>
                                        <p:tgtEl>
                                          <p:spTgt spid="270">
                                            <p:txEl>
                                              <p:pRg st="1" end="1"/>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7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build="p"/>
      <p:bldP spid="38919" grpId="0"/>
      <p:bldP spid="269" grpId="0"/>
      <p:bldP spid="271" grpId="0"/>
      <p:bldP spid="272" grpId="0"/>
      <p:bldP spid="273" grpId="0"/>
      <p:bldP spid="274" grpId="0"/>
      <p:bldP spid="275" grpId="0"/>
      <p:bldP spid="276" grpId="0"/>
      <p:bldP spid="39062" grpId="0" animBg="1"/>
      <p:bldP spid="39063"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异步十进制激发计数器状态转换图 </a:t>
            </a:r>
            <a:endParaRPr lang="zh-CN" altLang="en-US" i="0" dirty="0">
              <a:solidFill>
                <a:schemeClr val="accent1"/>
              </a:solidFill>
              <a:latin typeface="+mj-ea"/>
            </a:endParaRPr>
          </a:p>
        </p:txBody>
      </p:sp>
      <p:sp>
        <p:nvSpPr>
          <p:cNvPr id="21509" name="矩形 53"/>
          <p:cNvSpPr>
            <a:spLocks noChangeArrowheads="1"/>
          </p:cNvSpPr>
          <p:nvPr/>
        </p:nvSpPr>
        <p:spPr bwMode="auto">
          <a:xfrm>
            <a:off x="5004018" y="2912621"/>
            <a:ext cx="1731564" cy="461665"/>
          </a:xfrm>
          <a:prstGeom prst="rect">
            <a:avLst/>
          </a:prstGeom>
          <a:noFill/>
          <a:ln w="9525">
            <a:noFill/>
            <a:miter lim="800000"/>
          </a:ln>
        </p:spPr>
        <p:txBody>
          <a:bodyPr wrap="none">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状态转换图</a:t>
            </a:r>
            <a:endParaRPr lang="zh-CN" altLang="en-US" sz="2400" dirty="0">
              <a:solidFill>
                <a:srgbClr val="C00000"/>
              </a:solidFill>
              <a:latin typeface="宋体" panose="02010600030101010101" pitchFamily="2" charset="-122"/>
            </a:endParaRPr>
          </a:p>
        </p:txBody>
      </p:sp>
      <p:grpSp>
        <p:nvGrpSpPr>
          <p:cNvPr id="2" name="Group 96"/>
          <p:cNvGrpSpPr/>
          <p:nvPr/>
        </p:nvGrpSpPr>
        <p:grpSpPr bwMode="auto">
          <a:xfrm>
            <a:off x="2493964" y="1206501"/>
            <a:ext cx="6937375" cy="1417638"/>
            <a:chOff x="745" y="528"/>
            <a:chExt cx="4103" cy="825"/>
          </a:xfrm>
        </p:grpSpPr>
        <p:grpSp>
          <p:nvGrpSpPr>
            <p:cNvPr id="3" name="Group 95"/>
            <p:cNvGrpSpPr/>
            <p:nvPr/>
          </p:nvGrpSpPr>
          <p:grpSpPr bwMode="auto">
            <a:xfrm>
              <a:off x="2040" y="528"/>
              <a:ext cx="2808" cy="825"/>
              <a:chOff x="960" y="1680"/>
              <a:chExt cx="2808" cy="825"/>
            </a:xfrm>
          </p:grpSpPr>
          <p:sp>
            <p:nvSpPr>
              <p:cNvPr id="21513" name="Oval 6"/>
              <p:cNvSpPr>
                <a:spLocks noChangeArrowheads="1"/>
              </p:cNvSpPr>
              <p:nvPr/>
            </p:nvSpPr>
            <p:spPr bwMode="auto">
              <a:xfrm>
                <a:off x="960" y="1680"/>
                <a:ext cx="492" cy="26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15" name="Line 8"/>
              <p:cNvSpPr>
                <a:spLocks noChangeShapeType="1"/>
              </p:cNvSpPr>
              <p:nvPr/>
            </p:nvSpPr>
            <p:spPr bwMode="auto">
              <a:xfrm flipV="1">
                <a:off x="1440" y="1852"/>
                <a:ext cx="20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9"/>
              <p:cNvGrpSpPr/>
              <p:nvPr/>
            </p:nvGrpSpPr>
            <p:grpSpPr bwMode="auto">
              <a:xfrm>
                <a:off x="1635" y="1756"/>
                <a:ext cx="576" cy="201"/>
                <a:chOff x="3312" y="2727"/>
                <a:chExt cx="576" cy="201"/>
              </a:xfrm>
            </p:grpSpPr>
            <p:grpSp>
              <p:nvGrpSpPr>
                <p:cNvPr id="5" name="Group 10"/>
                <p:cNvGrpSpPr/>
                <p:nvPr/>
              </p:nvGrpSpPr>
              <p:grpSpPr bwMode="auto">
                <a:xfrm>
                  <a:off x="3312" y="2727"/>
                  <a:ext cx="396" cy="201"/>
                  <a:chOff x="3312" y="2727"/>
                  <a:chExt cx="396" cy="201"/>
                </a:xfrm>
              </p:grpSpPr>
              <p:sp>
                <p:nvSpPr>
                  <p:cNvPr id="21556" name="Oval 1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57" name="Text Box 12"/>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endParaRPr lang="en-US" altLang="zh-CN" sz="1600" dirty="0">
                      <a:solidFill>
                        <a:srgbClr val="003399"/>
                      </a:solidFill>
                      <a:ea typeface="Gulim" pitchFamily="34" charset="-127"/>
                    </a:endParaRPr>
                  </a:p>
                </p:txBody>
              </p:sp>
            </p:grpSp>
            <p:sp>
              <p:nvSpPr>
                <p:cNvPr id="21555" name="Line 13"/>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
              <p:cNvGrpSpPr/>
              <p:nvPr/>
            </p:nvGrpSpPr>
            <p:grpSpPr bwMode="auto">
              <a:xfrm>
                <a:off x="2208" y="1756"/>
                <a:ext cx="576" cy="201"/>
                <a:chOff x="3312" y="2727"/>
                <a:chExt cx="576" cy="201"/>
              </a:xfrm>
            </p:grpSpPr>
            <p:grpSp>
              <p:nvGrpSpPr>
                <p:cNvPr id="7" name="Group 15"/>
                <p:cNvGrpSpPr/>
                <p:nvPr/>
              </p:nvGrpSpPr>
              <p:grpSpPr bwMode="auto">
                <a:xfrm>
                  <a:off x="3312" y="2727"/>
                  <a:ext cx="396" cy="201"/>
                  <a:chOff x="3312" y="2727"/>
                  <a:chExt cx="396" cy="201"/>
                </a:xfrm>
              </p:grpSpPr>
              <p:sp>
                <p:nvSpPr>
                  <p:cNvPr id="21552" name="Oval 1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53" name="Text Box 17"/>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0010</a:t>
                    </a:r>
                    <a:endParaRPr lang="en-US" altLang="zh-CN" sz="1600">
                      <a:solidFill>
                        <a:srgbClr val="003399"/>
                      </a:solidFill>
                      <a:ea typeface="Gulim" pitchFamily="34" charset="-127"/>
                    </a:endParaRPr>
                  </a:p>
                </p:txBody>
              </p:sp>
            </p:grpSp>
            <p:sp>
              <p:nvSpPr>
                <p:cNvPr id="21551" name="Line 18"/>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9"/>
              <p:cNvGrpSpPr/>
              <p:nvPr/>
            </p:nvGrpSpPr>
            <p:grpSpPr bwMode="auto">
              <a:xfrm>
                <a:off x="2796" y="1756"/>
                <a:ext cx="576" cy="201"/>
                <a:chOff x="3312" y="2727"/>
                <a:chExt cx="576" cy="201"/>
              </a:xfrm>
            </p:grpSpPr>
            <p:grpSp>
              <p:nvGrpSpPr>
                <p:cNvPr id="9" name="Group 20"/>
                <p:cNvGrpSpPr/>
                <p:nvPr/>
              </p:nvGrpSpPr>
              <p:grpSpPr bwMode="auto">
                <a:xfrm>
                  <a:off x="3312" y="2727"/>
                  <a:ext cx="396" cy="201"/>
                  <a:chOff x="3312" y="2727"/>
                  <a:chExt cx="396" cy="201"/>
                </a:xfrm>
              </p:grpSpPr>
              <p:sp>
                <p:nvSpPr>
                  <p:cNvPr id="21548" name="Oval 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9" name="Text Box 22"/>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endParaRPr lang="en-US" altLang="zh-CN" sz="1600">
                      <a:solidFill>
                        <a:srgbClr val="003399"/>
                      </a:solidFill>
                      <a:ea typeface="Gulim" pitchFamily="34" charset="-127"/>
                    </a:endParaRPr>
                  </a:p>
                </p:txBody>
              </p:sp>
            </p:grpSp>
            <p:sp>
              <p:nvSpPr>
                <p:cNvPr id="21547" name="Line 23"/>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4"/>
              <p:cNvGrpSpPr/>
              <p:nvPr/>
            </p:nvGrpSpPr>
            <p:grpSpPr bwMode="auto">
              <a:xfrm>
                <a:off x="3372" y="1756"/>
                <a:ext cx="396" cy="201"/>
                <a:chOff x="3312" y="2727"/>
                <a:chExt cx="396" cy="201"/>
              </a:xfrm>
            </p:grpSpPr>
            <p:sp>
              <p:nvSpPr>
                <p:cNvPr id="21544" name="Oval 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5" name="Text Box 2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0100</a:t>
                  </a:r>
                  <a:endParaRPr lang="en-US" altLang="zh-CN" sz="1600">
                    <a:solidFill>
                      <a:srgbClr val="003399"/>
                    </a:solidFill>
                    <a:ea typeface="Gulim" pitchFamily="34" charset="-127"/>
                  </a:endParaRPr>
                </a:p>
              </p:txBody>
            </p:sp>
          </p:grpSp>
          <p:sp>
            <p:nvSpPr>
              <p:cNvPr id="21520" name="Line 27"/>
              <p:cNvSpPr>
                <a:spLocks noChangeShapeType="1"/>
              </p:cNvSpPr>
              <p:nvPr/>
            </p:nvSpPr>
            <p:spPr bwMode="auto">
              <a:xfrm>
                <a:off x="3564" y="196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8"/>
              <p:cNvGrpSpPr/>
              <p:nvPr/>
            </p:nvGrpSpPr>
            <p:grpSpPr bwMode="auto">
              <a:xfrm>
                <a:off x="3180" y="2304"/>
                <a:ext cx="588" cy="201"/>
                <a:chOff x="4848" y="3024"/>
                <a:chExt cx="588" cy="201"/>
              </a:xfrm>
            </p:grpSpPr>
            <p:grpSp>
              <p:nvGrpSpPr>
                <p:cNvPr id="12" name="Group 29"/>
                <p:cNvGrpSpPr/>
                <p:nvPr/>
              </p:nvGrpSpPr>
              <p:grpSpPr bwMode="auto">
                <a:xfrm>
                  <a:off x="5040" y="3024"/>
                  <a:ext cx="396" cy="201"/>
                  <a:chOff x="3312" y="2727"/>
                  <a:chExt cx="396" cy="201"/>
                </a:xfrm>
              </p:grpSpPr>
              <p:sp>
                <p:nvSpPr>
                  <p:cNvPr id="21542" name="Oval 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3" name="Text Box 3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0101</a:t>
                    </a:r>
                    <a:endParaRPr lang="en-US" altLang="zh-CN" sz="1600">
                      <a:solidFill>
                        <a:srgbClr val="003399"/>
                      </a:solidFill>
                      <a:ea typeface="Gulim" pitchFamily="34" charset="-127"/>
                    </a:endParaRPr>
                  </a:p>
                </p:txBody>
              </p:sp>
            </p:grpSp>
            <p:sp>
              <p:nvSpPr>
                <p:cNvPr id="21541" name="Line 3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3" name="Group 33"/>
              <p:cNvGrpSpPr/>
              <p:nvPr/>
            </p:nvGrpSpPr>
            <p:grpSpPr bwMode="auto">
              <a:xfrm>
                <a:off x="2604" y="2304"/>
                <a:ext cx="588" cy="201"/>
                <a:chOff x="4848" y="3024"/>
                <a:chExt cx="588" cy="201"/>
              </a:xfrm>
            </p:grpSpPr>
            <p:grpSp>
              <p:nvGrpSpPr>
                <p:cNvPr id="14" name="Group 34"/>
                <p:cNvGrpSpPr/>
                <p:nvPr/>
              </p:nvGrpSpPr>
              <p:grpSpPr bwMode="auto">
                <a:xfrm>
                  <a:off x="5040" y="3024"/>
                  <a:ext cx="396" cy="201"/>
                  <a:chOff x="3312" y="2727"/>
                  <a:chExt cx="396" cy="201"/>
                </a:xfrm>
              </p:grpSpPr>
              <p:sp>
                <p:nvSpPr>
                  <p:cNvPr id="21538" name="Oval 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9" name="Text Box 3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endParaRPr lang="en-US" altLang="zh-CN" sz="1600">
                      <a:solidFill>
                        <a:srgbClr val="003399"/>
                      </a:solidFill>
                      <a:ea typeface="Gulim" pitchFamily="34" charset="-127"/>
                    </a:endParaRPr>
                  </a:p>
                </p:txBody>
              </p:sp>
            </p:grpSp>
            <p:sp>
              <p:nvSpPr>
                <p:cNvPr id="21537" name="Line 3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38"/>
              <p:cNvGrpSpPr/>
              <p:nvPr/>
            </p:nvGrpSpPr>
            <p:grpSpPr bwMode="auto">
              <a:xfrm>
                <a:off x="2016" y="2304"/>
                <a:ext cx="588" cy="201"/>
                <a:chOff x="4848" y="3024"/>
                <a:chExt cx="588" cy="201"/>
              </a:xfrm>
            </p:grpSpPr>
            <p:grpSp>
              <p:nvGrpSpPr>
                <p:cNvPr id="16" name="Group 39"/>
                <p:cNvGrpSpPr/>
                <p:nvPr/>
              </p:nvGrpSpPr>
              <p:grpSpPr bwMode="auto">
                <a:xfrm>
                  <a:off x="5040" y="3024"/>
                  <a:ext cx="396" cy="201"/>
                  <a:chOff x="3312" y="2727"/>
                  <a:chExt cx="396" cy="201"/>
                </a:xfrm>
              </p:grpSpPr>
              <p:sp>
                <p:nvSpPr>
                  <p:cNvPr id="21534" name="Oval 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5" name="Text Box 4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0111</a:t>
                    </a:r>
                    <a:endParaRPr lang="en-US" altLang="zh-CN" sz="1600">
                      <a:solidFill>
                        <a:srgbClr val="003399"/>
                      </a:solidFill>
                      <a:ea typeface="Gulim" pitchFamily="34" charset="-127"/>
                    </a:endParaRPr>
                  </a:p>
                </p:txBody>
              </p:sp>
            </p:grpSp>
            <p:sp>
              <p:nvSpPr>
                <p:cNvPr id="21533" name="Line 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43"/>
              <p:cNvGrpSpPr/>
              <p:nvPr/>
            </p:nvGrpSpPr>
            <p:grpSpPr bwMode="auto">
              <a:xfrm>
                <a:off x="1440" y="2304"/>
                <a:ext cx="588" cy="201"/>
                <a:chOff x="4848" y="3024"/>
                <a:chExt cx="588" cy="201"/>
              </a:xfrm>
            </p:grpSpPr>
            <p:grpSp>
              <p:nvGrpSpPr>
                <p:cNvPr id="18" name="Group 44"/>
                <p:cNvGrpSpPr/>
                <p:nvPr/>
              </p:nvGrpSpPr>
              <p:grpSpPr bwMode="auto">
                <a:xfrm>
                  <a:off x="5040" y="3024"/>
                  <a:ext cx="396" cy="201"/>
                  <a:chOff x="3312" y="2727"/>
                  <a:chExt cx="396" cy="201"/>
                </a:xfrm>
              </p:grpSpPr>
              <p:sp>
                <p:nvSpPr>
                  <p:cNvPr id="21530" name="Oval 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1" name="Text Box 4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endParaRPr lang="en-US" altLang="zh-CN" sz="1600">
                      <a:solidFill>
                        <a:srgbClr val="003399"/>
                      </a:solidFill>
                      <a:ea typeface="Gulim" pitchFamily="34" charset="-127"/>
                    </a:endParaRPr>
                  </a:p>
                </p:txBody>
              </p:sp>
            </p:grpSp>
            <p:sp>
              <p:nvSpPr>
                <p:cNvPr id="21529" name="Line 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525" name="Oval 49"/>
              <p:cNvSpPr>
                <a:spLocks noChangeArrowheads="1"/>
              </p:cNvSpPr>
              <p:nvPr/>
            </p:nvSpPr>
            <p:spPr bwMode="auto">
              <a:xfrm>
                <a:off x="1056" y="2313"/>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26" name="Text Box 50"/>
              <p:cNvSpPr txBox="1">
                <a:spLocks noChangeArrowheads="1"/>
              </p:cNvSpPr>
              <p:nvPr/>
            </p:nvSpPr>
            <p:spPr bwMode="auto">
              <a:xfrm>
                <a:off x="1068" y="2304"/>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1001</a:t>
                </a:r>
                <a:endParaRPr lang="en-US" altLang="zh-CN" sz="1600">
                  <a:solidFill>
                    <a:srgbClr val="003399"/>
                  </a:solidFill>
                  <a:ea typeface="Gulim" pitchFamily="34" charset="-127"/>
                </a:endParaRPr>
              </a:p>
            </p:txBody>
          </p:sp>
          <p:sp>
            <p:nvSpPr>
              <p:cNvPr id="21527" name="Line 51"/>
              <p:cNvSpPr>
                <a:spLocks noChangeShapeType="1"/>
              </p:cNvSpPr>
              <p:nvPr/>
            </p:nvSpPr>
            <p:spPr bwMode="auto">
              <a:xfrm flipV="1">
                <a:off x="1260" y="194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aphicFrame>
          <p:nvGraphicFramePr>
            <p:cNvPr id="21506" name="Object 2"/>
            <p:cNvGraphicFramePr>
              <a:graphicFrameLocks noChangeAspect="1"/>
            </p:cNvGraphicFramePr>
            <p:nvPr/>
          </p:nvGraphicFramePr>
          <p:xfrm>
            <a:off x="745" y="731"/>
            <a:ext cx="1159" cy="485"/>
          </p:xfrm>
          <a:graphic>
            <a:graphicData uri="http://schemas.openxmlformats.org/presentationml/2006/ole">
              <mc:AlternateContent xmlns:mc="http://schemas.openxmlformats.org/markup-compatibility/2006">
                <mc:Choice xmlns:v="urn:schemas-microsoft-com:vml" Requires="v">
                  <p:oleObj spid="_x0000_s19" name="Equation" r:id="rId1" imgW="1092200" imgH="457200" progId="Equation.3">
                    <p:embed/>
                  </p:oleObj>
                </mc:Choice>
                <mc:Fallback>
                  <p:oleObj name="Equation" r:id="rId1" imgW="1092200" imgH="457200" progId="Equation.3">
                    <p:embed/>
                    <p:pic>
                      <p:nvPicPr>
                        <p:cNvPr id="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 y="731"/>
                          <a:ext cx="1159" cy="48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218" name="Rectangle 3"/>
          <p:cNvSpPr>
            <a:spLocks noChangeArrowheads="1"/>
          </p:cNvSpPr>
          <p:nvPr/>
        </p:nvSpPr>
        <p:spPr bwMode="auto">
          <a:xfrm>
            <a:off x="1775520" y="3641426"/>
            <a:ext cx="9145015" cy="2171700"/>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Arial" panose="020B0604020202020204" pitchFamily="34" charset="0"/>
                <a:cs typeface="Arial" panose="020B0604020202020204" pitchFamily="34" charset="0"/>
              </a:rPr>
              <a:t>上述反馈复位电路存在问题：</a:t>
            </a:r>
            <a:r>
              <a:rPr lang="en-US" altLang="zh-CN" sz="2400" dirty="0">
                <a:solidFill>
                  <a:srgbClr val="D60093"/>
                </a:solidFill>
                <a:latin typeface="Arial" panose="020B0604020202020204" pitchFamily="34" charset="0"/>
                <a:cs typeface="Arial" panose="020B0604020202020204" pitchFamily="34" charset="0"/>
              </a:rPr>
              <a:t> /R</a:t>
            </a:r>
            <a:r>
              <a:rPr lang="en-US" altLang="zh-CN" sz="2400" baseline="-25000" dirty="0">
                <a:solidFill>
                  <a:srgbClr val="D60093"/>
                </a:solidFill>
                <a:latin typeface="Arial" panose="020B0604020202020204" pitchFamily="34" charset="0"/>
                <a:cs typeface="Arial" panose="020B0604020202020204" pitchFamily="34" charset="0"/>
              </a:rPr>
              <a:t>D</a:t>
            </a:r>
            <a:r>
              <a:rPr lang="zh-CN" altLang="en-US" sz="2400" dirty="0">
                <a:solidFill>
                  <a:srgbClr val="D60093"/>
                </a:solidFill>
                <a:latin typeface="Arial" panose="020B0604020202020204" pitchFamily="34" charset="0"/>
                <a:cs typeface="Arial" panose="020B0604020202020204" pitchFamily="34" charset="0"/>
              </a:rPr>
              <a:t>的作用时间非常短暂</a:t>
            </a:r>
            <a:r>
              <a:rPr lang="zh-CN" altLang="en-US" sz="2400" dirty="0">
                <a:solidFill>
                  <a:srgbClr val="000000"/>
                </a:solidFill>
                <a:latin typeface="Arial" panose="020B0604020202020204" pitchFamily="34" charset="0"/>
                <a:cs typeface="Arial" panose="020B0604020202020204" pitchFamily="34" charset="0"/>
              </a:rPr>
              <a:t>，可能不会使全部</a:t>
            </a:r>
            <a:r>
              <a:rPr lang="en-US" altLang="zh-CN" sz="2400" dirty="0">
                <a:solidFill>
                  <a:srgbClr val="000000"/>
                </a:solidFill>
                <a:latin typeface="Arial" panose="020B0604020202020204" pitchFamily="34" charset="0"/>
                <a:cs typeface="Arial" panose="020B0604020202020204" pitchFamily="34" charset="0"/>
              </a:rPr>
              <a:t>FF</a:t>
            </a:r>
            <a:r>
              <a:rPr lang="zh-CN" altLang="en-US" sz="2400" dirty="0">
                <a:solidFill>
                  <a:srgbClr val="000000"/>
                </a:solidFill>
                <a:latin typeface="Arial" panose="020B0604020202020204" pitchFamily="34" charset="0"/>
                <a:cs typeface="Arial" panose="020B0604020202020204" pitchFamily="34" charset="0"/>
              </a:rPr>
              <a:t>复位，达不到反馈复位的目的</a:t>
            </a:r>
            <a:endParaRPr lang="en-US" altLang="zh-CN" sz="2400" dirty="0">
              <a:solidFill>
                <a:srgbClr val="000000"/>
              </a:solidFill>
              <a:latin typeface="Arial" panose="020B0604020202020204" pitchFamily="34" charset="0"/>
              <a:cs typeface="Arial" panose="020B0604020202020204" pitchFamily="34"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Arial" panose="020B0604020202020204" pitchFamily="34" charset="0"/>
                <a:cs typeface="Arial" panose="020B0604020202020204" pitchFamily="34" charset="0"/>
              </a:rPr>
              <a:t>改进：</a:t>
            </a:r>
            <a:r>
              <a:rPr lang="zh-CN" altLang="en-US" sz="2400" dirty="0">
                <a:solidFill>
                  <a:srgbClr val="D60093"/>
                </a:solidFill>
                <a:latin typeface="Arial" panose="020B0604020202020204" pitchFamily="34" charset="0"/>
                <a:cs typeface="Arial" panose="020B0604020202020204" pitchFamily="34" charset="0"/>
              </a:rPr>
              <a:t>增加基本</a:t>
            </a:r>
            <a:r>
              <a:rPr lang="en-US" altLang="zh-CN" sz="2400" dirty="0">
                <a:solidFill>
                  <a:srgbClr val="D60093"/>
                </a:solidFill>
                <a:latin typeface="Arial" panose="020B0604020202020204" pitchFamily="34" charset="0"/>
                <a:cs typeface="Arial" panose="020B0604020202020204" pitchFamily="34" charset="0"/>
              </a:rPr>
              <a:t>RS</a:t>
            </a:r>
            <a:r>
              <a:rPr lang="zh-CN" altLang="en-US" sz="2400" dirty="0">
                <a:solidFill>
                  <a:srgbClr val="D60093"/>
                </a:solidFill>
                <a:latin typeface="Arial" panose="020B0604020202020204" pitchFamily="34" charset="0"/>
                <a:cs typeface="Arial" panose="020B0604020202020204" pitchFamily="34" charset="0"/>
              </a:rPr>
              <a:t>触发器</a:t>
            </a:r>
            <a:r>
              <a:rPr lang="zh-CN" altLang="en-US" sz="2400" dirty="0">
                <a:solidFill>
                  <a:srgbClr val="000000"/>
                </a:solidFill>
                <a:latin typeface="Arial" panose="020B0604020202020204" pitchFamily="34" charset="0"/>
                <a:cs typeface="Arial" panose="020B0604020202020204" pitchFamily="34" charset="0"/>
              </a:rPr>
              <a:t>，增加</a:t>
            </a:r>
            <a:r>
              <a:rPr lang="en-US" altLang="zh-CN" sz="2400" dirty="0">
                <a:solidFill>
                  <a:srgbClr val="000000"/>
                </a:solidFill>
                <a:latin typeface="Arial" panose="020B0604020202020204" pitchFamily="34" charset="0"/>
                <a:cs typeface="Arial" panose="020B0604020202020204" pitchFamily="34" charset="0"/>
              </a:rPr>
              <a:t>/R</a:t>
            </a:r>
            <a:r>
              <a:rPr lang="en-US" altLang="zh-CN" sz="2400" baseline="-25000" dirty="0">
                <a:solidFill>
                  <a:srgbClr val="000000"/>
                </a:solidFill>
                <a:latin typeface="Arial" panose="020B0604020202020204" pitchFamily="34" charset="0"/>
                <a:cs typeface="Arial" panose="020B0604020202020204" pitchFamily="34" charset="0"/>
              </a:rPr>
              <a:t>D</a:t>
            </a:r>
            <a:r>
              <a:rPr lang="zh-CN" altLang="en-US" sz="2400" dirty="0">
                <a:solidFill>
                  <a:srgbClr val="000000"/>
                </a:solidFill>
                <a:latin typeface="Arial" panose="020B0604020202020204" pitchFamily="34" charset="0"/>
                <a:cs typeface="Arial" panose="020B0604020202020204" pitchFamily="34" charset="0"/>
              </a:rPr>
              <a:t>的作用时间</a:t>
            </a:r>
            <a:endParaRPr lang="en-US" altLang="zh-CN" sz="2400" dirty="0">
              <a:solidFill>
                <a:srgbClr val="000000"/>
              </a:solidFill>
              <a:latin typeface="Arial" panose="020B0604020202020204" pitchFamily="34" charset="0"/>
              <a:cs typeface="Arial" panose="020B0604020202020204" pitchFamily="34" charset="0"/>
            </a:endParaRPr>
          </a:p>
        </p:txBody>
      </p:sp>
      <p:sp>
        <p:nvSpPr>
          <p:cNvPr id="53" name="Text Box 12"/>
          <p:cNvSpPr txBox="1">
            <a:spLocks noChangeArrowheads="1"/>
          </p:cNvSpPr>
          <p:nvPr/>
        </p:nvSpPr>
        <p:spPr bwMode="auto">
          <a:xfrm>
            <a:off x="4727849" y="1124745"/>
            <a:ext cx="908023" cy="58477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endParaRPr lang="en-US" altLang="zh-CN" sz="1600" dirty="0">
              <a:solidFill>
                <a:srgbClr val="003399"/>
              </a:solidFill>
              <a:ea typeface="Gulim" pitchFamily="34" charset="-127"/>
            </a:endParaRPr>
          </a:p>
          <a:p>
            <a:pPr algn="just">
              <a:lnSpc>
                <a:spcPct val="100000"/>
              </a:lnSpc>
              <a:spcBef>
                <a:spcPct val="0"/>
              </a:spcBef>
              <a:buClrTx/>
              <a:buSzTx/>
              <a:buFontTx/>
              <a:buNone/>
            </a:pPr>
            <a:r>
              <a:rPr lang="zh-CN" altLang="en-US" sz="1600" dirty="0">
                <a:solidFill>
                  <a:srgbClr val="003399"/>
                </a:solidFill>
                <a:ea typeface="Gulim" pitchFamily="34" charset="-127"/>
              </a:rPr>
              <a:t>／</a:t>
            </a:r>
            <a:r>
              <a:rPr lang="en-US" altLang="zh-CN" sz="1600" dirty="0">
                <a:solidFill>
                  <a:srgbClr val="FF3399"/>
                </a:solidFill>
                <a:ea typeface="Gulim" pitchFamily="34" charset="-127"/>
              </a:rPr>
              <a:t>1010</a:t>
            </a:r>
            <a:endParaRPr lang="en-US" altLang="zh-CN" sz="1600" dirty="0">
              <a:solidFill>
                <a:srgbClr val="FF3399"/>
              </a:solidFill>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p:cTn id="7" dur="1000" fill="hold"/>
                                        <p:tgtEl>
                                          <p:spTgt spid="218"/>
                                        </p:tgtEl>
                                        <p:attrNameLst>
                                          <p:attrName>ppt_w</p:attrName>
                                        </p:attrNameLst>
                                      </p:cBhvr>
                                      <p:tavLst>
                                        <p:tav tm="0">
                                          <p:val>
                                            <p:strVal val="#ppt_w*0.70"/>
                                          </p:val>
                                        </p:tav>
                                        <p:tav tm="100000">
                                          <p:val>
                                            <p:strVal val="#ppt_w"/>
                                          </p:val>
                                        </p:tav>
                                      </p:tavLst>
                                    </p:anim>
                                    <p:anim calcmode="lin" valueType="num">
                                      <p:cBhvr>
                                        <p:cTn id="8" dur="1000" fill="hold"/>
                                        <p:tgtEl>
                                          <p:spTgt spid="218"/>
                                        </p:tgtEl>
                                        <p:attrNameLst>
                                          <p:attrName>ppt_h</p:attrName>
                                        </p:attrNameLst>
                                      </p:cBhvr>
                                      <p:tavLst>
                                        <p:tav tm="0">
                                          <p:val>
                                            <p:strVal val="#ppt_h"/>
                                          </p:val>
                                        </p:tav>
                                        <p:tav tm="100000">
                                          <p:val>
                                            <p:strVal val="#ppt_h"/>
                                          </p:val>
                                        </p:tav>
                                      </p:tavLst>
                                    </p:anim>
                                    <p:animEffect transition="in" filter="fade">
                                      <p:cBhvr>
                                        <p:cTn id="9"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a:t>
            </a:r>
            <a:endParaRPr lang="zh-CN" altLang="en-US" i="0" dirty="0">
              <a:solidFill>
                <a:schemeClr val="accent1"/>
              </a:solidFill>
              <a:latin typeface="+mj-ea"/>
              <a:cs typeface="Times New Roman" panose="02020603050405020304" pitchFamily="18" charset="0"/>
            </a:endParaRPr>
          </a:p>
        </p:txBody>
      </p:sp>
      <p:sp>
        <p:nvSpPr>
          <p:cNvPr id="227" name="Text Box 6"/>
          <p:cNvSpPr>
            <a:spLocks noGrp="1" noChangeArrowheads="1"/>
          </p:cNvSpPr>
          <p:nvPr>
            <p:ph type="body" sz="half" idx="4294967295"/>
          </p:nvPr>
        </p:nvSpPr>
        <p:spPr>
          <a:xfrm>
            <a:off x="1963737" y="4102955"/>
            <a:ext cx="8378825" cy="304800"/>
          </a:xfrm>
          <a:noFill/>
        </p:spPr>
        <p:txBody>
          <a:bodyPr>
            <a:spAutoFit/>
          </a:bodyPr>
          <a:lstStyle/>
          <a:p>
            <a:pPr algn="just">
              <a:spcBef>
                <a:spcPct val="5000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，基本</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触发器</a:t>
            </a:r>
            <a:r>
              <a:rPr lang="zh-CN" altLang="en-US"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置</a:t>
            </a:r>
            <a:r>
              <a:rPr lang="en-US" altLang="zh-CN"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，计数器不复位。</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419"/>
          <p:cNvGrpSpPr/>
          <p:nvPr/>
        </p:nvGrpSpPr>
        <p:grpSpPr bwMode="auto">
          <a:xfrm>
            <a:off x="2990850" y="894061"/>
            <a:ext cx="6248400" cy="2962275"/>
            <a:chOff x="672" y="1440"/>
            <a:chExt cx="3936" cy="1866"/>
          </a:xfrm>
        </p:grpSpPr>
        <p:grpSp>
          <p:nvGrpSpPr>
            <p:cNvPr id="3" name="Group 418"/>
            <p:cNvGrpSpPr/>
            <p:nvPr/>
          </p:nvGrpSpPr>
          <p:grpSpPr bwMode="auto">
            <a:xfrm>
              <a:off x="672" y="1440"/>
              <a:ext cx="3936" cy="1845"/>
              <a:chOff x="672" y="1440"/>
              <a:chExt cx="3936" cy="1845"/>
            </a:xfrm>
          </p:grpSpPr>
          <p:grpSp>
            <p:nvGrpSpPr>
              <p:cNvPr id="4" name="Group 256"/>
              <p:cNvGrpSpPr/>
              <p:nvPr/>
            </p:nvGrpSpPr>
            <p:grpSpPr bwMode="auto">
              <a:xfrm>
                <a:off x="672" y="1440"/>
                <a:ext cx="3936" cy="1845"/>
                <a:chOff x="672" y="1707"/>
                <a:chExt cx="3936" cy="1845"/>
              </a:xfrm>
            </p:grpSpPr>
            <p:grpSp>
              <p:nvGrpSpPr>
                <p:cNvPr id="5" name="Group 257"/>
                <p:cNvGrpSpPr/>
                <p:nvPr/>
              </p:nvGrpSpPr>
              <p:grpSpPr bwMode="auto">
                <a:xfrm>
                  <a:off x="912" y="1851"/>
                  <a:ext cx="720" cy="720"/>
                  <a:chOff x="912" y="2208"/>
                  <a:chExt cx="720" cy="720"/>
                </a:xfrm>
              </p:grpSpPr>
              <p:grpSp>
                <p:nvGrpSpPr>
                  <p:cNvPr id="6" name="Group 258"/>
                  <p:cNvGrpSpPr/>
                  <p:nvPr/>
                </p:nvGrpSpPr>
                <p:grpSpPr bwMode="auto">
                  <a:xfrm>
                    <a:off x="1152" y="2448"/>
                    <a:ext cx="480" cy="480"/>
                    <a:chOff x="1152" y="2448"/>
                    <a:chExt cx="480" cy="480"/>
                  </a:xfrm>
                </p:grpSpPr>
                <p:sp>
                  <p:nvSpPr>
                    <p:cNvPr id="22701" name="Rectangle 259"/>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2" name="Text Box 260"/>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3" name="Text Box 261"/>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4" name="Oval 262"/>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5" name="Oval 263"/>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6" name="AutoShape 264"/>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7" name="Text Box 265"/>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8" name="Text Box 266"/>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9" name="Line 267"/>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95" name="Line 268"/>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6" name="Line 269"/>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7" name="Line 270"/>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8" name="Oval 271"/>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9" name="Text Box 272"/>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0" name="Text Box 273"/>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0</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7" name="Group 274"/>
                <p:cNvGrpSpPr/>
                <p:nvPr/>
              </p:nvGrpSpPr>
              <p:grpSpPr bwMode="auto">
                <a:xfrm>
                  <a:off x="1680" y="1851"/>
                  <a:ext cx="720" cy="720"/>
                  <a:chOff x="912" y="2208"/>
                  <a:chExt cx="720" cy="720"/>
                </a:xfrm>
              </p:grpSpPr>
              <p:grpSp>
                <p:nvGrpSpPr>
                  <p:cNvPr id="8" name="Group 275"/>
                  <p:cNvGrpSpPr/>
                  <p:nvPr/>
                </p:nvGrpSpPr>
                <p:grpSpPr bwMode="auto">
                  <a:xfrm>
                    <a:off x="1152" y="2448"/>
                    <a:ext cx="480" cy="480"/>
                    <a:chOff x="1152" y="2448"/>
                    <a:chExt cx="480" cy="480"/>
                  </a:xfrm>
                </p:grpSpPr>
                <p:sp>
                  <p:nvSpPr>
                    <p:cNvPr id="22685" name="Rectangle 27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6" name="Text Box 27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7" name="Text Box 27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8" name="Oval 27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9" name="Oval 28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0" name="AutoShape 28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1" name="Text Box 28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92" name="Text Box 28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93" name="Line 28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79" name="Line 28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0" name="Line 28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1" name="Line 28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2" name="Oval 28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3" name="Text Box 28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4" name="Text Box 29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1</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9" name="Group 291"/>
                <p:cNvGrpSpPr/>
                <p:nvPr/>
              </p:nvGrpSpPr>
              <p:grpSpPr bwMode="auto">
                <a:xfrm>
                  <a:off x="2448" y="1851"/>
                  <a:ext cx="720" cy="720"/>
                  <a:chOff x="912" y="2208"/>
                  <a:chExt cx="720" cy="720"/>
                </a:xfrm>
              </p:grpSpPr>
              <p:grpSp>
                <p:nvGrpSpPr>
                  <p:cNvPr id="10" name="Group 292"/>
                  <p:cNvGrpSpPr/>
                  <p:nvPr/>
                </p:nvGrpSpPr>
                <p:grpSpPr bwMode="auto">
                  <a:xfrm>
                    <a:off x="1152" y="2448"/>
                    <a:ext cx="480" cy="480"/>
                    <a:chOff x="1152" y="2448"/>
                    <a:chExt cx="480" cy="480"/>
                  </a:xfrm>
                </p:grpSpPr>
                <p:sp>
                  <p:nvSpPr>
                    <p:cNvPr id="22669" name="Rectangle 29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0" name="Text Box 29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1" name="Text Box 29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2" name="Oval 29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3" name="Oval 29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4" name="AutoShape 29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5" name="Text Box 29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6" name="Text Box 30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7" name="Line 30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63" name="Line 30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4" name="Line 30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5" name="Line 30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6" name="Oval 30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67" name="Text Box 30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8" name="Text Box 30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2</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11" name="Group 308"/>
                <p:cNvGrpSpPr/>
                <p:nvPr/>
              </p:nvGrpSpPr>
              <p:grpSpPr bwMode="auto">
                <a:xfrm>
                  <a:off x="3216" y="1851"/>
                  <a:ext cx="720" cy="720"/>
                  <a:chOff x="912" y="2208"/>
                  <a:chExt cx="720" cy="720"/>
                </a:xfrm>
              </p:grpSpPr>
              <p:grpSp>
                <p:nvGrpSpPr>
                  <p:cNvPr id="12" name="Group 309"/>
                  <p:cNvGrpSpPr/>
                  <p:nvPr/>
                </p:nvGrpSpPr>
                <p:grpSpPr bwMode="auto">
                  <a:xfrm>
                    <a:off x="1152" y="2448"/>
                    <a:ext cx="480" cy="480"/>
                    <a:chOff x="1152" y="2448"/>
                    <a:chExt cx="480" cy="480"/>
                  </a:xfrm>
                </p:grpSpPr>
                <p:sp>
                  <p:nvSpPr>
                    <p:cNvPr id="22653" name="Rectangle 31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4" name="Text Box 31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5" name="Text Box 31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6" name="Oval 31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7" name="Oval 31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8" name="AutoShape 31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9" name="Text Box 31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0" name="Text Box 31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1" name="Line 31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47" name="Line 31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8" name="Line 32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9" name="Line 32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50" name="Oval 32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1" name="Text Box 32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2" name="Text Box 32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13" name="Group 325"/>
                <p:cNvGrpSpPr/>
                <p:nvPr/>
              </p:nvGrpSpPr>
              <p:grpSpPr bwMode="auto">
                <a:xfrm>
                  <a:off x="3120" y="2187"/>
                  <a:ext cx="336" cy="144"/>
                  <a:chOff x="3168" y="2544"/>
                  <a:chExt cx="336" cy="144"/>
                </a:xfrm>
              </p:grpSpPr>
              <p:sp>
                <p:nvSpPr>
                  <p:cNvPr id="22643" name="Line 326"/>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4" name="Line 327"/>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5" name="Line 328"/>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29"/>
                <p:cNvGrpSpPr/>
                <p:nvPr/>
              </p:nvGrpSpPr>
              <p:grpSpPr bwMode="auto">
                <a:xfrm>
                  <a:off x="2352" y="2187"/>
                  <a:ext cx="336" cy="144"/>
                  <a:chOff x="3168" y="2544"/>
                  <a:chExt cx="336" cy="144"/>
                </a:xfrm>
              </p:grpSpPr>
              <p:sp>
                <p:nvSpPr>
                  <p:cNvPr id="22640" name="Line 330"/>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1" name="Line 331"/>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2" name="Line 332"/>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5" name="Group 333"/>
                <p:cNvGrpSpPr/>
                <p:nvPr/>
              </p:nvGrpSpPr>
              <p:grpSpPr bwMode="auto">
                <a:xfrm>
                  <a:off x="1584" y="2187"/>
                  <a:ext cx="336" cy="144"/>
                  <a:chOff x="3168" y="2544"/>
                  <a:chExt cx="336" cy="144"/>
                </a:xfrm>
              </p:grpSpPr>
              <p:sp>
                <p:nvSpPr>
                  <p:cNvPr id="22637" name="Line 334"/>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8" name="Line 335"/>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9" name="Line 336"/>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563" name="Line 337"/>
                <p:cNvSpPr>
                  <a:spLocks noChangeShapeType="1"/>
                </p:cNvSpPr>
                <p:nvPr/>
              </p:nvSpPr>
              <p:spPr bwMode="auto">
                <a:xfrm>
                  <a:off x="720" y="2331"/>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4" name="Text Box 338"/>
                <p:cNvSpPr txBox="1">
                  <a:spLocks noChangeArrowheads="1"/>
                </p:cNvSpPr>
                <p:nvPr/>
              </p:nvSpPr>
              <p:spPr bwMode="auto">
                <a:xfrm>
                  <a:off x="672" y="2119"/>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65" name="Line 339"/>
                <p:cNvSpPr>
                  <a:spLocks noChangeShapeType="1"/>
                </p:cNvSpPr>
                <p:nvPr/>
              </p:nvSpPr>
              <p:spPr bwMode="auto">
                <a:xfrm>
                  <a:off x="3888" y="218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6" name="Line 340"/>
                <p:cNvSpPr>
                  <a:spLocks noChangeShapeType="1"/>
                </p:cNvSpPr>
                <p:nvPr/>
              </p:nvSpPr>
              <p:spPr bwMode="auto">
                <a:xfrm flipV="1">
                  <a:off x="3984" y="194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7" name="Text Box 341"/>
                <p:cNvSpPr txBox="1">
                  <a:spLocks noChangeArrowheads="1"/>
                </p:cNvSpPr>
                <p:nvPr/>
              </p:nvSpPr>
              <p:spPr bwMode="auto">
                <a:xfrm>
                  <a:off x="3744"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68" name="Line 342"/>
                <p:cNvSpPr>
                  <a:spLocks noChangeShapeType="1"/>
                </p:cNvSpPr>
                <p:nvPr/>
              </p:nvSpPr>
              <p:spPr bwMode="auto">
                <a:xfrm flipV="1">
                  <a:off x="3216" y="1947"/>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9" name="Text Box 343"/>
                <p:cNvSpPr txBox="1">
                  <a:spLocks noChangeArrowheads="1"/>
                </p:cNvSpPr>
                <p:nvPr/>
              </p:nvSpPr>
              <p:spPr bwMode="auto">
                <a:xfrm>
                  <a:off x="2976"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0" name="Line 344"/>
                <p:cNvSpPr>
                  <a:spLocks noChangeShapeType="1"/>
                </p:cNvSpPr>
                <p:nvPr/>
              </p:nvSpPr>
              <p:spPr bwMode="auto">
                <a:xfrm flipV="1">
                  <a:off x="2448" y="194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1" name="Text Box 345"/>
                <p:cNvSpPr txBox="1">
                  <a:spLocks noChangeArrowheads="1"/>
                </p:cNvSpPr>
                <p:nvPr/>
              </p:nvSpPr>
              <p:spPr bwMode="auto">
                <a:xfrm>
                  <a:off x="2208"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2" name="Line 346"/>
                <p:cNvSpPr>
                  <a:spLocks noChangeShapeType="1"/>
                </p:cNvSpPr>
                <p:nvPr/>
              </p:nvSpPr>
              <p:spPr bwMode="auto">
                <a:xfrm flipV="1">
                  <a:off x="1680" y="1947"/>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3" name="Text Box 347"/>
                <p:cNvSpPr txBox="1">
                  <a:spLocks noChangeArrowheads="1"/>
                </p:cNvSpPr>
                <p:nvPr/>
              </p:nvSpPr>
              <p:spPr bwMode="auto">
                <a:xfrm>
                  <a:off x="1440"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4" name="Oval 348"/>
                <p:cNvSpPr>
                  <a:spLocks noChangeArrowheads="1"/>
                </p:cNvSpPr>
                <p:nvPr/>
              </p:nvSpPr>
              <p:spPr bwMode="auto">
                <a:xfrm>
                  <a:off x="1650" y="21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5" name="Oval 349"/>
                <p:cNvSpPr>
                  <a:spLocks noChangeArrowheads="1"/>
                </p:cNvSpPr>
                <p:nvPr/>
              </p:nvSpPr>
              <p:spPr bwMode="auto">
                <a:xfrm>
                  <a:off x="2421" y="21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6" name="Oval 350"/>
                <p:cNvSpPr>
                  <a:spLocks noChangeArrowheads="1"/>
                </p:cNvSpPr>
                <p:nvPr/>
              </p:nvSpPr>
              <p:spPr bwMode="auto">
                <a:xfrm>
                  <a:off x="3189" y="215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7" name="Oval 351"/>
                <p:cNvSpPr>
                  <a:spLocks noChangeArrowheads="1"/>
                </p:cNvSpPr>
                <p:nvPr/>
              </p:nvSpPr>
              <p:spPr bwMode="auto">
                <a:xfrm>
                  <a:off x="1374"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8" name="Oval 352"/>
                <p:cNvSpPr>
                  <a:spLocks noChangeArrowheads="1"/>
                </p:cNvSpPr>
                <p:nvPr/>
              </p:nvSpPr>
              <p:spPr bwMode="auto">
                <a:xfrm>
                  <a:off x="2142"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9" name="Oval 353"/>
                <p:cNvSpPr>
                  <a:spLocks noChangeArrowheads="1"/>
                </p:cNvSpPr>
                <p:nvPr/>
              </p:nvSpPr>
              <p:spPr bwMode="auto">
                <a:xfrm>
                  <a:off x="2901"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80" name="Oval 354"/>
                <p:cNvSpPr>
                  <a:spLocks noChangeArrowheads="1"/>
                </p:cNvSpPr>
                <p:nvPr/>
              </p:nvSpPr>
              <p:spPr bwMode="auto">
                <a:xfrm>
                  <a:off x="3669"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6" name="Group 355"/>
                <p:cNvGrpSpPr/>
                <p:nvPr/>
              </p:nvGrpSpPr>
              <p:grpSpPr bwMode="auto">
                <a:xfrm>
                  <a:off x="1152" y="2592"/>
                  <a:ext cx="336" cy="213"/>
                  <a:chOff x="1296" y="1584"/>
                  <a:chExt cx="336" cy="213"/>
                </a:xfrm>
              </p:grpSpPr>
              <p:sp>
                <p:nvSpPr>
                  <p:cNvPr id="22635" name="Text Box 356"/>
                  <p:cNvSpPr txBox="1">
                    <a:spLocks noChangeArrowheads="1"/>
                  </p:cNvSpPr>
                  <p:nvPr/>
                </p:nvSpPr>
                <p:spPr bwMode="auto">
                  <a:xfrm>
                    <a:off x="1296" y="158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36" name="Line 357"/>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58"/>
                <p:cNvGrpSpPr/>
                <p:nvPr/>
              </p:nvGrpSpPr>
              <p:grpSpPr bwMode="auto">
                <a:xfrm>
                  <a:off x="4224" y="2235"/>
                  <a:ext cx="384" cy="288"/>
                  <a:chOff x="4560" y="1056"/>
                  <a:chExt cx="384" cy="288"/>
                </a:xfrm>
              </p:grpSpPr>
              <p:sp>
                <p:nvSpPr>
                  <p:cNvPr id="22632" name="Rectangle 359"/>
                  <p:cNvSpPr>
                    <a:spLocks noChangeArrowheads="1"/>
                  </p:cNvSpPr>
                  <p:nvPr/>
                </p:nvSpPr>
                <p:spPr bwMode="auto">
                  <a:xfrm>
                    <a:off x="4560" y="1056"/>
                    <a:ext cx="384"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3" name="Oval 360"/>
                  <p:cNvSpPr>
                    <a:spLocks noChangeArrowheads="1"/>
                  </p:cNvSpPr>
                  <p:nvPr/>
                </p:nvSpPr>
                <p:spPr bwMode="auto">
                  <a:xfrm>
                    <a:off x="4725" y="12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4" name="Text Box 361"/>
                  <p:cNvSpPr txBox="1">
                    <a:spLocks noChangeArrowheads="1"/>
                  </p:cNvSpPr>
                  <p:nvPr/>
                </p:nvSpPr>
                <p:spPr bwMode="auto">
                  <a:xfrm>
                    <a:off x="4656" y="1104"/>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&amp;</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sp>
              <p:nvSpPr>
                <p:cNvPr id="22583" name="Line 362"/>
                <p:cNvSpPr>
                  <a:spLocks noChangeShapeType="1"/>
                </p:cNvSpPr>
                <p:nvPr/>
              </p:nvSpPr>
              <p:spPr bwMode="auto">
                <a:xfrm>
                  <a:off x="1392"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4" name="Line 363"/>
                <p:cNvSpPr>
                  <a:spLocks noChangeShapeType="1"/>
                </p:cNvSpPr>
                <p:nvPr/>
              </p:nvSpPr>
              <p:spPr bwMode="auto">
                <a:xfrm>
                  <a:off x="1392" y="2859"/>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5" name="Line 364"/>
                <p:cNvSpPr>
                  <a:spLocks noChangeShapeType="1"/>
                </p:cNvSpPr>
                <p:nvPr/>
              </p:nvSpPr>
              <p:spPr bwMode="auto">
                <a:xfrm>
                  <a:off x="2160"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6" name="Line 365"/>
                <p:cNvSpPr>
                  <a:spLocks noChangeShapeType="1"/>
                </p:cNvSpPr>
                <p:nvPr/>
              </p:nvSpPr>
              <p:spPr bwMode="auto">
                <a:xfrm>
                  <a:off x="2928"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7" name="Line 366"/>
                <p:cNvSpPr>
                  <a:spLocks noChangeShapeType="1"/>
                </p:cNvSpPr>
                <p:nvPr/>
              </p:nvSpPr>
              <p:spPr bwMode="auto">
                <a:xfrm>
                  <a:off x="3696"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8" name="Line 367"/>
                <p:cNvSpPr>
                  <a:spLocks noChangeShapeType="1"/>
                </p:cNvSpPr>
                <p:nvPr/>
              </p:nvSpPr>
              <p:spPr bwMode="auto">
                <a:xfrm>
                  <a:off x="3984" y="1947"/>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9" name="Line 368"/>
                <p:cNvSpPr>
                  <a:spLocks noChangeShapeType="1"/>
                </p:cNvSpPr>
                <p:nvPr/>
              </p:nvSpPr>
              <p:spPr bwMode="auto">
                <a:xfrm>
                  <a:off x="4320" y="1947"/>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0" name="Line 369"/>
                <p:cNvSpPr>
                  <a:spLocks noChangeShapeType="1"/>
                </p:cNvSpPr>
                <p:nvPr/>
              </p:nvSpPr>
              <p:spPr bwMode="auto">
                <a:xfrm flipV="1">
                  <a:off x="2448" y="17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1" name="Line 370"/>
                <p:cNvSpPr>
                  <a:spLocks noChangeShapeType="1"/>
                </p:cNvSpPr>
                <p:nvPr/>
              </p:nvSpPr>
              <p:spPr bwMode="auto">
                <a:xfrm>
                  <a:off x="2448" y="1707"/>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2" name="Line 371"/>
                <p:cNvSpPr>
                  <a:spLocks noChangeShapeType="1"/>
                </p:cNvSpPr>
                <p:nvPr/>
              </p:nvSpPr>
              <p:spPr bwMode="auto">
                <a:xfrm>
                  <a:off x="4512" y="1707"/>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3" name="Oval 372"/>
                <p:cNvSpPr>
                  <a:spLocks noChangeArrowheads="1"/>
                </p:cNvSpPr>
                <p:nvPr/>
              </p:nvSpPr>
              <p:spPr bwMode="auto">
                <a:xfrm>
                  <a:off x="2133" y="2832"/>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4" name="Oval 373"/>
                <p:cNvSpPr>
                  <a:spLocks noChangeArrowheads="1"/>
                </p:cNvSpPr>
                <p:nvPr/>
              </p:nvSpPr>
              <p:spPr bwMode="auto">
                <a:xfrm>
                  <a:off x="2901" y="28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5" name="Oval 374"/>
                <p:cNvSpPr>
                  <a:spLocks noChangeArrowheads="1"/>
                </p:cNvSpPr>
                <p:nvPr/>
              </p:nvSpPr>
              <p:spPr bwMode="auto">
                <a:xfrm>
                  <a:off x="2217" y="309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8" name="Group 375"/>
                <p:cNvGrpSpPr/>
                <p:nvPr/>
              </p:nvGrpSpPr>
              <p:grpSpPr bwMode="auto">
                <a:xfrm>
                  <a:off x="2064" y="3168"/>
                  <a:ext cx="336" cy="260"/>
                  <a:chOff x="2064" y="3168"/>
                  <a:chExt cx="336" cy="260"/>
                </a:xfrm>
              </p:grpSpPr>
              <p:sp>
                <p:nvSpPr>
                  <p:cNvPr id="22629" name="Rectangle 376"/>
                  <p:cNvSpPr>
                    <a:spLocks noChangeArrowheads="1"/>
                  </p:cNvSpPr>
                  <p:nvPr/>
                </p:nvSpPr>
                <p:spPr bwMode="auto">
                  <a:xfrm>
                    <a:off x="2064" y="3216"/>
                    <a:ext cx="336" cy="19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0" name="Oval 377"/>
                  <p:cNvSpPr>
                    <a:spLocks noChangeArrowheads="1"/>
                  </p:cNvSpPr>
                  <p:nvPr/>
                </p:nvSpPr>
                <p:spPr bwMode="auto">
                  <a:xfrm>
                    <a:off x="2208" y="3168"/>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1" name="Text Box 378"/>
                  <p:cNvSpPr txBox="1">
                    <a:spLocks noChangeArrowheads="1"/>
                  </p:cNvSpPr>
                  <p:nvPr/>
                </p:nvSpPr>
                <p:spPr bwMode="auto">
                  <a:xfrm>
                    <a:off x="2112" y="3216"/>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19" name="Group 379"/>
                <p:cNvGrpSpPr/>
                <p:nvPr/>
              </p:nvGrpSpPr>
              <p:grpSpPr bwMode="auto">
                <a:xfrm>
                  <a:off x="2574" y="3168"/>
                  <a:ext cx="336" cy="260"/>
                  <a:chOff x="2064" y="3168"/>
                  <a:chExt cx="336" cy="260"/>
                </a:xfrm>
              </p:grpSpPr>
              <p:sp>
                <p:nvSpPr>
                  <p:cNvPr id="22626" name="Rectangle 380"/>
                  <p:cNvSpPr>
                    <a:spLocks noChangeArrowheads="1"/>
                  </p:cNvSpPr>
                  <p:nvPr/>
                </p:nvSpPr>
                <p:spPr bwMode="auto">
                  <a:xfrm>
                    <a:off x="2064" y="3216"/>
                    <a:ext cx="336" cy="19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7" name="Oval 381"/>
                  <p:cNvSpPr>
                    <a:spLocks noChangeArrowheads="1"/>
                  </p:cNvSpPr>
                  <p:nvPr/>
                </p:nvSpPr>
                <p:spPr bwMode="auto">
                  <a:xfrm>
                    <a:off x="2208" y="3168"/>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8" name="Text Box 382"/>
                  <p:cNvSpPr txBox="1">
                    <a:spLocks noChangeArrowheads="1"/>
                  </p:cNvSpPr>
                  <p:nvPr/>
                </p:nvSpPr>
                <p:spPr bwMode="auto">
                  <a:xfrm>
                    <a:off x="2112" y="3216"/>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2598" name="Line 383"/>
                <p:cNvSpPr>
                  <a:spLocks noChangeShapeType="1"/>
                </p:cNvSpPr>
                <p:nvPr/>
              </p:nvSpPr>
              <p:spPr bwMode="auto">
                <a:xfrm flipV="1">
                  <a:off x="2238" y="2871"/>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9" name="Line 384"/>
                <p:cNvSpPr>
                  <a:spLocks noChangeShapeType="1"/>
                </p:cNvSpPr>
                <p:nvPr/>
              </p:nvSpPr>
              <p:spPr bwMode="auto">
                <a:xfrm>
                  <a:off x="2256" y="3120"/>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0" name="Line 385"/>
                <p:cNvSpPr>
                  <a:spLocks noChangeShapeType="1"/>
                </p:cNvSpPr>
                <p:nvPr/>
              </p:nvSpPr>
              <p:spPr bwMode="auto">
                <a:xfrm>
                  <a:off x="2448" y="3120"/>
                  <a:ext cx="96"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1" name="Line 386"/>
                <p:cNvSpPr>
                  <a:spLocks noChangeShapeType="1"/>
                </p:cNvSpPr>
                <p:nvPr/>
              </p:nvSpPr>
              <p:spPr bwMode="auto">
                <a:xfrm>
                  <a:off x="2544" y="350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2" name="Line 387"/>
                <p:cNvSpPr>
                  <a:spLocks noChangeShapeType="1"/>
                </p:cNvSpPr>
                <p:nvPr/>
              </p:nvSpPr>
              <p:spPr bwMode="auto">
                <a:xfrm flipV="1">
                  <a:off x="2688"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3" name="Line 388"/>
                <p:cNvSpPr>
                  <a:spLocks noChangeShapeType="1"/>
                </p:cNvSpPr>
                <p:nvPr/>
              </p:nvSpPr>
              <p:spPr bwMode="auto">
                <a:xfrm>
                  <a:off x="2736" y="3120"/>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4" name="Line 389"/>
                <p:cNvSpPr>
                  <a:spLocks noChangeShapeType="1"/>
                </p:cNvSpPr>
                <p:nvPr/>
              </p:nvSpPr>
              <p:spPr bwMode="auto">
                <a:xfrm flipH="1">
                  <a:off x="2544" y="3120"/>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5" name="Line 390"/>
                <p:cNvSpPr>
                  <a:spLocks noChangeShapeType="1"/>
                </p:cNvSpPr>
                <p:nvPr/>
              </p:nvSpPr>
              <p:spPr bwMode="auto">
                <a:xfrm flipH="1">
                  <a:off x="2448" y="3120"/>
                  <a:ext cx="96"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6" name="Line 391"/>
                <p:cNvSpPr>
                  <a:spLocks noChangeShapeType="1"/>
                </p:cNvSpPr>
                <p:nvPr/>
              </p:nvSpPr>
              <p:spPr bwMode="auto">
                <a:xfrm flipH="1">
                  <a:off x="2304" y="350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7" name="Line 392"/>
                <p:cNvSpPr>
                  <a:spLocks noChangeShapeType="1"/>
                </p:cNvSpPr>
                <p:nvPr/>
              </p:nvSpPr>
              <p:spPr bwMode="auto">
                <a:xfrm flipV="1">
                  <a:off x="2304"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8" name="Line 393"/>
                <p:cNvSpPr>
                  <a:spLocks noChangeShapeType="1"/>
                </p:cNvSpPr>
                <p:nvPr/>
              </p:nvSpPr>
              <p:spPr bwMode="auto">
                <a:xfrm>
                  <a:off x="2832"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9" name="Line 394"/>
                <p:cNvSpPr>
                  <a:spLocks noChangeShapeType="1"/>
                </p:cNvSpPr>
                <p:nvPr/>
              </p:nvSpPr>
              <p:spPr bwMode="auto">
                <a:xfrm>
                  <a:off x="2832" y="3504"/>
                  <a:ext cx="15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0" name="Line 395"/>
                <p:cNvSpPr>
                  <a:spLocks noChangeShapeType="1"/>
                </p:cNvSpPr>
                <p:nvPr/>
              </p:nvSpPr>
              <p:spPr bwMode="auto">
                <a:xfrm flipV="1">
                  <a:off x="4416" y="2544"/>
                  <a:ext cx="0" cy="9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0" name="Group 396"/>
                <p:cNvGrpSpPr/>
                <p:nvPr/>
              </p:nvGrpSpPr>
              <p:grpSpPr bwMode="auto">
                <a:xfrm>
                  <a:off x="1392" y="3186"/>
                  <a:ext cx="240" cy="240"/>
                  <a:chOff x="960" y="3168"/>
                  <a:chExt cx="240" cy="240"/>
                </a:xfrm>
              </p:grpSpPr>
              <p:sp>
                <p:nvSpPr>
                  <p:cNvPr id="22623" name="Rectangle 397"/>
                  <p:cNvSpPr>
                    <a:spLocks noChangeArrowheads="1"/>
                  </p:cNvSpPr>
                  <p:nvPr/>
                </p:nvSpPr>
                <p:spPr bwMode="auto">
                  <a:xfrm>
                    <a:off x="960" y="3168"/>
                    <a:ext cx="192"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4" name="Oval 398"/>
                  <p:cNvSpPr>
                    <a:spLocks noChangeArrowheads="1"/>
                  </p:cNvSpPr>
                  <p:nvPr/>
                </p:nvSpPr>
                <p:spPr bwMode="auto">
                  <a:xfrm>
                    <a:off x="1152" y="326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5" name="Text Box 399"/>
                  <p:cNvSpPr txBox="1">
                    <a:spLocks noChangeArrowheads="1"/>
                  </p:cNvSpPr>
                  <p:nvPr/>
                </p:nvSpPr>
                <p:spPr bwMode="auto">
                  <a:xfrm>
                    <a:off x="960" y="3216"/>
                    <a:ext cx="192"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sp>
              <p:nvSpPr>
                <p:cNvPr id="22612" name="Line 400"/>
                <p:cNvSpPr>
                  <a:spLocks noChangeShapeType="1"/>
                </p:cNvSpPr>
                <p:nvPr/>
              </p:nvSpPr>
              <p:spPr bwMode="auto">
                <a:xfrm>
                  <a:off x="1632" y="3312"/>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3" name="Line 401"/>
                <p:cNvSpPr>
                  <a:spLocks noChangeShapeType="1"/>
                </p:cNvSpPr>
                <p:nvPr/>
              </p:nvSpPr>
              <p:spPr bwMode="auto">
                <a:xfrm>
                  <a:off x="1824" y="3312"/>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4" name="Line 402"/>
                <p:cNvSpPr>
                  <a:spLocks noChangeShapeType="1"/>
                </p:cNvSpPr>
                <p:nvPr/>
              </p:nvSpPr>
              <p:spPr bwMode="auto">
                <a:xfrm>
                  <a:off x="1824" y="35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5" name="Line 403"/>
                <p:cNvSpPr>
                  <a:spLocks noChangeShapeType="1"/>
                </p:cNvSpPr>
                <p:nvPr/>
              </p:nvSpPr>
              <p:spPr bwMode="auto">
                <a:xfrm flipV="1">
                  <a:off x="2160" y="340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6" name="Line 404"/>
                <p:cNvSpPr>
                  <a:spLocks noChangeShapeType="1"/>
                </p:cNvSpPr>
                <p:nvPr/>
              </p:nvSpPr>
              <p:spPr bwMode="auto">
                <a:xfrm flipH="1">
                  <a:off x="960" y="3312"/>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7" name="Line 405"/>
                <p:cNvSpPr>
                  <a:spLocks noChangeShapeType="1"/>
                </p:cNvSpPr>
                <p:nvPr/>
              </p:nvSpPr>
              <p:spPr bwMode="auto">
                <a:xfrm flipV="1">
                  <a:off x="960" y="2352"/>
                  <a:ext cx="0" cy="9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8" name="Oval 406"/>
                <p:cNvSpPr>
                  <a:spLocks noChangeArrowheads="1"/>
                </p:cNvSpPr>
                <p:nvPr/>
              </p:nvSpPr>
              <p:spPr bwMode="auto">
                <a:xfrm>
                  <a:off x="2217" y="284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19" name="Oval 407"/>
                <p:cNvSpPr>
                  <a:spLocks noChangeArrowheads="1"/>
                </p:cNvSpPr>
                <p:nvPr/>
              </p:nvSpPr>
              <p:spPr bwMode="auto">
                <a:xfrm>
                  <a:off x="939" y="231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21" name="Group 408"/>
                <p:cNvGrpSpPr/>
                <p:nvPr/>
              </p:nvGrpSpPr>
              <p:grpSpPr bwMode="auto">
                <a:xfrm>
                  <a:off x="4176" y="2544"/>
                  <a:ext cx="336" cy="212"/>
                  <a:chOff x="1296" y="1584"/>
                  <a:chExt cx="336" cy="212"/>
                </a:xfrm>
              </p:grpSpPr>
              <p:sp>
                <p:nvSpPr>
                  <p:cNvPr id="22621" name="Text Box 409"/>
                  <p:cNvSpPr txBox="1">
                    <a:spLocks noChangeArrowheads="1"/>
                  </p:cNvSpPr>
                  <p:nvPr/>
                </p:nvSpPr>
                <p:spPr bwMode="auto">
                  <a:xfrm>
                    <a:off x="1296" y="158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22" name="Line 410"/>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aphicFrame>
              <p:nvGraphicFramePr>
                <p:cNvPr id="22530" name="Object 3"/>
                <p:cNvGraphicFramePr>
                  <a:graphicFrameLocks noChangeAspect="1"/>
                </p:cNvGraphicFramePr>
                <p:nvPr/>
              </p:nvGraphicFramePr>
              <p:xfrm>
                <a:off x="1740" y="2928"/>
                <a:ext cx="420" cy="240"/>
              </p:xfrm>
              <a:graphic>
                <a:graphicData uri="http://schemas.openxmlformats.org/presentationml/2006/ole">
                  <mc:AlternateContent xmlns:mc="http://schemas.openxmlformats.org/markup-compatibility/2006">
                    <mc:Choice xmlns:v="urn:schemas-microsoft-com:vml" Requires="v">
                      <p:oleObj spid="_x0000_s22" name="Equation" r:id="rId1" imgW="443865" imgH="254000" progId="Equation.3">
                        <p:embed/>
                      </p:oleObj>
                    </mc:Choice>
                    <mc:Fallback>
                      <p:oleObj name="Equation" r:id="rId1" imgW="443865" imgH="254000" progId="Equation.3">
                        <p:embed/>
                        <p:pic>
                          <p:nvPicPr>
                            <p:cNvPr id="0"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 y="2928"/>
                              <a:ext cx="420" cy="240"/>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grpSp>
            <p:nvGrpSpPr>
              <p:cNvPr id="23" name="Group 414"/>
              <p:cNvGrpSpPr/>
              <p:nvPr/>
            </p:nvGrpSpPr>
            <p:grpSpPr bwMode="auto">
              <a:xfrm>
                <a:off x="2928" y="3024"/>
                <a:ext cx="336" cy="212"/>
                <a:chOff x="3072" y="2976"/>
                <a:chExt cx="336" cy="212"/>
              </a:xfrm>
            </p:grpSpPr>
            <p:sp>
              <p:nvSpPr>
                <p:cNvPr id="22554" name="Text Box 412"/>
                <p:cNvSpPr txBox="1">
                  <a:spLocks noChangeArrowheads="1"/>
                </p:cNvSpPr>
                <p:nvPr/>
              </p:nvSpPr>
              <p:spPr bwMode="auto">
                <a:xfrm>
                  <a:off x="3072" y="297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2555" name="Line 413"/>
                <p:cNvSpPr>
                  <a:spLocks noChangeShapeType="1"/>
                </p:cNvSpPr>
                <p:nvPr/>
              </p:nvSpPr>
              <p:spPr bwMode="auto">
                <a:xfrm>
                  <a:off x="3120" y="300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4" name="Group 415"/>
            <p:cNvGrpSpPr/>
            <p:nvPr/>
          </p:nvGrpSpPr>
          <p:grpSpPr bwMode="auto">
            <a:xfrm>
              <a:off x="1884" y="3094"/>
              <a:ext cx="336" cy="212"/>
              <a:chOff x="3132" y="3046"/>
              <a:chExt cx="336" cy="212"/>
            </a:xfrm>
          </p:grpSpPr>
          <p:sp>
            <p:nvSpPr>
              <p:cNvPr id="22550" name="Text Box 416"/>
              <p:cNvSpPr txBox="1">
                <a:spLocks noChangeArrowheads="1"/>
              </p:cNvSpPr>
              <p:nvPr/>
            </p:nvSpPr>
            <p:spPr bwMode="auto">
              <a:xfrm>
                <a:off x="3132" y="304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S</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2551" name="Line 417"/>
              <p:cNvSpPr>
                <a:spLocks noChangeShapeType="1"/>
              </p:cNvSpPr>
              <p:nvPr/>
            </p:nvSpPr>
            <p:spPr bwMode="auto">
              <a:xfrm>
                <a:off x="3170" y="306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219" name="矩形 218"/>
          <p:cNvSpPr>
            <a:spLocks noChangeArrowheads="1"/>
          </p:cNvSpPr>
          <p:nvPr/>
        </p:nvSpPr>
        <p:spPr bwMode="auto">
          <a:xfrm>
            <a:off x="4079776" y="2924945"/>
            <a:ext cx="3164284" cy="461665"/>
          </a:xfrm>
          <a:prstGeom prst="rect">
            <a:avLst/>
          </a:prstGeom>
          <a:noFill/>
          <a:ln w="28575" algn="ctr">
            <a:solidFill>
              <a:srgbClr val="FF0000"/>
            </a:solidFill>
            <a:prstDash val="dash"/>
            <a:rou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225" name="Text Box 268"/>
          <p:cNvSpPr txBox="1">
            <a:spLocks noChangeArrowheads="1"/>
          </p:cNvSpPr>
          <p:nvPr/>
        </p:nvSpPr>
        <p:spPr bwMode="black">
          <a:xfrm>
            <a:off x="5200651" y="3646786"/>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26" name="Text Box 268"/>
          <p:cNvSpPr txBox="1">
            <a:spLocks noChangeArrowheads="1"/>
          </p:cNvSpPr>
          <p:nvPr/>
        </p:nvSpPr>
        <p:spPr bwMode="black">
          <a:xfrm>
            <a:off x="5421314" y="278001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grpSp>
        <p:nvGrpSpPr>
          <p:cNvPr id="25" name="组合 232"/>
          <p:cNvGrpSpPr/>
          <p:nvPr/>
        </p:nvGrpSpPr>
        <p:grpSpPr bwMode="auto">
          <a:xfrm>
            <a:off x="3017839" y="2141836"/>
            <a:ext cx="236537" cy="536575"/>
            <a:chOff x="3137338" y="4950376"/>
            <a:chExt cx="236483" cy="536027"/>
          </a:xfrm>
        </p:grpSpPr>
        <p:sp>
          <p:nvSpPr>
            <p:cNvPr id="22546" name="矩形 223"/>
            <p:cNvSpPr>
              <a:spLocks noChangeArrowheads="1"/>
            </p:cNvSpPr>
            <p:nvPr/>
          </p:nvSpPr>
          <p:spPr bwMode="auto">
            <a:xfrm>
              <a:off x="3137338" y="4981903"/>
              <a:ext cx="236483" cy="461194"/>
            </a:xfrm>
            <a:prstGeom prst="rect">
              <a:avLst/>
            </a:prstGeom>
            <a:solidFill>
              <a:schemeClr val="bg1"/>
            </a:solidFill>
            <a:ln w="9525" algn="ctr">
              <a:noFill/>
              <a:rou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cxnSp>
          <p:nvCxnSpPr>
            <p:cNvPr id="21521" name="直接箭头连接符 222"/>
            <p:cNvCxnSpPr>
              <a:cxnSpLocks noChangeShapeType="1"/>
            </p:cNvCxnSpPr>
            <p:nvPr/>
          </p:nvCxnSpPr>
          <p:spPr bwMode="auto">
            <a:xfrm rot="5400000">
              <a:off x="2964552" y="5218390"/>
              <a:ext cx="536027" cy="0"/>
            </a:xfrm>
            <a:prstGeom prst="straightConnector1">
              <a:avLst/>
            </a:prstGeom>
            <a:noFill/>
            <a:ln w="28575" algn="ctr">
              <a:solidFill>
                <a:schemeClr val="accent2">
                  <a:lumMod val="50000"/>
                </a:schemeClr>
              </a:solidFill>
              <a:round/>
              <a:tailEnd type="arrow" w="med" len="med"/>
            </a:ln>
          </p:spPr>
        </p:cxnSp>
      </p:grpSp>
      <p:cxnSp>
        <p:nvCxnSpPr>
          <p:cNvPr id="232" name="直接连接符 231"/>
          <p:cNvCxnSpPr>
            <a:cxnSpLocks noChangeShapeType="1"/>
          </p:cNvCxnSpPr>
          <p:nvPr/>
        </p:nvCxnSpPr>
        <p:spPr bwMode="auto">
          <a:xfrm>
            <a:off x="2838450" y="2133897"/>
            <a:ext cx="266700" cy="1588"/>
          </a:xfrm>
          <a:prstGeom prst="line">
            <a:avLst/>
          </a:prstGeom>
          <a:noFill/>
          <a:ln w="28575" algn="ctr">
            <a:solidFill>
              <a:srgbClr val="FF0000"/>
            </a:solidFill>
            <a:round/>
          </a:ln>
        </p:spPr>
      </p:cxnSp>
      <p:sp>
        <p:nvSpPr>
          <p:cNvPr id="233" name="Text Box 6"/>
          <p:cNvSpPr txBox="1">
            <a:spLocks noChangeArrowheads="1"/>
          </p:cNvSpPr>
          <p:nvPr/>
        </p:nvSpPr>
        <p:spPr bwMode="auto">
          <a:xfrm>
            <a:off x="1919537" y="4577060"/>
            <a:ext cx="8378825" cy="1785104"/>
          </a:xfrm>
          <a:prstGeom prst="rect">
            <a:avLst/>
          </a:prstGeom>
          <a:noFill/>
          <a:ln w="9525">
            <a:noFill/>
            <a:miter lim="800000"/>
          </a:ln>
        </p:spPr>
        <p:txBody>
          <a:bodyPr>
            <a:spAutoFit/>
          </a:bodyPr>
          <a:lstStyle/>
          <a:p>
            <a:pPr marL="342900" indent="-342900" algn="just">
              <a:lnSpc>
                <a:spcPct val="100000"/>
              </a:lnSpc>
              <a:spcBef>
                <a:spcPct val="0"/>
              </a:spcBef>
              <a:buClr>
                <a:srgbClr val="FC0128"/>
              </a:buClr>
              <a:buSzTx/>
              <a:buFont typeface="Wingdings" panose="05000000000000000000"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当第</a:t>
            </a:r>
            <a:r>
              <a:rPr lang="en-US" altLang="zh-CN" sz="2200" kern="0" dirty="0">
                <a:solidFill>
                  <a:srgbClr val="000000"/>
                </a:solidFill>
                <a:latin typeface="Times New Roman" panose="02020603050405020304" pitchFamily="18" charset="0"/>
                <a:cs typeface="Times New Roman" panose="02020603050405020304" pitchFamily="18" charset="0"/>
              </a:rPr>
              <a:t>10</a:t>
            </a:r>
            <a:r>
              <a:rPr lang="zh-CN" altLang="en-US" sz="2200" kern="0" dirty="0">
                <a:solidFill>
                  <a:srgbClr val="000000"/>
                </a:solidFill>
                <a:latin typeface="Times New Roman" panose="02020603050405020304" pitchFamily="18" charset="0"/>
                <a:cs typeface="Times New Roman" panose="02020603050405020304" pitchFamily="18" charset="0"/>
              </a:rPr>
              <a:t>个</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下降沿到来时（则</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），计数器进入</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状态，</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，故</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置</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，使得计数器复位。</a:t>
            </a:r>
            <a:endParaRPr lang="en-US" altLang="zh-CN" sz="2200" kern="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00000"/>
              </a:lnSpc>
              <a:spcBef>
                <a:spcPct val="0"/>
              </a:spcBef>
              <a:buClr>
                <a:srgbClr val="FC0128"/>
              </a:buClr>
              <a:buSzTx/>
              <a:buFont typeface="Wingdings" panose="05000000000000000000"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zh-CN" altLang="en-US" sz="2200" kern="0" dirty="0">
                <a:solidFill>
                  <a:srgbClr val="000000"/>
                </a:solidFill>
                <a:latin typeface="Times New Roman" panose="02020603050405020304" pitchFamily="18" charset="0"/>
                <a:cs typeface="Times New Roman" panose="02020603050405020304" pitchFamily="18" charset="0"/>
              </a:rPr>
              <a:t>信号撤销后</a:t>
            </a:r>
            <a:r>
              <a:rPr lang="en-US" altLang="zh-CN" sz="2200" kern="0" dirty="0">
                <a:solidFill>
                  <a:srgbClr val="000000"/>
                </a:solidFill>
                <a:latin typeface="Times New Roman" panose="02020603050405020304" pitchFamily="18" charset="0"/>
                <a:cs typeface="Times New Roman" panose="02020603050405020304" pitchFamily="18" charset="0"/>
              </a:rPr>
              <a:t>(</a:t>
            </a:r>
            <a:r>
              <a:rPr lang="zh-CN" altLang="en-US" sz="2200" kern="0" dirty="0">
                <a:solidFill>
                  <a:srgbClr val="000000"/>
                </a:solidFill>
                <a:latin typeface="Times New Roman" panose="02020603050405020304" pitchFamily="18" charset="0"/>
                <a:cs typeface="Times New Roman" panose="02020603050405020304" pitchFamily="18" charset="0"/>
              </a:rPr>
              <a:t>即</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），此时</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为</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，则</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保持</a:t>
            </a:r>
            <a:r>
              <a:rPr lang="zh-CN" altLang="en-US" sz="2200" kern="0" dirty="0">
                <a:solidFill>
                  <a:srgbClr val="000000"/>
                </a:solidFill>
                <a:latin typeface="Times New Roman" panose="02020603050405020304" pitchFamily="18" charset="0"/>
                <a:cs typeface="Times New Roman" panose="02020603050405020304" pitchFamily="18" charset="0"/>
              </a:rPr>
              <a:t>不变</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，从而保证计数器能够可靠复位。</a:t>
            </a:r>
            <a:endParaRPr lang="zh-CN" altLang="en-US" sz="2200" kern="0" dirty="0">
              <a:solidFill>
                <a:srgbClr val="000000"/>
              </a:solidFill>
              <a:latin typeface="Times New Roman" panose="02020603050405020304" pitchFamily="18" charset="0"/>
              <a:cs typeface="Times New Roman" panose="02020603050405020304" pitchFamily="18" charset="0"/>
            </a:endParaRPr>
          </a:p>
        </p:txBody>
      </p:sp>
      <p:sp>
        <p:nvSpPr>
          <p:cNvPr id="234" name="Text Box 268"/>
          <p:cNvSpPr txBox="1">
            <a:spLocks noChangeArrowheads="1"/>
          </p:cNvSpPr>
          <p:nvPr/>
        </p:nvSpPr>
        <p:spPr bwMode="black">
          <a:xfrm>
            <a:off x="5295900" y="364678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1</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sp>
        <p:nvSpPr>
          <p:cNvPr id="235" name="Text Box 268"/>
          <p:cNvSpPr txBox="1">
            <a:spLocks noChangeArrowheads="1"/>
          </p:cNvSpPr>
          <p:nvPr/>
        </p:nvSpPr>
        <p:spPr bwMode="black">
          <a:xfrm>
            <a:off x="7010400" y="339913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sp>
        <p:nvSpPr>
          <p:cNvPr id="236" name="Text Box 268"/>
          <p:cNvSpPr txBox="1">
            <a:spLocks noChangeArrowheads="1"/>
          </p:cNvSpPr>
          <p:nvPr/>
        </p:nvSpPr>
        <p:spPr bwMode="black">
          <a:xfrm>
            <a:off x="5505450" y="278953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cxnSp>
        <p:nvCxnSpPr>
          <p:cNvPr id="238" name="直接箭头连接符 237"/>
          <p:cNvCxnSpPr>
            <a:cxnSpLocks noChangeShapeType="1"/>
          </p:cNvCxnSpPr>
          <p:nvPr/>
        </p:nvCxnSpPr>
        <p:spPr bwMode="auto">
          <a:xfrm>
            <a:off x="7467600" y="3524547"/>
            <a:ext cx="215900" cy="1588"/>
          </a:xfrm>
          <a:prstGeom prst="straightConnector1">
            <a:avLst/>
          </a:prstGeom>
          <a:noFill/>
          <a:ln w="19050" algn="ctr">
            <a:solidFill>
              <a:schemeClr val="tx1"/>
            </a:solidFill>
            <a:round/>
            <a:tailEnd type="arrow" w="med" len="med"/>
          </a:ln>
        </p:spPr>
      </p:cxnSp>
      <p:sp>
        <p:nvSpPr>
          <p:cNvPr id="239" name="Text Box 268"/>
          <p:cNvSpPr txBox="1">
            <a:spLocks noChangeArrowheads="1"/>
          </p:cNvSpPr>
          <p:nvPr/>
        </p:nvSpPr>
        <p:spPr bwMode="black">
          <a:xfrm>
            <a:off x="7753350" y="338008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7">
                                            <p:txEl>
                                              <p:pRg st="0" end="0"/>
                                            </p:txEl>
                                          </p:spTgt>
                                        </p:tgtEl>
                                        <p:attrNameLst>
                                          <p:attrName>style.visibility</p:attrName>
                                        </p:attrNameLst>
                                      </p:cBhvr>
                                      <p:to>
                                        <p:strVal val="visible"/>
                                      </p:to>
                                    </p:set>
                                    <p:anim calcmode="lin" valueType="num">
                                      <p:cBhvr additive="base">
                                        <p:cTn id="13" dur="500" fill="hold"/>
                                        <p:tgtEl>
                                          <p:spTgt spid="2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wipe(left)">
                                      <p:cBhvr>
                                        <p:cTn id="19" dur="500"/>
                                        <p:tgtEl>
                                          <p:spTgt spid="23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25"/>
                                        </p:tgtEl>
                                        <p:attrNameLst>
                                          <p:attrName>style.visibility</p:attrName>
                                        </p:attrNameLst>
                                      </p:cBhvr>
                                      <p:to>
                                        <p:strVal val="visible"/>
                                      </p:to>
                                    </p:set>
                                    <p:anim calcmode="lin" valueType="num">
                                      <p:cBhvr>
                                        <p:cTn id="24" dur="500" fill="hold"/>
                                        <p:tgtEl>
                                          <p:spTgt spid="225"/>
                                        </p:tgtEl>
                                        <p:attrNameLst>
                                          <p:attrName>ppt_w</p:attrName>
                                        </p:attrNameLst>
                                      </p:cBhvr>
                                      <p:tavLst>
                                        <p:tav tm="0">
                                          <p:val>
                                            <p:fltVal val="0"/>
                                          </p:val>
                                        </p:tav>
                                        <p:tav tm="100000">
                                          <p:val>
                                            <p:strVal val="#ppt_w"/>
                                          </p:val>
                                        </p:tav>
                                      </p:tavLst>
                                    </p:anim>
                                    <p:anim calcmode="lin" valueType="num">
                                      <p:cBhvr>
                                        <p:cTn id="25" dur="500" fill="hold"/>
                                        <p:tgtEl>
                                          <p:spTgt spid="225"/>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26"/>
                                        </p:tgtEl>
                                        <p:attrNameLst>
                                          <p:attrName>style.visibility</p:attrName>
                                        </p:attrNameLst>
                                      </p:cBhvr>
                                      <p:to>
                                        <p:strVal val="visible"/>
                                      </p:to>
                                    </p:set>
                                    <p:anim calcmode="lin" valueType="num">
                                      <p:cBhvr>
                                        <p:cTn id="30" dur="500" fill="hold"/>
                                        <p:tgtEl>
                                          <p:spTgt spid="226"/>
                                        </p:tgtEl>
                                        <p:attrNameLst>
                                          <p:attrName>ppt_w</p:attrName>
                                        </p:attrNameLst>
                                      </p:cBhvr>
                                      <p:tavLst>
                                        <p:tav tm="0">
                                          <p:val>
                                            <p:fltVal val="0"/>
                                          </p:val>
                                        </p:tav>
                                        <p:tav tm="100000">
                                          <p:val>
                                            <p:strVal val="#ppt_w"/>
                                          </p:val>
                                        </p:tav>
                                      </p:tavLst>
                                    </p:anim>
                                    <p:anim calcmode="lin" valueType="num">
                                      <p:cBhvr>
                                        <p:cTn id="31"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3">
                                            <p:txEl>
                                              <p:pRg st="0" end="0"/>
                                            </p:txEl>
                                          </p:spTgt>
                                        </p:tgtEl>
                                        <p:attrNameLst>
                                          <p:attrName>style.visibility</p:attrName>
                                        </p:attrNameLst>
                                      </p:cBhvr>
                                      <p:to>
                                        <p:strVal val="visible"/>
                                      </p:to>
                                    </p:set>
                                    <p:anim calcmode="lin" valueType="num">
                                      <p:cBhvr additive="base">
                                        <p:cTn id="36" dur="500" fill="hold"/>
                                        <p:tgtEl>
                                          <p:spTgt spid="233">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234"/>
                                        </p:tgtEl>
                                        <p:attrNameLst>
                                          <p:attrName>style.visibility</p:attrName>
                                        </p:attrNameLst>
                                      </p:cBhvr>
                                      <p:to>
                                        <p:strVal val="visible"/>
                                      </p:to>
                                    </p:set>
                                    <p:anim calcmode="lin" valueType="num">
                                      <p:cBhvr>
                                        <p:cTn id="42" dur="500" fill="hold"/>
                                        <p:tgtEl>
                                          <p:spTgt spid="234"/>
                                        </p:tgtEl>
                                        <p:attrNameLst>
                                          <p:attrName>ppt_w</p:attrName>
                                        </p:attrNameLst>
                                      </p:cBhvr>
                                      <p:tavLst>
                                        <p:tav tm="0">
                                          <p:val>
                                            <p:fltVal val="0"/>
                                          </p:val>
                                        </p:tav>
                                        <p:tav tm="100000">
                                          <p:val>
                                            <p:strVal val="#ppt_w"/>
                                          </p:val>
                                        </p:tav>
                                      </p:tavLst>
                                    </p:anim>
                                    <p:anim calcmode="lin" valueType="num">
                                      <p:cBhvr>
                                        <p:cTn id="43" dur="50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235"/>
                                        </p:tgtEl>
                                        <p:attrNameLst>
                                          <p:attrName>style.visibility</p:attrName>
                                        </p:attrNameLst>
                                      </p:cBhvr>
                                      <p:to>
                                        <p:strVal val="visible"/>
                                      </p:to>
                                    </p:set>
                                    <p:anim calcmode="lin" valueType="num">
                                      <p:cBhvr>
                                        <p:cTn id="48" dur="500" fill="hold"/>
                                        <p:tgtEl>
                                          <p:spTgt spid="235"/>
                                        </p:tgtEl>
                                        <p:attrNameLst>
                                          <p:attrName>ppt_w</p:attrName>
                                        </p:attrNameLst>
                                      </p:cBhvr>
                                      <p:tavLst>
                                        <p:tav tm="0">
                                          <p:val>
                                            <p:fltVal val="0"/>
                                          </p:val>
                                        </p:tav>
                                        <p:tav tm="100000">
                                          <p:val>
                                            <p:strVal val="#ppt_w"/>
                                          </p:val>
                                        </p:tav>
                                      </p:tavLst>
                                    </p:anim>
                                    <p:anim calcmode="lin" valueType="num">
                                      <p:cBhvr>
                                        <p:cTn id="49" dur="500" fill="hold"/>
                                        <p:tgtEl>
                                          <p:spTgt spid="235"/>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236"/>
                                        </p:tgtEl>
                                        <p:attrNameLst>
                                          <p:attrName>style.visibility</p:attrName>
                                        </p:attrNameLst>
                                      </p:cBhvr>
                                      <p:to>
                                        <p:strVal val="visible"/>
                                      </p:to>
                                    </p:set>
                                    <p:anim calcmode="lin" valueType="num">
                                      <p:cBhvr>
                                        <p:cTn id="54" dur="500" fill="hold"/>
                                        <p:tgtEl>
                                          <p:spTgt spid="236"/>
                                        </p:tgtEl>
                                        <p:attrNameLst>
                                          <p:attrName>ppt_w</p:attrName>
                                        </p:attrNameLst>
                                      </p:cBhvr>
                                      <p:tavLst>
                                        <p:tav tm="0">
                                          <p:val>
                                            <p:fltVal val="0"/>
                                          </p:val>
                                        </p:tav>
                                        <p:tav tm="100000">
                                          <p:val>
                                            <p:strVal val="#ppt_w"/>
                                          </p:val>
                                        </p:tav>
                                      </p:tavLst>
                                    </p:anim>
                                    <p:anim calcmode="lin" valueType="num">
                                      <p:cBhvr>
                                        <p:cTn id="55" dur="500" fill="hold"/>
                                        <p:tgtEl>
                                          <p:spTgt spid="236"/>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33">
                                            <p:txEl>
                                              <p:pRg st="1" end="1"/>
                                            </p:txEl>
                                          </p:spTgt>
                                        </p:tgtEl>
                                        <p:attrNameLst>
                                          <p:attrName>style.visibility</p:attrName>
                                        </p:attrNameLst>
                                      </p:cBhvr>
                                      <p:to>
                                        <p:strVal val="visible"/>
                                      </p:to>
                                    </p:set>
                                    <p:anim calcmode="lin" valueType="num">
                                      <p:cBhvr additive="base">
                                        <p:cTn id="60" dur="500" fill="hold"/>
                                        <p:tgtEl>
                                          <p:spTgt spid="233">
                                            <p:txEl>
                                              <p:pRg st="1" end="1"/>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38"/>
                                        </p:tgtEl>
                                        <p:attrNameLst>
                                          <p:attrName>style.visibility</p:attrName>
                                        </p:attrNameLst>
                                      </p:cBhvr>
                                      <p:to>
                                        <p:strVal val="visible"/>
                                      </p:to>
                                    </p:set>
                                    <p:animEffect transition="in" filter="wipe(left)">
                                      <p:cBhvr>
                                        <p:cTn id="66" dur="500"/>
                                        <p:tgtEl>
                                          <p:spTgt spid="238"/>
                                        </p:tgtEl>
                                      </p:cBhvr>
                                    </p:animEffect>
                                  </p:childTnLst>
                                </p:cTn>
                              </p:par>
                            </p:childTnLst>
                          </p:cTn>
                        </p:par>
                        <p:par>
                          <p:cTn id="67" fill="hold">
                            <p:stCondLst>
                              <p:cond delay="500"/>
                            </p:stCondLst>
                            <p:childTnLst>
                              <p:par>
                                <p:cTn id="68" presetID="23" presetClass="entr" presetSubtype="16" fill="hold" grpId="0" nodeType="afterEffect">
                                  <p:stCondLst>
                                    <p:cond delay="0"/>
                                  </p:stCondLst>
                                  <p:childTnLst>
                                    <p:set>
                                      <p:cBhvr>
                                        <p:cTn id="69" dur="1" fill="hold">
                                          <p:stCondLst>
                                            <p:cond delay="0"/>
                                          </p:stCondLst>
                                        </p:cTn>
                                        <p:tgtEl>
                                          <p:spTgt spid="239"/>
                                        </p:tgtEl>
                                        <p:attrNameLst>
                                          <p:attrName>style.visibility</p:attrName>
                                        </p:attrNameLst>
                                      </p:cBhvr>
                                      <p:to>
                                        <p:strVal val="visible"/>
                                      </p:to>
                                    </p:set>
                                    <p:anim calcmode="lin" valueType="num">
                                      <p:cBhvr>
                                        <p:cTn id="70" dur="500" fill="hold"/>
                                        <p:tgtEl>
                                          <p:spTgt spid="239"/>
                                        </p:tgtEl>
                                        <p:attrNameLst>
                                          <p:attrName>ppt_w</p:attrName>
                                        </p:attrNameLst>
                                      </p:cBhvr>
                                      <p:tavLst>
                                        <p:tav tm="0">
                                          <p:val>
                                            <p:fltVal val="0"/>
                                          </p:val>
                                        </p:tav>
                                        <p:tav tm="100000">
                                          <p:val>
                                            <p:strVal val="#ppt_w"/>
                                          </p:val>
                                        </p:tav>
                                      </p:tavLst>
                                    </p:anim>
                                    <p:anim calcmode="lin" valueType="num">
                                      <p:cBhvr>
                                        <p:cTn id="71" dur="5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6" presetClass="emph" presetSubtype="0" fill="hold" grpId="1" nodeType="clickEffect">
                                  <p:stCondLst>
                                    <p:cond delay="0"/>
                                  </p:stCondLst>
                                  <p:childTnLst>
                                    <p:animScale>
                                      <p:cBhvr>
                                        <p:cTn id="75" dur="2000" fill="hold"/>
                                        <p:tgtEl>
                                          <p:spTgt spid="2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P spid="219" grpId="0" animBg="1"/>
      <p:bldP spid="225" grpId="0"/>
      <p:bldP spid="226" grpId="0"/>
      <p:bldP spid="233" grpId="0" build="p"/>
      <p:bldP spid="234" grpId="0" animBg="1"/>
      <p:bldP spid="235" grpId="0" animBg="1"/>
      <p:bldP spid="236" grpId="0" animBg="1"/>
      <p:bldP spid="236" grpId="1" animBg="1"/>
      <p:bldP spid="239"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反馈复位改进电路的时序图</a:t>
            </a:r>
            <a:endParaRPr lang="zh-CN" altLang="en-US" i="0" dirty="0">
              <a:solidFill>
                <a:schemeClr val="accent1"/>
              </a:solidFill>
              <a:latin typeface="+mj-ea"/>
              <a:cs typeface="Times New Roman" panose="02020603050405020304" pitchFamily="18" charset="0"/>
            </a:endParaRPr>
          </a:p>
        </p:txBody>
      </p:sp>
      <p:grpSp>
        <p:nvGrpSpPr>
          <p:cNvPr id="2" name="Group 164"/>
          <p:cNvGrpSpPr/>
          <p:nvPr/>
        </p:nvGrpSpPr>
        <p:grpSpPr bwMode="auto">
          <a:xfrm>
            <a:off x="2744788" y="1041400"/>
            <a:ext cx="6705600" cy="2973388"/>
            <a:chOff x="864" y="624"/>
            <a:chExt cx="4224" cy="1873"/>
          </a:xfrm>
        </p:grpSpPr>
        <p:grpSp>
          <p:nvGrpSpPr>
            <p:cNvPr id="3" name="Group 61"/>
            <p:cNvGrpSpPr/>
            <p:nvPr/>
          </p:nvGrpSpPr>
          <p:grpSpPr bwMode="auto">
            <a:xfrm>
              <a:off x="1536" y="816"/>
              <a:ext cx="3024" cy="1536"/>
              <a:chOff x="1536" y="2016"/>
              <a:chExt cx="3024" cy="1536"/>
            </a:xfrm>
          </p:grpSpPr>
          <p:sp>
            <p:nvSpPr>
              <p:cNvPr id="132245" name="Line 62"/>
              <p:cNvSpPr>
                <a:spLocks noChangeShapeType="1"/>
              </p:cNvSpPr>
              <p:nvPr/>
            </p:nvSpPr>
            <p:spPr bwMode="auto">
              <a:xfrm>
                <a:off x="153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6" name="Line 63"/>
              <p:cNvSpPr>
                <a:spLocks noChangeShapeType="1"/>
              </p:cNvSpPr>
              <p:nvPr/>
            </p:nvSpPr>
            <p:spPr bwMode="auto">
              <a:xfrm>
                <a:off x="187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7" name="Line 64"/>
              <p:cNvSpPr>
                <a:spLocks noChangeShapeType="1"/>
              </p:cNvSpPr>
              <p:nvPr/>
            </p:nvSpPr>
            <p:spPr bwMode="auto">
              <a:xfrm>
                <a:off x="220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8" name="Line 65"/>
              <p:cNvSpPr>
                <a:spLocks noChangeShapeType="1"/>
              </p:cNvSpPr>
              <p:nvPr/>
            </p:nvSpPr>
            <p:spPr bwMode="auto">
              <a:xfrm>
                <a:off x="254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9" name="Line 66"/>
              <p:cNvSpPr>
                <a:spLocks noChangeShapeType="1"/>
              </p:cNvSpPr>
              <p:nvPr/>
            </p:nvSpPr>
            <p:spPr bwMode="auto">
              <a:xfrm>
                <a:off x="288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0" name="Line 67"/>
              <p:cNvSpPr>
                <a:spLocks noChangeShapeType="1"/>
              </p:cNvSpPr>
              <p:nvPr/>
            </p:nvSpPr>
            <p:spPr bwMode="auto">
              <a:xfrm>
                <a:off x="321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1" name="Line 68"/>
              <p:cNvSpPr>
                <a:spLocks noChangeShapeType="1"/>
              </p:cNvSpPr>
              <p:nvPr/>
            </p:nvSpPr>
            <p:spPr bwMode="auto">
              <a:xfrm>
                <a:off x="355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2" name="Line 69"/>
              <p:cNvSpPr>
                <a:spLocks noChangeShapeType="1"/>
              </p:cNvSpPr>
              <p:nvPr/>
            </p:nvSpPr>
            <p:spPr bwMode="auto">
              <a:xfrm>
                <a:off x="388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3" name="Line 70"/>
              <p:cNvSpPr>
                <a:spLocks noChangeShapeType="1"/>
              </p:cNvSpPr>
              <p:nvPr/>
            </p:nvSpPr>
            <p:spPr bwMode="auto">
              <a:xfrm>
                <a:off x="422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4" name="Line 71"/>
              <p:cNvSpPr>
                <a:spLocks noChangeShapeType="1"/>
              </p:cNvSpPr>
              <p:nvPr/>
            </p:nvSpPr>
            <p:spPr bwMode="auto">
              <a:xfrm>
                <a:off x="456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4" name="Group 158"/>
            <p:cNvGrpSpPr/>
            <p:nvPr/>
          </p:nvGrpSpPr>
          <p:grpSpPr bwMode="auto">
            <a:xfrm>
              <a:off x="1200" y="2064"/>
              <a:ext cx="3888" cy="144"/>
              <a:chOff x="1200" y="2112"/>
              <a:chExt cx="3888" cy="144"/>
            </a:xfrm>
          </p:grpSpPr>
          <p:sp>
            <p:nvSpPr>
              <p:cNvPr id="132240" name="Line 99"/>
              <p:cNvSpPr>
                <a:spLocks noChangeShapeType="1"/>
              </p:cNvSpPr>
              <p:nvPr/>
            </p:nvSpPr>
            <p:spPr bwMode="auto">
              <a:xfrm>
                <a:off x="1200" y="2256"/>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1" name="Line 100"/>
              <p:cNvSpPr>
                <a:spLocks noChangeShapeType="1"/>
              </p:cNvSpPr>
              <p:nvPr/>
            </p:nvSpPr>
            <p:spPr bwMode="auto">
              <a:xfrm flipV="1">
                <a:off x="2544" y="211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2" name="Line 101"/>
              <p:cNvSpPr>
                <a:spLocks noChangeShapeType="1"/>
              </p:cNvSpPr>
              <p:nvPr/>
            </p:nvSpPr>
            <p:spPr bwMode="auto">
              <a:xfrm>
                <a:off x="2544" y="211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3" name="Line 102"/>
              <p:cNvSpPr>
                <a:spLocks noChangeShapeType="1"/>
              </p:cNvSpPr>
              <p:nvPr/>
            </p:nvSpPr>
            <p:spPr bwMode="auto">
              <a:xfrm>
                <a:off x="3888" y="211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4" name="Line 103"/>
              <p:cNvSpPr>
                <a:spLocks noChangeShapeType="1"/>
              </p:cNvSpPr>
              <p:nvPr/>
            </p:nvSpPr>
            <p:spPr bwMode="auto">
              <a:xfrm>
                <a:off x="3888" y="2256"/>
                <a:ext cx="120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57"/>
            <p:cNvGrpSpPr/>
            <p:nvPr/>
          </p:nvGrpSpPr>
          <p:grpSpPr bwMode="auto">
            <a:xfrm>
              <a:off x="1200" y="2352"/>
              <a:ext cx="3888" cy="144"/>
              <a:chOff x="1200" y="2352"/>
              <a:chExt cx="3888" cy="144"/>
            </a:xfrm>
          </p:grpSpPr>
          <p:sp>
            <p:nvSpPr>
              <p:cNvPr id="132235" name="Line 105"/>
              <p:cNvSpPr>
                <a:spLocks noChangeShapeType="1"/>
              </p:cNvSpPr>
              <p:nvPr/>
            </p:nvSpPr>
            <p:spPr bwMode="auto">
              <a:xfrm>
                <a:off x="1200" y="2496"/>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6" name="Line 106"/>
              <p:cNvSpPr>
                <a:spLocks noChangeShapeType="1"/>
              </p:cNvSpPr>
              <p:nvPr/>
            </p:nvSpPr>
            <p:spPr bwMode="auto">
              <a:xfrm flipV="1">
                <a:off x="3888" y="235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7" name="Line 107"/>
              <p:cNvSpPr>
                <a:spLocks noChangeShapeType="1"/>
              </p:cNvSpPr>
              <p:nvPr/>
            </p:nvSpPr>
            <p:spPr bwMode="auto">
              <a:xfrm>
                <a:off x="3888" y="235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8" name="Line 108"/>
              <p:cNvSpPr>
                <a:spLocks noChangeShapeType="1"/>
              </p:cNvSpPr>
              <p:nvPr/>
            </p:nvSpPr>
            <p:spPr bwMode="auto">
              <a:xfrm>
                <a:off x="4560" y="235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9" name="Line 109"/>
              <p:cNvSpPr>
                <a:spLocks noChangeShapeType="1"/>
              </p:cNvSpPr>
              <p:nvPr/>
            </p:nvSpPr>
            <p:spPr bwMode="auto">
              <a:xfrm>
                <a:off x="4560" y="2496"/>
                <a:ext cx="52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2" name="Line 111"/>
            <p:cNvSpPr>
              <a:spLocks noChangeShapeType="1"/>
            </p:cNvSpPr>
            <p:nvPr/>
          </p:nvSpPr>
          <p:spPr bwMode="auto">
            <a:xfrm>
              <a:off x="1200" y="96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3" name="Line 112"/>
            <p:cNvSpPr>
              <a:spLocks noChangeShapeType="1"/>
            </p:cNvSpPr>
            <p:nvPr/>
          </p:nvSpPr>
          <p:spPr bwMode="auto">
            <a:xfrm>
              <a:off x="4560" y="9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4" name="Line 113"/>
            <p:cNvSpPr>
              <a:spLocks noChangeShapeType="1"/>
            </p:cNvSpPr>
            <p:nvPr/>
          </p:nvSpPr>
          <p:spPr bwMode="auto">
            <a:xfrm>
              <a:off x="4560" y="960"/>
              <a:ext cx="52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6" name="Group 159"/>
            <p:cNvGrpSpPr/>
            <p:nvPr/>
          </p:nvGrpSpPr>
          <p:grpSpPr bwMode="auto">
            <a:xfrm>
              <a:off x="1200" y="1776"/>
              <a:ext cx="3888" cy="144"/>
              <a:chOff x="1200" y="1872"/>
              <a:chExt cx="3888" cy="144"/>
            </a:xfrm>
          </p:grpSpPr>
          <p:sp>
            <p:nvSpPr>
              <p:cNvPr id="132225" name="Line 116"/>
              <p:cNvSpPr>
                <a:spLocks noChangeShapeType="1"/>
              </p:cNvSpPr>
              <p:nvPr/>
            </p:nvSpPr>
            <p:spPr bwMode="auto">
              <a:xfrm>
                <a:off x="1200"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6" name="Line 117"/>
              <p:cNvSpPr>
                <a:spLocks noChangeShapeType="1"/>
              </p:cNvSpPr>
              <p:nvPr/>
            </p:nvSpPr>
            <p:spPr bwMode="auto">
              <a:xfrm flipV="1">
                <a:off x="1872"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7" name="Line 118"/>
              <p:cNvSpPr>
                <a:spLocks noChangeShapeType="1"/>
              </p:cNvSpPr>
              <p:nvPr/>
            </p:nvSpPr>
            <p:spPr bwMode="auto">
              <a:xfrm>
                <a:off x="1872" y="187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8" name="Line 119"/>
              <p:cNvSpPr>
                <a:spLocks noChangeShapeType="1"/>
              </p:cNvSpPr>
              <p:nvPr/>
            </p:nvSpPr>
            <p:spPr bwMode="auto">
              <a:xfrm>
                <a:off x="2544"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9" name="Line 120"/>
              <p:cNvSpPr>
                <a:spLocks noChangeShapeType="1"/>
              </p:cNvSpPr>
              <p:nvPr/>
            </p:nvSpPr>
            <p:spPr bwMode="auto">
              <a:xfrm>
                <a:off x="2544"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0" name="Line 121"/>
              <p:cNvSpPr>
                <a:spLocks noChangeShapeType="1"/>
              </p:cNvSpPr>
              <p:nvPr/>
            </p:nvSpPr>
            <p:spPr bwMode="auto">
              <a:xfrm flipV="1">
                <a:off x="3216"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1" name="Line 122"/>
              <p:cNvSpPr>
                <a:spLocks noChangeShapeType="1"/>
              </p:cNvSpPr>
              <p:nvPr/>
            </p:nvSpPr>
            <p:spPr bwMode="auto">
              <a:xfrm>
                <a:off x="3216" y="187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2" name="Line 123"/>
              <p:cNvSpPr>
                <a:spLocks noChangeShapeType="1"/>
              </p:cNvSpPr>
              <p:nvPr/>
            </p:nvSpPr>
            <p:spPr bwMode="auto">
              <a:xfrm>
                <a:off x="3888"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3" name="Line 124"/>
              <p:cNvSpPr>
                <a:spLocks noChangeShapeType="1"/>
              </p:cNvSpPr>
              <p:nvPr/>
            </p:nvSpPr>
            <p:spPr bwMode="auto">
              <a:xfrm>
                <a:off x="3888" y="2016"/>
                <a:ext cx="120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4" name="Line 125"/>
              <p:cNvSpPr>
                <a:spLocks noChangeShapeType="1"/>
              </p:cNvSpPr>
              <p:nvPr/>
            </p:nvSpPr>
            <p:spPr bwMode="auto">
              <a:xfrm flipV="1">
                <a:off x="4560" y="1872"/>
                <a:ext cx="0" cy="144"/>
              </a:xfrm>
              <a:prstGeom prst="line">
                <a:avLst/>
              </a:prstGeom>
              <a:noFill/>
              <a:ln w="28575">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6" name="Text Box 127"/>
            <p:cNvSpPr txBox="1">
              <a:spLocks noChangeArrowheads="1"/>
            </p:cNvSpPr>
            <p:nvPr/>
          </p:nvSpPr>
          <p:spPr bwMode="auto">
            <a:xfrm>
              <a:off x="864" y="624"/>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7" name="Text Box 128"/>
            <p:cNvSpPr txBox="1">
              <a:spLocks noChangeArrowheads="1"/>
            </p:cNvSpPr>
            <p:nvPr/>
          </p:nvSpPr>
          <p:spPr bwMode="auto">
            <a:xfrm>
              <a:off x="864" y="139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8" name="Text Box 129"/>
            <p:cNvSpPr txBox="1">
              <a:spLocks noChangeArrowheads="1"/>
            </p:cNvSpPr>
            <p:nvPr/>
          </p:nvSpPr>
          <p:spPr bwMode="auto">
            <a:xfrm>
              <a:off x="864" y="1680"/>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9" name="Text Box 130"/>
            <p:cNvSpPr txBox="1">
              <a:spLocks noChangeArrowheads="1"/>
            </p:cNvSpPr>
            <p:nvPr/>
          </p:nvSpPr>
          <p:spPr bwMode="auto">
            <a:xfrm>
              <a:off x="864" y="1996"/>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20" name="Text Box 131"/>
            <p:cNvSpPr txBox="1">
              <a:spLocks noChangeArrowheads="1"/>
            </p:cNvSpPr>
            <p:nvPr/>
          </p:nvSpPr>
          <p:spPr bwMode="auto">
            <a:xfrm>
              <a:off x="864" y="2284"/>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nvGrpSpPr>
            <p:cNvPr id="7" name="Group 160"/>
            <p:cNvGrpSpPr/>
            <p:nvPr/>
          </p:nvGrpSpPr>
          <p:grpSpPr bwMode="auto">
            <a:xfrm>
              <a:off x="864" y="912"/>
              <a:ext cx="384" cy="213"/>
              <a:chOff x="864" y="912"/>
              <a:chExt cx="384" cy="213"/>
            </a:xfrm>
          </p:grpSpPr>
          <p:sp>
            <p:nvSpPr>
              <p:cNvPr id="132223" name="Text Box 132"/>
              <p:cNvSpPr txBox="1">
                <a:spLocks noChangeArrowheads="1"/>
              </p:cNvSpPr>
              <p:nvPr/>
            </p:nvSpPr>
            <p:spPr bwMode="auto">
              <a:xfrm>
                <a:off x="864" y="91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224" name="Line 133"/>
              <p:cNvSpPr>
                <a:spLocks noChangeShapeType="1"/>
              </p:cNvSpPr>
              <p:nvPr/>
            </p:nvSpPr>
            <p:spPr bwMode="auto">
              <a:xfrm>
                <a:off x="912" y="94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148"/>
            <p:cNvGrpSpPr/>
            <p:nvPr/>
          </p:nvGrpSpPr>
          <p:grpSpPr bwMode="auto">
            <a:xfrm>
              <a:off x="1200" y="672"/>
              <a:ext cx="3888" cy="144"/>
              <a:chOff x="1200" y="672"/>
              <a:chExt cx="3888" cy="144"/>
            </a:xfrm>
          </p:grpSpPr>
          <p:grpSp>
            <p:nvGrpSpPr>
              <p:cNvPr id="9" name="Group 5"/>
              <p:cNvGrpSpPr/>
              <p:nvPr/>
            </p:nvGrpSpPr>
            <p:grpSpPr bwMode="auto">
              <a:xfrm>
                <a:off x="1200" y="672"/>
                <a:ext cx="672" cy="144"/>
                <a:chOff x="624" y="1536"/>
                <a:chExt cx="672" cy="144"/>
              </a:xfrm>
            </p:grpSpPr>
            <p:grpSp>
              <p:nvGrpSpPr>
                <p:cNvPr id="10" name="Group 6"/>
                <p:cNvGrpSpPr/>
                <p:nvPr/>
              </p:nvGrpSpPr>
              <p:grpSpPr bwMode="auto">
                <a:xfrm>
                  <a:off x="624" y="1536"/>
                  <a:ext cx="336" cy="144"/>
                  <a:chOff x="624" y="1536"/>
                  <a:chExt cx="336" cy="144"/>
                </a:xfrm>
              </p:grpSpPr>
              <p:sp>
                <p:nvSpPr>
                  <p:cNvPr id="132219" name="Line 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0" name="Line 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1" name="Line 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2" name="Line 1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11"/>
                <p:cNvGrpSpPr/>
                <p:nvPr/>
              </p:nvGrpSpPr>
              <p:grpSpPr bwMode="auto">
                <a:xfrm>
                  <a:off x="960" y="1536"/>
                  <a:ext cx="336" cy="144"/>
                  <a:chOff x="624" y="1536"/>
                  <a:chExt cx="336" cy="144"/>
                </a:xfrm>
              </p:grpSpPr>
              <p:sp>
                <p:nvSpPr>
                  <p:cNvPr id="132215" name="Line 1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6" name="Line 1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7" name="Line 1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8" name="Line 1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16"/>
              <p:cNvGrpSpPr/>
              <p:nvPr/>
            </p:nvGrpSpPr>
            <p:grpSpPr bwMode="auto">
              <a:xfrm>
                <a:off x="1872" y="672"/>
                <a:ext cx="672" cy="144"/>
                <a:chOff x="624" y="1536"/>
                <a:chExt cx="672" cy="144"/>
              </a:xfrm>
            </p:grpSpPr>
            <p:grpSp>
              <p:nvGrpSpPr>
                <p:cNvPr id="13" name="Group 17"/>
                <p:cNvGrpSpPr/>
                <p:nvPr/>
              </p:nvGrpSpPr>
              <p:grpSpPr bwMode="auto">
                <a:xfrm>
                  <a:off x="624" y="1536"/>
                  <a:ext cx="336" cy="144"/>
                  <a:chOff x="624" y="1536"/>
                  <a:chExt cx="336" cy="144"/>
                </a:xfrm>
              </p:grpSpPr>
              <p:sp>
                <p:nvSpPr>
                  <p:cNvPr id="132209" name="Line 1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0" name="Line 1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1" name="Line 2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2" name="Line 2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22"/>
                <p:cNvGrpSpPr/>
                <p:nvPr/>
              </p:nvGrpSpPr>
              <p:grpSpPr bwMode="auto">
                <a:xfrm>
                  <a:off x="960" y="1536"/>
                  <a:ext cx="336" cy="144"/>
                  <a:chOff x="624" y="1536"/>
                  <a:chExt cx="336" cy="144"/>
                </a:xfrm>
              </p:grpSpPr>
              <p:sp>
                <p:nvSpPr>
                  <p:cNvPr id="132205" name="Line 2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6" name="Line 2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7" name="Line 2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8" name="Line 2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27"/>
              <p:cNvGrpSpPr/>
              <p:nvPr/>
            </p:nvGrpSpPr>
            <p:grpSpPr bwMode="auto">
              <a:xfrm>
                <a:off x="2544" y="672"/>
                <a:ext cx="672" cy="144"/>
                <a:chOff x="624" y="1536"/>
                <a:chExt cx="672" cy="144"/>
              </a:xfrm>
            </p:grpSpPr>
            <p:grpSp>
              <p:nvGrpSpPr>
                <p:cNvPr id="16" name="Group 28"/>
                <p:cNvGrpSpPr/>
                <p:nvPr/>
              </p:nvGrpSpPr>
              <p:grpSpPr bwMode="auto">
                <a:xfrm>
                  <a:off x="624" y="1536"/>
                  <a:ext cx="336" cy="144"/>
                  <a:chOff x="624" y="1536"/>
                  <a:chExt cx="336" cy="144"/>
                </a:xfrm>
              </p:grpSpPr>
              <p:sp>
                <p:nvSpPr>
                  <p:cNvPr id="132199" name="Line 2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0" name="Line 3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1" name="Line 3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2" name="Line 3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3"/>
                <p:cNvGrpSpPr/>
                <p:nvPr/>
              </p:nvGrpSpPr>
              <p:grpSpPr bwMode="auto">
                <a:xfrm>
                  <a:off x="960" y="1536"/>
                  <a:ext cx="336" cy="144"/>
                  <a:chOff x="624" y="1536"/>
                  <a:chExt cx="336" cy="144"/>
                </a:xfrm>
              </p:grpSpPr>
              <p:sp>
                <p:nvSpPr>
                  <p:cNvPr id="132195" name="Line 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6" name="Line 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7" name="Line 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8" name="Line 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8"/>
              <p:cNvGrpSpPr/>
              <p:nvPr/>
            </p:nvGrpSpPr>
            <p:grpSpPr bwMode="auto">
              <a:xfrm>
                <a:off x="3216" y="672"/>
                <a:ext cx="672" cy="144"/>
                <a:chOff x="624" y="1536"/>
                <a:chExt cx="672" cy="144"/>
              </a:xfrm>
            </p:grpSpPr>
            <p:grpSp>
              <p:nvGrpSpPr>
                <p:cNvPr id="19" name="Group 39"/>
                <p:cNvGrpSpPr/>
                <p:nvPr/>
              </p:nvGrpSpPr>
              <p:grpSpPr bwMode="auto">
                <a:xfrm>
                  <a:off x="624" y="1536"/>
                  <a:ext cx="336" cy="144"/>
                  <a:chOff x="624" y="1536"/>
                  <a:chExt cx="336" cy="144"/>
                </a:xfrm>
              </p:grpSpPr>
              <p:sp>
                <p:nvSpPr>
                  <p:cNvPr id="132189" name="Line 4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0" name="Line 4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1" name="Line 4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2" name="Line 4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44"/>
                <p:cNvGrpSpPr/>
                <p:nvPr/>
              </p:nvGrpSpPr>
              <p:grpSpPr bwMode="auto">
                <a:xfrm>
                  <a:off x="960" y="1536"/>
                  <a:ext cx="336" cy="144"/>
                  <a:chOff x="624" y="1536"/>
                  <a:chExt cx="336" cy="144"/>
                </a:xfrm>
              </p:grpSpPr>
              <p:sp>
                <p:nvSpPr>
                  <p:cNvPr id="132185" name="Line 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6" name="Line 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7" name="Line 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8" name="Line 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1" name="Group 49"/>
              <p:cNvGrpSpPr/>
              <p:nvPr/>
            </p:nvGrpSpPr>
            <p:grpSpPr bwMode="auto">
              <a:xfrm>
                <a:off x="3888" y="672"/>
                <a:ext cx="672" cy="144"/>
                <a:chOff x="624" y="1536"/>
                <a:chExt cx="672" cy="144"/>
              </a:xfrm>
            </p:grpSpPr>
            <p:grpSp>
              <p:nvGrpSpPr>
                <p:cNvPr id="22" name="Group 50"/>
                <p:cNvGrpSpPr/>
                <p:nvPr/>
              </p:nvGrpSpPr>
              <p:grpSpPr bwMode="auto">
                <a:xfrm>
                  <a:off x="624" y="1536"/>
                  <a:ext cx="336" cy="144"/>
                  <a:chOff x="624" y="1536"/>
                  <a:chExt cx="336" cy="144"/>
                </a:xfrm>
              </p:grpSpPr>
              <p:sp>
                <p:nvSpPr>
                  <p:cNvPr id="132179" name="Line 5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0" name="Line 5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1" name="Line 5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2" name="Line 5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3" name="Group 55"/>
                <p:cNvGrpSpPr/>
                <p:nvPr/>
              </p:nvGrpSpPr>
              <p:grpSpPr bwMode="auto">
                <a:xfrm>
                  <a:off x="960" y="1536"/>
                  <a:ext cx="336" cy="144"/>
                  <a:chOff x="624" y="1536"/>
                  <a:chExt cx="336" cy="144"/>
                </a:xfrm>
              </p:grpSpPr>
              <p:sp>
                <p:nvSpPr>
                  <p:cNvPr id="132175" name="Line 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6" name="Line 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7" name="Line 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8" name="Line 59"/>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4" name="Group 138"/>
              <p:cNvGrpSpPr/>
              <p:nvPr/>
            </p:nvGrpSpPr>
            <p:grpSpPr bwMode="auto">
              <a:xfrm>
                <a:off x="4560" y="672"/>
                <a:ext cx="336" cy="144"/>
                <a:chOff x="624" y="1536"/>
                <a:chExt cx="336" cy="144"/>
              </a:xfrm>
            </p:grpSpPr>
            <p:sp>
              <p:nvSpPr>
                <p:cNvPr id="132169" name="Line 13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0" name="Line 14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1" name="Line 14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2" name="Line 14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68" name="Line 144"/>
              <p:cNvSpPr>
                <a:spLocks noChangeShapeType="1"/>
              </p:cNvSpPr>
              <p:nvPr/>
            </p:nvSpPr>
            <p:spPr bwMode="auto">
              <a:xfrm>
                <a:off x="4896" y="816"/>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3" name="Line 149"/>
            <p:cNvSpPr>
              <a:spLocks noChangeShapeType="1"/>
            </p:cNvSpPr>
            <p:nvPr/>
          </p:nvSpPr>
          <p:spPr bwMode="auto">
            <a:xfrm>
              <a:off x="4752" y="816"/>
              <a:ext cx="0" cy="528"/>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5" name="Group 152"/>
            <p:cNvGrpSpPr/>
            <p:nvPr/>
          </p:nvGrpSpPr>
          <p:grpSpPr bwMode="auto">
            <a:xfrm>
              <a:off x="1200" y="1200"/>
              <a:ext cx="3888" cy="144"/>
              <a:chOff x="1200" y="1200"/>
              <a:chExt cx="3888" cy="144"/>
            </a:xfrm>
          </p:grpSpPr>
          <p:sp>
            <p:nvSpPr>
              <p:cNvPr id="132157" name="Line 134"/>
              <p:cNvSpPr>
                <a:spLocks noChangeShapeType="1"/>
              </p:cNvSpPr>
              <p:nvPr/>
            </p:nvSpPr>
            <p:spPr bwMode="auto">
              <a:xfrm>
                <a:off x="1200" y="120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8" name="Line 135"/>
              <p:cNvSpPr>
                <a:spLocks noChangeShapeType="1"/>
              </p:cNvSpPr>
              <p:nvPr/>
            </p:nvSpPr>
            <p:spPr bwMode="auto">
              <a:xfrm>
                <a:off x="4560" y="120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9" name="Line 136"/>
              <p:cNvSpPr>
                <a:spLocks noChangeShapeType="1"/>
              </p:cNvSpPr>
              <p:nvPr/>
            </p:nvSpPr>
            <p:spPr bwMode="auto">
              <a:xfrm>
                <a:off x="4560" y="1344"/>
                <a:ext cx="19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0" name="Line 150"/>
              <p:cNvSpPr>
                <a:spLocks noChangeShapeType="1"/>
              </p:cNvSpPr>
              <p:nvPr/>
            </p:nvSpPr>
            <p:spPr bwMode="auto">
              <a:xfrm flipV="1">
                <a:off x="4752" y="120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1" name="Line 151"/>
              <p:cNvSpPr>
                <a:spLocks noChangeShapeType="1"/>
              </p:cNvSpPr>
              <p:nvPr/>
            </p:nvSpPr>
            <p:spPr bwMode="auto">
              <a:xfrm>
                <a:off x="4752" y="120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5" name="Line 153"/>
            <p:cNvSpPr>
              <a:spLocks noChangeShapeType="1"/>
            </p:cNvSpPr>
            <p:nvPr/>
          </p:nvSpPr>
          <p:spPr bwMode="auto">
            <a:xfrm>
              <a:off x="4896" y="8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6" name="Group 156"/>
            <p:cNvGrpSpPr/>
            <p:nvPr/>
          </p:nvGrpSpPr>
          <p:grpSpPr bwMode="auto">
            <a:xfrm>
              <a:off x="1200" y="1488"/>
              <a:ext cx="3888" cy="144"/>
              <a:chOff x="1200" y="1584"/>
              <a:chExt cx="3888" cy="144"/>
            </a:xfrm>
          </p:grpSpPr>
          <p:sp>
            <p:nvSpPr>
              <p:cNvPr id="132130" name="Line 73"/>
              <p:cNvSpPr>
                <a:spLocks noChangeShapeType="1"/>
              </p:cNvSpPr>
              <p:nvPr/>
            </p:nvSpPr>
            <p:spPr bwMode="auto">
              <a:xfrm>
                <a:off x="1200" y="1728"/>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7" name="Group 74"/>
              <p:cNvGrpSpPr/>
              <p:nvPr/>
            </p:nvGrpSpPr>
            <p:grpSpPr bwMode="auto">
              <a:xfrm>
                <a:off x="1536" y="1584"/>
                <a:ext cx="672" cy="144"/>
                <a:chOff x="1296" y="1680"/>
                <a:chExt cx="672" cy="144"/>
              </a:xfrm>
            </p:grpSpPr>
            <p:sp>
              <p:nvSpPr>
                <p:cNvPr id="132153" name="Line 75"/>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4" name="Line 76"/>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5" name="Line 77"/>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6" name="Line 78"/>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79"/>
              <p:cNvGrpSpPr/>
              <p:nvPr/>
            </p:nvGrpSpPr>
            <p:grpSpPr bwMode="auto">
              <a:xfrm>
                <a:off x="2208" y="1584"/>
                <a:ext cx="672" cy="144"/>
                <a:chOff x="1296" y="1680"/>
                <a:chExt cx="672" cy="144"/>
              </a:xfrm>
            </p:grpSpPr>
            <p:sp>
              <p:nvSpPr>
                <p:cNvPr id="132149" name="Line 80"/>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0" name="Line 81"/>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1" name="Line 82"/>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2" name="Line 83"/>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84"/>
              <p:cNvGrpSpPr/>
              <p:nvPr/>
            </p:nvGrpSpPr>
            <p:grpSpPr bwMode="auto">
              <a:xfrm>
                <a:off x="2880" y="1584"/>
                <a:ext cx="672" cy="144"/>
                <a:chOff x="1296" y="1680"/>
                <a:chExt cx="672" cy="144"/>
              </a:xfrm>
            </p:grpSpPr>
            <p:sp>
              <p:nvSpPr>
                <p:cNvPr id="132145" name="Line 85"/>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6" name="Line 86"/>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7" name="Line 87"/>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8" name="Line 88"/>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89"/>
              <p:cNvGrpSpPr/>
              <p:nvPr/>
            </p:nvGrpSpPr>
            <p:grpSpPr bwMode="auto">
              <a:xfrm>
                <a:off x="3552" y="1584"/>
                <a:ext cx="672" cy="144"/>
                <a:chOff x="1296" y="1680"/>
                <a:chExt cx="672" cy="144"/>
              </a:xfrm>
            </p:grpSpPr>
            <p:sp>
              <p:nvSpPr>
                <p:cNvPr id="132141" name="Line 90"/>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2" name="Line 91"/>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3" name="Line 92"/>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4" name="Line 93"/>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35" name="Line 94"/>
              <p:cNvSpPr>
                <a:spLocks noChangeShapeType="1"/>
              </p:cNvSpPr>
              <p:nvPr/>
            </p:nvSpPr>
            <p:spPr bwMode="auto">
              <a:xfrm flipV="1">
                <a:off x="4224"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6" name="Line 95"/>
              <p:cNvSpPr>
                <a:spLocks noChangeShapeType="1"/>
              </p:cNvSpPr>
              <p:nvPr/>
            </p:nvSpPr>
            <p:spPr bwMode="auto">
              <a:xfrm>
                <a:off x="4224" y="158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7" name="Line 96"/>
              <p:cNvSpPr>
                <a:spLocks noChangeShapeType="1"/>
              </p:cNvSpPr>
              <p:nvPr/>
            </p:nvSpPr>
            <p:spPr bwMode="auto">
              <a:xfrm>
                <a:off x="4560"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8" name="Line 97"/>
              <p:cNvSpPr>
                <a:spLocks noChangeShapeType="1"/>
              </p:cNvSpPr>
              <p:nvPr/>
            </p:nvSpPr>
            <p:spPr bwMode="auto">
              <a:xfrm>
                <a:off x="4560" y="1728"/>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9" name="Line 154"/>
              <p:cNvSpPr>
                <a:spLocks noChangeShapeType="1"/>
              </p:cNvSpPr>
              <p:nvPr/>
            </p:nvSpPr>
            <p:spPr bwMode="auto">
              <a:xfrm flipV="1">
                <a:off x="4896"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0" name="Line 155"/>
              <p:cNvSpPr>
                <a:spLocks noChangeShapeType="1"/>
              </p:cNvSpPr>
              <p:nvPr/>
            </p:nvSpPr>
            <p:spPr bwMode="auto">
              <a:xfrm>
                <a:off x="4896" y="158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1" name="Group 161"/>
            <p:cNvGrpSpPr/>
            <p:nvPr/>
          </p:nvGrpSpPr>
          <p:grpSpPr bwMode="auto">
            <a:xfrm>
              <a:off x="864" y="1152"/>
              <a:ext cx="384" cy="213"/>
              <a:chOff x="864" y="912"/>
              <a:chExt cx="384" cy="213"/>
            </a:xfrm>
          </p:grpSpPr>
          <p:sp>
            <p:nvSpPr>
              <p:cNvPr id="132128" name="Text Box 162"/>
              <p:cNvSpPr txBox="1">
                <a:spLocks noChangeArrowheads="1"/>
              </p:cNvSpPr>
              <p:nvPr/>
            </p:nvSpPr>
            <p:spPr bwMode="auto">
              <a:xfrm>
                <a:off x="864" y="91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rPr>
                  <a:t>R’</a:t>
                </a:r>
                <a:r>
                  <a:rPr lang="en-US" altLang="zh-CN" sz="1600" baseline="-25000" dirty="0">
                    <a:solidFill>
                      <a:srgbClr val="FF0000"/>
                    </a:solidFill>
                    <a:latin typeface="Times New Roman" panose="02020603050405020304" pitchFamily="18" charset="0"/>
                    <a:ea typeface="Gulim" pitchFamily="34" charset="-127"/>
                    <a:cs typeface="Times New Roman" panose="02020603050405020304" pitchFamily="18" charset="0"/>
                  </a:rPr>
                  <a:t>D</a:t>
                </a:r>
                <a:endPar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endParaRPr>
              </a:p>
            </p:txBody>
          </p:sp>
          <p:sp>
            <p:nvSpPr>
              <p:cNvPr id="132129" name="Line 163"/>
              <p:cNvSpPr>
                <a:spLocks noChangeShapeType="1"/>
              </p:cNvSpPr>
              <p:nvPr/>
            </p:nvSpPr>
            <p:spPr bwMode="auto">
              <a:xfrm>
                <a:off x="912" y="942"/>
                <a:ext cx="96"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54" name="Text Box 268"/>
          <p:cNvSpPr txBox="1">
            <a:spLocks noChangeArrowheads="1"/>
          </p:cNvSpPr>
          <p:nvPr/>
        </p:nvSpPr>
        <p:spPr bwMode="black">
          <a:xfrm>
            <a:off x="3429000" y="4130676"/>
            <a:ext cx="5473700"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1</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2</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3</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4</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5</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6</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7</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8</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9</a:t>
            </a:r>
            <a:r>
              <a:rPr lang="zh-CN" altLang="en-US" sz="2400" dirty="0">
                <a:solidFill>
                  <a:srgbClr val="FF0000"/>
                </a:solidFill>
                <a:latin typeface="Times New Roman" panose="02020603050405020304" pitchFamily="18" charset="0"/>
                <a:cs typeface="Times New Roman" panose="02020603050405020304" pitchFamily="18" charset="0"/>
              </a:rPr>
              <a:t>    </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155" name="矩形 154"/>
          <p:cNvSpPr>
            <a:spLocks noChangeArrowheads="1"/>
          </p:cNvSpPr>
          <p:nvPr/>
        </p:nvSpPr>
        <p:spPr bwMode="auto">
          <a:xfrm>
            <a:off x="1898651" y="4078289"/>
            <a:ext cx="1595309"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3</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2</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1</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0</a:t>
            </a:r>
            <a:endParaRPr lang="en-US" altLang="zh-CN" sz="2400" baseline="-25000" dirty="0">
              <a:solidFill>
                <a:srgbClr val="FF0000"/>
              </a:solidFill>
              <a:latin typeface="Times New Roman" panose="02020603050405020304" pitchFamily="18" charset="0"/>
              <a:cs typeface="Times New Roman" panose="02020603050405020304" pitchFamily="18" charset="0"/>
            </a:endParaRPr>
          </a:p>
        </p:txBody>
      </p:sp>
      <p:grpSp>
        <p:nvGrpSpPr>
          <p:cNvPr id="132162" name="组合 352"/>
          <p:cNvGrpSpPr/>
          <p:nvPr/>
        </p:nvGrpSpPr>
        <p:grpSpPr bwMode="auto">
          <a:xfrm>
            <a:off x="8616950" y="2227978"/>
            <a:ext cx="566738" cy="1849094"/>
            <a:chOff x="1165387" y="3556329"/>
            <a:chExt cx="566303" cy="1848864"/>
          </a:xfrm>
        </p:grpSpPr>
        <p:sp>
          <p:nvSpPr>
            <p:cNvPr id="132105" name="Text Box 15"/>
            <p:cNvSpPr txBox="1">
              <a:spLocks noChangeArrowheads="1"/>
            </p:cNvSpPr>
            <p:nvPr/>
          </p:nvSpPr>
          <p:spPr bwMode="black">
            <a:xfrm>
              <a:off x="1187178" y="3556329"/>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132106" name="Text Box 16"/>
            <p:cNvSpPr txBox="1">
              <a:spLocks noChangeArrowheads="1"/>
            </p:cNvSpPr>
            <p:nvPr/>
          </p:nvSpPr>
          <p:spPr bwMode="black">
            <a:xfrm>
              <a:off x="1181811" y="4016704"/>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132107" name="Text Box 17"/>
            <p:cNvSpPr txBox="1">
              <a:spLocks noChangeArrowheads="1"/>
            </p:cNvSpPr>
            <p:nvPr/>
          </p:nvSpPr>
          <p:spPr bwMode="black">
            <a:xfrm>
              <a:off x="1169166" y="4481732"/>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132108" name="Text Box 18"/>
            <p:cNvSpPr txBox="1">
              <a:spLocks noChangeArrowheads="1"/>
            </p:cNvSpPr>
            <p:nvPr/>
          </p:nvSpPr>
          <p:spPr bwMode="black">
            <a:xfrm>
              <a:off x="1165387" y="4943585"/>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grpSp>
      <p:sp>
        <p:nvSpPr>
          <p:cNvPr id="40096" name="Rectangle 160"/>
          <p:cNvSpPr>
            <a:spLocks noChangeArrowheads="1"/>
          </p:cNvSpPr>
          <p:nvPr/>
        </p:nvSpPr>
        <p:spPr bwMode="black">
          <a:xfrm>
            <a:off x="571600" y="4778413"/>
            <a:ext cx="11280575" cy="2123658"/>
          </a:xfrm>
          <a:prstGeom prst="rect">
            <a:avLst/>
          </a:prstGeom>
          <a:noFill/>
          <a:ln w="9525" algn="ctr">
            <a:noFill/>
            <a:miter lim="800000"/>
          </a:ln>
          <a:effectLst>
            <a:prstShdw prst="shdw13" dist="53882" dir="13500000">
              <a:schemeClr val="bg1">
                <a:gamma/>
                <a:shade val="60000"/>
                <a:invGamma/>
                <a:alpha val="50000"/>
              </a:schemeClr>
            </a:prstShdw>
          </a:effectLst>
        </p:spPr>
        <p:txBody>
          <a:bodyPr wrap="square">
            <a:spAutoFit/>
          </a:bodyPr>
          <a:lstStyle/>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10</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下降沿</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到来时（即</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），计数器进入</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1010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状态，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 则</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 (/R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信号撤销后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FF3399"/>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，此时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保持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不变</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，从而保证计数器能够可靠复位。</a:t>
            </a:r>
            <a:endPar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只有当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上升沿再次到来时（即</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才从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C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C00000"/>
                </a:solidFill>
                <a:latin typeface="Times New Roman" panose="02020603050405020304" pitchFamily="18" charset="0"/>
                <a:ea typeface="楷体_GB2312" pitchFamily="49" charset="-122"/>
                <a:cs typeface="Times New Roman" panose="02020603050405020304" pitchFamily="18" charset="0"/>
              </a:rPr>
              <a:t>的低电平时间等于时钟的低电平时间。</a:t>
            </a:r>
            <a:endParaRPr lang="zh-CN" altLang="en-US" sz="2200" dirty="0">
              <a:solidFill>
                <a:srgbClr val="C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500" fill="hold"/>
                                        <p:tgtEl>
                                          <p:spTgt spid="155"/>
                                        </p:tgtEl>
                                        <p:attrNameLst>
                                          <p:attrName>ppt_x</p:attrName>
                                        </p:attrNameLst>
                                      </p:cBhvr>
                                      <p:tavLst>
                                        <p:tav tm="0">
                                          <p:val>
                                            <p:strVal val="0-#ppt_w/2"/>
                                          </p:val>
                                        </p:tav>
                                        <p:tav tm="100000">
                                          <p:val>
                                            <p:strVal val="#ppt_x"/>
                                          </p:val>
                                        </p:tav>
                                      </p:tavLst>
                                    </p:anim>
                                    <p:anim calcmode="lin" valueType="num">
                                      <p:cBhvr additive="base">
                                        <p:cTn id="14" dur="500" fill="hold"/>
                                        <p:tgtEl>
                                          <p:spTgt spid="15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ipe(left)">
                                      <p:cBhvr>
                                        <p:cTn id="18" dur="10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096">
                                            <p:txEl>
                                              <p:pRg st="0" end="0"/>
                                            </p:txEl>
                                          </p:spTgt>
                                        </p:tgtEl>
                                        <p:attrNameLst>
                                          <p:attrName>style.visibility</p:attrName>
                                        </p:attrNameLst>
                                      </p:cBhvr>
                                      <p:to>
                                        <p:strVal val="visible"/>
                                      </p:to>
                                    </p:set>
                                    <p:animEffect transition="in" filter="blinds(horizontal)">
                                      <p:cBhvr>
                                        <p:cTn id="23" dur="500"/>
                                        <p:tgtEl>
                                          <p:spTgt spid="4009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096">
                                            <p:txEl>
                                              <p:pRg st="1" end="1"/>
                                            </p:txEl>
                                          </p:spTgt>
                                        </p:tgtEl>
                                        <p:attrNameLst>
                                          <p:attrName>style.visibility</p:attrName>
                                        </p:attrNameLst>
                                      </p:cBhvr>
                                      <p:to>
                                        <p:strVal val="visible"/>
                                      </p:to>
                                    </p:set>
                                    <p:animEffect transition="in" filter="blinds(horizontal)">
                                      <p:cBhvr>
                                        <p:cTn id="28" dur="500"/>
                                        <p:tgtEl>
                                          <p:spTgt spid="4009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2162"/>
                                        </p:tgtEl>
                                        <p:attrNameLst>
                                          <p:attrName>style.visibility</p:attrName>
                                        </p:attrNameLst>
                                      </p:cBhvr>
                                      <p:to>
                                        <p:strVal val="visible"/>
                                      </p:to>
                                    </p:set>
                                    <p:animEffect transition="in" filter="wipe(down)">
                                      <p:cBhvr>
                                        <p:cTn id="33" dur="500"/>
                                        <p:tgtEl>
                                          <p:spTgt spid="13216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0096">
                                            <p:txEl>
                                              <p:pRg st="2" end="2"/>
                                            </p:txEl>
                                          </p:spTgt>
                                        </p:tgtEl>
                                        <p:attrNameLst>
                                          <p:attrName>style.visibility</p:attrName>
                                        </p:attrNameLst>
                                      </p:cBhvr>
                                      <p:to>
                                        <p:strVal val="visible"/>
                                      </p:to>
                                    </p:set>
                                    <p:animEffect transition="in" filter="blinds(horizontal)">
                                      <p:cBhvr>
                                        <p:cTn id="38" dur="500"/>
                                        <p:tgtEl>
                                          <p:spTgt spid="400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40096" grpId="0" build="p"/>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集成计数器</a:t>
            </a:r>
            <a:endParaRPr lang="zh-CN" altLang="en-US" i="0" dirty="0">
              <a:solidFill>
                <a:schemeClr val="accent1"/>
              </a:solidFill>
              <a:latin typeface="+mj-ea"/>
            </a:endParaRPr>
          </a:p>
        </p:txBody>
      </p:sp>
      <p:sp>
        <p:nvSpPr>
          <p:cNvPr id="133124" name="Rectangle 3"/>
          <p:cNvSpPr>
            <a:spLocks noGrp="1" noChangeArrowheads="1"/>
          </p:cNvSpPr>
          <p:nvPr>
            <p:ph type="body" sz="half" idx="4294967295"/>
          </p:nvPr>
        </p:nvSpPr>
        <p:spPr>
          <a:xfrm>
            <a:off x="612000" y="900000"/>
            <a:ext cx="11028613" cy="2454070"/>
          </a:xfrm>
        </p:spPr>
        <p:txBody>
          <a:bodyPr/>
          <a:lstStyle/>
          <a:p>
            <a:pPr algn="just">
              <a:lnSpc>
                <a:spcPct val="110000"/>
              </a:lnSpc>
              <a:spcBef>
                <a:spcPct val="0"/>
              </a:spcBef>
            </a:pPr>
            <a:r>
              <a:rPr lang="zh-CN" altLang="en-US" dirty="0">
                <a:ea typeface="宋体" panose="02010600030101010101" pitchFamily="2" charset="-122"/>
              </a:rPr>
              <a:t>集成计数器包括</a:t>
            </a:r>
            <a:r>
              <a:rPr lang="zh-CN" altLang="en-US" dirty="0">
                <a:solidFill>
                  <a:srgbClr val="CC0066"/>
                </a:solidFill>
                <a:ea typeface="宋体" panose="02010600030101010101" pitchFamily="2" charset="-122"/>
              </a:rPr>
              <a:t>异步</a:t>
            </a:r>
            <a:r>
              <a:rPr lang="zh-CN" altLang="en-US" dirty="0">
                <a:ea typeface="宋体" panose="02010600030101010101" pitchFamily="2" charset="-122"/>
              </a:rPr>
              <a:t>和</a:t>
            </a:r>
            <a:r>
              <a:rPr lang="zh-CN" altLang="en-US" dirty="0">
                <a:solidFill>
                  <a:srgbClr val="CC0066"/>
                </a:solidFill>
                <a:ea typeface="宋体" panose="02010600030101010101" pitchFamily="2" charset="-122"/>
              </a:rPr>
              <a:t>同步</a:t>
            </a:r>
            <a:r>
              <a:rPr lang="zh-CN" altLang="en-US" dirty="0">
                <a:ea typeface="宋体" panose="02010600030101010101" pitchFamily="2" charset="-122"/>
              </a:rPr>
              <a:t>计数器。异步计数器有二进制、十进制及可变进制异步计数器。同步计数器包括加法、减法、 加</a:t>
            </a:r>
            <a:r>
              <a:rPr lang="en-US" altLang="zh-CN" dirty="0">
                <a:ea typeface="宋体" panose="02010600030101010101" pitchFamily="2" charset="-122"/>
              </a:rPr>
              <a:t>/</a:t>
            </a:r>
            <a:r>
              <a:rPr lang="zh-CN" altLang="en-US" dirty="0">
                <a:ea typeface="宋体" panose="02010600030101010101" pitchFamily="2" charset="-122"/>
              </a:rPr>
              <a:t>减（可逆）二进制、十进制同步计数器。</a:t>
            </a:r>
            <a:endParaRPr lang="zh-CN" altLang="en-US" dirty="0">
              <a:ea typeface="宋体" panose="02010600030101010101" pitchFamily="2" charset="-122"/>
            </a:endParaRPr>
          </a:p>
          <a:p>
            <a:pPr algn="just">
              <a:lnSpc>
                <a:spcPct val="110000"/>
              </a:lnSpc>
              <a:spcBef>
                <a:spcPct val="0"/>
              </a:spcBef>
            </a:pPr>
            <a:r>
              <a:rPr lang="en-US" altLang="zh-CN" dirty="0">
                <a:ea typeface="宋体" panose="02010600030101010101" pitchFamily="2" charset="-122"/>
                <a:cs typeface="Arial" panose="020B0604020202020204" pitchFamily="34" charset="0"/>
              </a:rPr>
              <a:t>4</a:t>
            </a:r>
            <a:r>
              <a:rPr lang="zh-CN" altLang="en-US" dirty="0">
                <a:ea typeface="宋体" panose="02010600030101010101" pitchFamily="2" charset="-122"/>
                <a:cs typeface="Arial" panose="020B0604020202020204" pitchFamily="34" charset="0"/>
              </a:rPr>
              <a:t>位同步二进制加法计数器</a:t>
            </a:r>
            <a:r>
              <a:rPr lang="en-US" altLang="zh-CN" dirty="0">
                <a:solidFill>
                  <a:srgbClr val="CC0066"/>
                </a:solidFill>
                <a:ea typeface="宋体" panose="02010600030101010101" pitchFamily="2" charset="-122"/>
                <a:cs typeface="Arial" panose="020B0604020202020204" pitchFamily="34" charset="0"/>
              </a:rPr>
              <a:t>74161</a:t>
            </a:r>
            <a:r>
              <a:rPr lang="zh-CN" altLang="en-US" dirty="0">
                <a:ea typeface="宋体" panose="02010600030101010101" pitchFamily="2" charset="-122"/>
                <a:cs typeface="Arial" panose="020B0604020202020204" pitchFamily="34" charset="0"/>
              </a:rPr>
              <a:t>（异步清除）、</a:t>
            </a:r>
            <a:r>
              <a:rPr lang="en-US" altLang="zh-CN" dirty="0">
                <a:solidFill>
                  <a:srgbClr val="CC0066"/>
                </a:solidFill>
                <a:ea typeface="宋体" panose="02010600030101010101" pitchFamily="2" charset="-122"/>
                <a:cs typeface="Arial" panose="020B0604020202020204" pitchFamily="34" charset="0"/>
              </a:rPr>
              <a:t>74163</a:t>
            </a:r>
            <a:r>
              <a:rPr lang="zh-CN" altLang="en-US" dirty="0">
                <a:ea typeface="宋体" panose="02010600030101010101" pitchFamily="2" charset="-122"/>
                <a:cs typeface="Arial" panose="020B0604020202020204" pitchFamily="34" charset="0"/>
              </a:rPr>
              <a:t>（同步清除），同步十进制加法计数器</a:t>
            </a:r>
            <a:r>
              <a:rPr lang="en-US" altLang="zh-CN" dirty="0">
                <a:solidFill>
                  <a:srgbClr val="CC0066"/>
                </a:solidFill>
                <a:ea typeface="宋体" panose="02010600030101010101" pitchFamily="2" charset="-122"/>
                <a:cs typeface="Arial" panose="020B0604020202020204" pitchFamily="34" charset="0"/>
              </a:rPr>
              <a:t>74160</a:t>
            </a:r>
            <a:r>
              <a:rPr lang="en-US" altLang="zh-CN" dirty="0">
                <a:ea typeface="宋体" panose="02010600030101010101" pitchFamily="2" charset="-122"/>
                <a:cs typeface="Arial" panose="020B0604020202020204" pitchFamily="34" charset="0"/>
              </a:rPr>
              <a:t> </a:t>
            </a:r>
            <a:r>
              <a:rPr lang="zh-CN" altLang="en-US" dirty="0">
                <a:ea typeface="宋体" panose="02010600030101010101" pitchFamily="2" charset="-122"/>
                <a:cs typeface="Arial" panose="020B0604020202020204" pitchFamily="34" charset="0"/>
              </a:rPr>
              <a:t>（异步清除） 、</a:t>
            </a:r>
            <a:r>
              <a:rPr lang="en-US" altLang="zh-CN" dirty="0">
                <a:solidFill>
                  <a:srgbClr val="CC0066"/>
                </a:solidFill>
                <a:ea typeface="宋体" panose="02010600030101010101" pitchFamily="2" charset="-122"/>
                <a:cs typeface="Arial" panose="020B0604020202020204" pitchFamily="34" charset="0"/>
              </a:rPr>
              <a:t>74162</a:t>
            </a:r>
            <a:r>
              <a:rPr lang="zh-CN" altLang="en-US" dirty="0">
                <a:ea typeface="宋体" panose="02010600030101010101" pitchFamily="2" charset="-122"/>
                <a:cs typeface="Arial" panose="020B0604020202020204" pitchFamily="34" charset="0"/>
              </a:rPr>
              <a:t>（同步清除）</a:t>
            </a:r>
            <a:endParaRPr lang="zh-CN" altLang="en-US" dirty="0">
              <a:ea typeface="宋体" panose="02010600030101010101" pitchFamily="2" charset="-122"/>
              <a:cs typeface="Arial" panose="020B0604020202020204" pitchFamily="34" charset="0"/>
            </a:endParaRPr>
          </a:p>
        </p:txBody>
      </p:sp>
      <p:sp>
        <p:nvSpPr>
          <p:cNvPr id="6" name="Text Box 64"/>
          <p:cNvSpPr txBox="1">
            <a:spLocks noChangeArrowheads="1"/>
          </p:cNvSpPr>
          <p:nvPr/>
        </p:nvSpPr>
        <p:spPr bwMode="auto">
          <a:xfrm>
            <a:off x="1892453" y="3059847"/>
            <a:ext cx="41910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C00000"/>
                </a:solidFill>
                <a:latin typeface="Arial" panose="020B0604020202020204" pitchFamily="34" charset="0"/>
                <a:cs typeface="Arial" panose="020B0604020202020204" pitchFamily="34" charset="0"/>
              </a:rPr>
              <a:t> </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逻辑符号</a:t>
            </a: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74161</a:t>
            </a:r>
            <a:r>
              <a:rPr lang="zh-CN" altLang="en-US" sz="2000" dirty="0">
                <a:solidFill>
                  <a:srgbClr val="000000"/>
                </a:solidFill>
                <a:latin typeface="Arial" panose="020B0604020202020204" pitchFamily="34" charset="0"/>
                <a:cs typeface="Arial" panose="020B0604020202020204" pitchFamily="34" charset="0"/>
              </a:rPr>
              <a:t>与</a:t>
            </a:r>
            <a:r>
              <a:rPr lang="en-US" altLang="zh-CN" sz="2000" dirty="0">
                <a:solidFill>
                  <a:srgbClr val="000000"/>
                </a:solidFill>
                <a:latin typeface="Arial" panose="020B0604020202020204" pitchFamily="34" charset="0"/>
                <a:cs typeface="Arial" panose="020B0604020202020204" pitchFamily="34" charset="0"/>
              </a:rPr>
              <a:t>74160</a:t>
            </a:r>
            <a:r>
              <a:rPr lang="zh-CN" altLang="en-US" sz="2000" dirty="0">
                <a:solidFill>
                  <a:srgbClr val="000000"/>
                </a:solidFill>
                <a:latin typeface="Arial" panose="020B0604020202020204" pitchFamily="34" charset="0"/>
                <a:cs typeface="Arial" panose="020B0604020202020204" pitchFamily="34" charset="0"/>
              </a:rPr>
              <a:t>相同）</a:t>
            </a:r>
            <a:endParaRPr lang="zh-CN" altLang="en-US" sz="2000" dirty="0">
              <a:solidFill>
                <a:srgbClr val="000000"/>
              </a:solidFill>
              <a:latin typeface="Arial" panose="020B0604020202020204" pitchFamily="34" charset="0"/>
              <a:cs typeface="Arial" panose="020B0604020202020204" pitchFamily="34" charset="0"/>
            </a:endParaRPr>
          </a:p>
        </p:txBody>
      </p:sp>
      <p:grpSp>
        <p:nvGrpSpPr>
          <p:cNvPr id="2" name="Group 65"/>
          <p:cNvGrpSpPr/>
          <p:nvPr/>
        </p:nvGrpSpPr>
        <p:grpSpPr bwMode="auto">
          <a:xfrm>
            <a:off x="2077495" y="3563587"/>
            <a:ext cx="3352800" cy="1828800"/>
            <a:chOff x="480" y="1776"/>
            <a:chExt cx="2112" cy="1152"/>
          </a:xfrm>
        </p:grpSpPr>
        <p:sp>
          <p:nvSpPr>
            <p:cNvPr id="133142" name="Rectangle 66"/>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43" name="Text Box 67"/>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33144" name="Text Box 68"/>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33145" name="Text Box 69"/>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endParaRPr lang="en-US" altLang="zh-CN" sz="1600">
                <a:solidFill>
                  <a:srgbClr val="003399"/>
                </a:solidFill>
                <a:ea typeface="Gulim" pitchFamily="34" charset="-127"/>
              </a:endParaRPr>
            </a:p>
          </p:txBody>
        </p:sp>
        <p:sp>
          <p:nvSpPr>
            <p:cNvPr id="133146" name="Text Box 70"/>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endParaRPr lang="en-US" altLang="zh-CN" sz="1600">
                <a:solidFill>
                  <a:srgbClr val="003399"/>
                </a:solidFill>
                <a:ea typeface="Gulim" pitchFamily="34" charset="-127"/>
              </a:endParaRPr>
            </a:p>
          </p:txBody>
        </p:sp>
        <p:sp>
          <p:nvSpPr>
            <p:cNvPr id="133147" name="Text Box 71"/>
            <p:cNvSpPr txBox="1">
              <a:spLocks noChangeArrowheads="1"/>
            </p:cNvSpPr>
            <p:nvPr/>
          </p:nvSpPr>
          <p:spPr bwMode="auto">
            <a:xfrm>
              <a:off x="816" y="2476"/>
              <a:ext cx="42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33148" name="Text Box 72"/>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endParaRPr lang="en-US" altLang="zh-CN" sz="1600">
                <a:solidFill>
                  <a:srgbClr val="003399"/>
                </a:solidFill>
                <a:ea typeface="Gulim" pitchFamily="34" charset="-127"/>
              </a:endParaRPr>
            </a:p>
          </p:txBody>
        </p:sp>
        <p:grpSp>
          <p:nvGrpSpPr>
            <p:cNvPr id="3" name="Group 73"/>
            <p:cNvGrpSpPr/>
            <p:nvPr/>
          </p:nvGrpSpPr>
          <p:grpSpPr bwMode="auto">
            <a:xfrm>
              <a:off x="2064" y="2236"/>
              <a:ext cx="336" cy="213"/>
              <a:chOff x="2064" y="2236"/>
              <a:chExt cx="336" cy="213"/>
            </a:xfrm>
          </p:grpSpPr>
          <p:sp>
            <p:nvSpPr>
              <p:cNvPr id="133170" name="Text Box 74"/>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endParaRPr lang="en-US" altLang="zh-CN" sz="1600">
                  <a:solidFill>
                    <a:srgbClr val="003399"/>
                  </a:solidFill>
                  <a:ea typeface="Gulim" pitchFamily="34" charset="-127"/>
                </a:endParaRPr>
              </a:p>
            </p:txBody>
          </p:sp>
          <p:sp>
            <p:nvSpPr>
              <p:cNvPr id="133171" name="Line 75"/>
              <p:cNvSpPr>
                <a:spLocks noChangeShapeType="1"/>
              </p:cNvSpPr>
              <p:nvPr/>
            </p:nvSpPr>
            <p:spPr bwMode="auto">
              <a:xfrm>
                <a:off x="2112" y="22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76"/>
            <p:cNvGrpSpPr/>
            <p:nvPr/>
          </p:nvGrpSpPr>
          <p:grpSpPr bwMode="auto">
            <a:xfrm>
              <a:off x="2064" y="2428"/>
              <a:ext cx="336" cy="213"/>
              <a:chOff x="2064" y="2236"/>
              <a:chExt cx="336" cy="213"/>
            </a:xfrm>
          </p:grpSpPr>
          <p:sp>
            <p:nvSpPr>
              <p:cNvPr id="133168" name="Text Box 77"/>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baseline="-25000">
                  <a:solidFill>
                    <a:srgbClr val="003399"/>
                  </a:solidFill>
                  <a:ea typeface="Gulim" pitchFamily="34" charset="-127"/>
                </a:endParaRPr>
              </a:p>
            </p:txBody>
          </p:sp>
          <p:sp>
            <p:nvSpPr>
              <p:cNvPr id="133169" name="Line 78"/>
              <p:cNvSpPr>
                <a:spLocks noChangeShapeType="1"/>
              </p:cNvSpPr>
              <p:nvPr/>
            </p:nvSpPr>
            <p:spPr bwMode="auto">
              <a:xfrm>
                <a:off x="2112" y="22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3151" name="Text Box 79"/>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74161/160</a:t>
              </a:r>
              <a:endParaRPr lang="en-US" altLang="zh-CN" sz="1600" dirty="0">
                <a:solidFill>
                  <a:srgbClr val="003399"/>
                </a:solidFill>
                <a:ea typeface="Gulim" pitchFamily="34" charset="-127"/>
              </a:endParaRPr>
            </a:p>
          </p:txBody>
        </p:sp>
        <p:sp>
          <p:nvSpPr>
            <p:cNvPr id="133152" name="Line 80"/>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3" name="Line 81"/>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4" name="Line 82"/>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5" name="Line 83"/>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6" name="Line 84"/>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7" name="Line 85"/>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8" name="Line 86"/>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9" name="Line 87"/>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0" name="Line 88"/>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1" name="Line 89"/>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2" name="Line 90"/>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3" name="Line 91"/>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4" name="Oval 92"/>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65" name="Oval 93"/>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66" name="Line 94"/>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7" name="Line 95"/>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38" name="Text Box 112"/>
          <p:cNvSpPr txBox="1">
            <a:spLocks noChangeArrowheads="1"/>
          </p:cNvSpPr>
          <p:nvPr/>
        </p:nvSpPr>
        <p:spPr bwMode="auto">
          <a:xfrm>
            <a:off x="1699418" y="5305821"/>
            <a:ext cx="2173288"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进位输出</a:t>
            </a:r>
            <a:r>
              <a:rPr lang="en-US" altLang="zh-CN" sz="2000" dirty="0">
                <a:solidFill>
                  <a:srgbClr val="000000"/>
                </a:solidFill>
                <a:latin typeface="Arial" panose="020B0604020202020204" pitchFamily="34" charset="0"/>
                <a:cs typeface="Arial" panose="020B0604020202020204" pitchFamily="34" charset="0"/>
              </a:rPr>
              <a:t>C:</a:t>
            </a:r>
            <a:endParaRPr lang="en-US" altLang="zh-CN" sz="2000" dirty="0">
              <a:solidFill>
                <a:srgbClr val="000000"/>
              </a:solidFill>
              <a:latin typeface="Arial" panose="020B0604020202020204" pitchFamily="34" charset="0"/>
              <a:cs typeface="Arial" panose="020B0604020202020204" pitchFamily="34" charset="0"/>
            </a:endParaRPr>
          </a:p>
        </p:txBody>
      </p:sp>
      <p:pic>
        <p:nvPicPr>
          <p:cNvPr id="31750" name="Picture 6" descr="图片1"/>
          <p:cNvPicPr>
            <a:picLocks noChangeAspect="1" noChangeArrowheads="1"/>
          </p:cNvPicPr>
          <p:nvPr/>
        </p:nvPicPr>
        <p:blipFill>
          <a:blip r:embed="rId1" cstate="print"/>
          <a:srcRect/>
          <a:stretch>
            <a:fillRect/>
          </a:stretch>
        </p:blipFill>
        <p:spPr bwMode="auto">
          <a:xfrm>
            <a:off x="1808163" y="5805884"/>
            <a:ext cx="3305175" cy="781050"/>
          </a:xfrm>
          <a:prstGeom prst="rect">
            <a:avLst/>
          </a:prstGeom>
          <a:noFill/>
          <a:ln w="9525">
            <a:noFill/>
            <a:miter lim="800000"/>
            <a:headEnd/>
            <a:tailEnd/>
          </a:ln>
          <a:effectLst>
            <a:prstShdw prst="shdw13" dist="53882" dir="13500000">
              <a:srgbClr val="808080">
                <a:alpha val="50000"/>
              </a:srgbClr>
            </a:prstShdw>
          </a:effectLst>
        </p:spPr>
      </p:pic>
      <p:sp>
        <p:nvSpPr>
          <p:cNvPr id="40" name="Text Box 97"/>
          <p:cNvSpPr txBox="1">
            <a:spLocks noChangeArrowheads="1"/>
          </p:cNvSpPr>
          <p:nvPr/>
        </p:nvSpPr>
        <p:spPr bwMode="auto">
          <a:xfrm>
            <a:off x="6744072" y="2940586"/>
            <a:ext cx="375285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C00000"/>
                </a:solidFill>
                <a:latin typeface="楷体" panose="02010609060101010101" pitchFamily="49" charset="-122"/>
                <a:ea typeface="楷体" panose="02010609060101010101" pitchFamily="49" charset="-122"/>
                <a:cs typeface="Arial" panose="020B0604020202020204" pitchFamily="34" charset="0"/>
              </a:rPr>
              <a:t> </a:t>
            </a:r>
            <a:r>
              <a:rPr lang="en-US" altLang="zh-CN" sz="2000" dirty="0">
                <a:solidFill>
                  <a:srgbClr val="C00000"/>
                </a:solidFill>
                <a:latin typeface="Arial" panose="020B0604020202020204" pitchFamily="34" charset="0"/>
                <a:ea typeface="楷体_GB2312" pitchFamily="49" charset="-122"/>
                <a:cs typeface="Arial" panose="020B0604020202020204" pitchFamily="34" charset="0"/>
              </a:rPr>
              <a:t>74161</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与</a:t>
            </a:r>
            <a:r>
              <a:rPr lang="en-US" altLang="zh-CN" sz="2000" dirty="0">
                <a:solidFill>
                  <a:srgbClr val="C00000"/>
                </a:solidFill>
                <a:latin typeface="Arial" panose="020B0604020202020204" pitchFamily="34" charset="0"/>
                <a:ea typeface="楷体_GB2312" pitchFamily="49" charset="-122"/>
                <a:cs typeface="Arial" panose="020B0604020202020204" pitchFamily="34" charset="0"/>
              </a:rPr>
              <a:t>74160</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的功能表</a:t>
            </a:r>
            <a:endParaRPr lang="zh-CN" altLang="en-US" sz="2000" dirty="0">
              <a:solidFill>
                <a:srgbClr val="C00000"/>
              </a:solidFill>
              <a:latin typeface="Arial" panose="020B0604020202020204" pitchFamily="34" charset="0"/>
              <a:ea typeface="楷体_GB2312" pitchFamily="49" charset="-122"/>
              <a:cs typeface="Arial" panose="020B0604020202020204" pitchFamily="34" charset="0"/>
            </a:endParaRPr>
          </a:p>
        </p:txBody>
      </p:sp>
      <p:grpSp>
        <p:nvGrpSpPr>
          <p:cNvPr id="5" name="Group 98"/>
          <p:cNvGrpSpPr/>
          <p:nvPr/>
        </p:nvGrpSpPr>
        <p:grpSpPr bwMode="auto">
          <a:xfrm>
            <a:off x="6944382" y="3459957"/>
            <a:ext cx="2971800" cy="2138363"/>
            <a:chOff x="2928" y="1882"/>
            <a:chExt cx="1872" cy="1347"/>
          </a:xfrm>
        </p:grpSpPr>
        <p:sp>
          <p:nvSpPr>
            <p:cNvPr id="133132" name="Rectangle 99"/>
            <p:cNvSpPr>
              <a:spLocks noChangeArrowheads="1"/>
            </p:cNvSpPr>
            <p:nvPr/>
          </p:nvSpPr>
          <p:spPr bwMode="auto">
            <a:xfrm>
              <a:off x="4080" y="2093"/>
              <a:ext cx="720" cy="1136"/>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异步</a:t>
              </a:r>
              <a:r>
                <a:rPr lang="zh-CN" altLang="en-US" sz="1600" dirty="0">
                  <a:solidFill>
                    <a:srgbClr val="003399"/>
                  </a:solidFill>
                  <a:latin typeface="楷体_GB2312" pitchFamily="49" charset="-122"/>
                  <a:ea typeface="楷体_GB2312" pitchFamily="49" charset="-122"/>
                </a:rPr>
                <a:t>复位</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同步</a:t>
              </a:r>
              <a:r>
                <a:rPr lang="zh-CN" altLang="en-US" sz="1600" dirty="0">
                  <a:solidFill>
                    <a:srgbClr val="003399"/>
                  </a:solidFill>
                  <a:latin typeface="楷体_GB2312" pitchFamily="49" charset="-122"/>
                  <a:ea typeface="楷体_GB2312" pitchFamily="49" charset="-122"/>
                </a:rPr>
                <a:t>预置</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计数</a:t>
              </a:r>
              <a:r>
                <a:rPr lang="zh-CN" altLang="en-US" sz="1600" dirty="0">
                  <a:solidFill>
                    <a:srgbClr val="003399"/>
                  </a:solidFill>
                  <a:latin typeface="楷体_GB2312" pitchFamily="49" charset="-122"/>
                  <a:ea typeface="楷体_GB2312" pitchFamily="49" charset="-122"/>
                </a:rPr>
                <a:t> </a:t>
              </a:r>
              <a:endParaRPr lang="zh-CN" altLang="en-US" sz="1600" dirty="0">
                <a:solidFill>
                  <a:srgbClr val="003399"/>
                </a:solidFill>
                <a:latin typeface="楷体_GB2312" pitchFamily="49" charset="-122"/>
                <a:ea typeface="楷体_GB2312" pitchFamily="49" charset="-122"/>
              </a:endParaRPr>
            </a:p>
          </p:txBody>
        </p:sp>
        <p:sp>
          <p:nvSpPr>
            <p:cNvPr id="133133" name="Rectangle 100"/>
            <p:cNvSpPr>
              <a:spLocks noChangeArrowheads="1"/>
            </p:cNvSpPr>
            <p:nvPr/>
          </p:nvSpPr>
          <p:spPr bwMode="auto">
            <a:xfrm>
              <a:off x="3012" y="2093"/>
              <a:ext cx="1152" cy="1136"/>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0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 </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1   0   </a:t>
              </a:r>
              <a:r>
                <a:rPr lang="en-US" altLang="zh-CN" sz="1600" dirty="0">
                  <a:solidFill>
                    <a:srgbClr val="003399"/>
                  </a:solidFill>
                  <a:ea typeface="Gulim" pitchFamily="34" charset="-127"/>
                </a:rPr>
                <a:t>× </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1   1   0    0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1   1   0    1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1   1   1    0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a:t>
              </a:r>
              <a:r>
                <a:rPr lang="en-US" altLang="zh-CN" sz="1600" dirty="0">
                  <a:solidFill>
                    <a:srgbClr val="D60093"/>
                  </a:solidFill>
                  <a:latin typeface="Arial" panose="020B0604020202020204" pitchFamily="34" charset="0"/>
                  <a:ea typeface="Gulim" pitchFamily="34" charset="-127"/>
                </a:rPr>
                <a:t>1    1  </a:t>
              </a:r>
              <a:r>
                <a:rPr lang="en-US" altLang="zh-CN" sz="1600" dirty="0">
                  <a:solidFill>
                    <a:srgbClr val="003399"/>
                  </a:solidFill>
                  <a:latin typeface="宋体" panose="02010600030101010101" pitchFamily="2" charset="-122"/>
                  <a:ea typeface="Gulim" pitchFamily="34" charset="-127"/>
                </a:rPr>
                <a:t>↑</a:t>
              </a:r>
              <a:r>
                <a:rPr lang="en-US" altLang="zh-CN" sz="1600" dirty="0">
                  <a:solidFill>
                    <a:srgbClr val="003399"/>
                  </a:solidFill>
                  <a:latin typeface="Arial" panose="020B0604020202020204" pitchFamily="34" charset="0"/>
                  <a:ea typeface="Gulim" pitchFamily="34" charset="-127"/>
                </a:rPr>
                <a:t> </a:t>
              </a:r>
              <a:endParaRPr lang="en-US" altLang="zh-CN" sz="1600" dirty="0">
                <a:solidFill>
                  <a:srgbClr val="003399"/>
                </a:solidFill>
                <a:latin typeface="Arial" panose="020B0604020202020204" pitchFamily="34" charset="0"/>
                <a:ea typeface="Gulim" pitchFamily="34" charset="-127"/>
              </a:endParaRPr>
            </a:p>
          </p:txBody>
        </p:sp>
        <p:sp>
          <p:nvSpPr>
            <p:cNvPr id="133134" name="Rectangle 101"/>
            <p:cNvSpPr>
              <a:spLocks noChangeArrowheads="1"/>
            </p:cNvSpPr>
            <p:nvPr/>
          </p:nvSpPr>
          <p:spPr bwMode="auto">
            <a:xfrm>
              <a:off x="4080" y="1882"/>
              <a:ext cx="720"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a:solidFill>
                    <a:srgbClr val="003399"/>
                  </a:solidFill>
                  <a:latin typeface="宋体" panose="02010600030101010101" pitchFamily="2" charset="-122"/>
                  <a:ea typeface="楷体_GB2312" pitchFamily="49" charset="-122"/>
                </a:rPr>
                <a:t>功能</a:t>
              </a:r>
              <a:r>
                <a:rPr lang="zh-CN" altLang="en-US" sz="1600">
                  <a:solidFill>
                    <a:srgbClr val="003399"/>
                  </a:solidFill>
                  <a:latin typeface="Arial" panose="020B0604020202020204" pitchFamily="34" charset="0"/>
                  <a:ea typeface="Gulim" pitchFamily="34" charset="-127"/>
                </a:rPr>
                <a:t> </a:t>
              </a:r>
              <a:endParaRPr lang="zh-CN" altLang="en-US" sz="1600">
                <a:solidFill>
                  <a:srgbClr val="003399"/>
                </a:solidFill>
                <a:latin typeface="Arial" panose="020B0604020202020204" pitchFamily="34" charset="0"/>
                <a:ea typeface="Gulim" pitchFamily="34" charset="-127"/>
              </a:endParaRPr>
            </a:p>
          </p:txBody>
        </p:sp>
        <p:sp>
          <p:nvSpPr>
            <p:cNvPr id="133135" name="Rectangle 102"/>
            <p:cNvSpPr>
              <a:spLocks noChangeArrowheads="1"/>
            </p:cNvSpPr>
            <p:nvPr/>
          </p:nvSpPr>
          <p:spPr bwMode="auto">
            <a:xfrm>
              <a:off x="2928" y="1882"/>
              <a:ext cx="1152"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R</a:t>
              </a:r>
              <a:r>
                <a:rPr lang="en-US" altLang="zh-CN" sz="1600" baseline="-25000" dirty="0">
                  <a:solidFill>
                    <a:srgbClr val="003399"/>
                  </a:solidFill>
                  <a:latin typeface="Arial" panose="020B0604020202020204" pitchFamily="34" charset="0"/>
                  <a:ea typeface="Gulim" pitchFamily="34" charset="-127"/>
                </a:rPr>
                <a:t>D </a:t>
              </a:r>
              <a:r>
                <a:rPr lang="en-US" altLang="zh-CN" sz="1600" dirty="0">
                  <a:solidFill>
                    <a:srgbClr val="003399"/>
                  </a:solidFill>
                  <a:latin typeface="Arial" panose="020B0604020202020204" pitchFamily="34" charset="0"/>
                  <a:ea typeface="Gulim" pitchFamily="34" charset="-127"/>
                </a:rPr>
                <a:t>LD </a:t>
              </a:r>
              <a:r>
                <a:rPr lang="en-US" altLang="zh-CN" sz="1600" dirty="0">
                  <a:solidFill>
                    <a:srgbClr val="D60093"/>
                  </a:solidFill>
                  <a:latin typeface="Arial" panose="020B0604020202020204" pitchFamily="34" charset="0"/>
                  <a:ea typeface="Gulim" pitchFamily="34" charset="-127"/>
                </a:rPr>
                <a:t>EP ET</a:t>
              </a:r>
              <a:r>
                <a:rPr lang="en-US" altLang="zh-CN" sz="1600" i="1" dirty="0">
                  <a:solidFill>
                    <a:srgbClr val="D60093"/>
                  </a:solidFill>
                  <a:latin typeface="Arial" panose="020B0604020202020204" pitchFamily="34" charset="0"/>
                  <a:ea typeface="Gulim" pitchFamily="34" charset="-127"/>
                </a:rPr>
                <a:t> </a:t>
              </a:r>
              <a:r>
                <a:rPr lang="en-US" altLang="zh-CN" sz="1600" dirty="0">
                  <a:solidFill>
                    <a:srgbClr val="003399"/>
                  </a:solidFill>
                  <a:latin typeface="Arial" panose="020B0604020202020204" pitchFamily="34" charset="0"/>
                  <a:ea typeface="Gulim" pitchFamily="34" charset="-127"/>
                </a:rPr>
                <a:t>CP </a:t>
              </a:r>
              <a:endParaRPr lang="en-US" altLang="zh-CN" sz="1600" dirty="0">
                <a:solidFill>
                  <a:srgbClr val="003399"/>
                </a:solidFill>
                <a:latin typeface="Arial" panose="020B0604020202020204" pitchFamily="34" charset="0"/>
                <a:ea typeface="Gulim" pitchFamily="34" charset="-127"/>
              </a:endParaRPr>
            </a:p>
          </p:txBody>
        </p:sp>
        <p:sp>
          <p:nvSpPr>
            <p:cNvPr id="133136" name="Line 103"/>
            <p:cNvSpPr>
              <a:spLocks noChangeShapeType="1"/>
            </p:cNvSpPr>
            <p:nvPr/>
          </p:nvSpPr>
          <p:spPr bwMode="auto">
            <a:xfrm>
              <a:off x="2928" y="1882"/>
              <a:ext cx="187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7" name="Line 104"/>
            <p:cNvSpPr>
              <a:spLocks noChangeShapeType="1"/>
            </p:cNvSpPr>
            <p:nvPr/>
          </p:nvSpPr>
          <p:spPr bwMode="auto">
            <a:xfrm>
              <a:off x="2928" y="2093"/>
              <a:ext cx="1872"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8" name="Line 105"/>
            <p:cNvSpPr>
              <a:spLocks noChangeShapeType="1"/>
            </p:cNvSpPr>
            <p:nvPr/>
          </p:nvSpPr>
          <p:spPr bwMode="auto">
            <a:xfrm>
              <a:off x="2928" y="3229"/>
              <a:ext cx="187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9" name="Line 107"/>
            <p:cNvSpPr>
              <a:spLocks noChangeShapeType="1"/>
            </p:cNvSpPr>
            <p:nvPr/>
          </p:nvSpPr>
          <p:spPr bwMode="auto">
            <a:xfrm>
              <a:off x="4080" y="1882"/>
              <a:ext cx="0" cy="134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0" name="Line 109"/>
            <p:cNvSpPr>
              <a:spLocks noChangeShapeType="1"/>
            </p:cNvSpPr>
            <p:nvPr/>
          </p:nvSpPr>
          <p:spPr bwMode="auto">
            <a:xfrm>
              <a:off x="3042" y="189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1" name="Line 110"/>
            <p:cNvSpPr>
              <a:spLocks noChangeShapeType="1"/>
            </p:cNvSpPr>
            <p:nvPr/>
          </p:nvSpPr>
          <p:spPr bwMode="auto">
            <a:xfrm>
              <a:off x="3234" y="1899"/>
              <a:ext cx="12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5480" name="Text Box 8"/>
          <p:cNvSpPr txBox="1">
            <a:spLocks noChangeArrowheads="1"/>
          </p:cNvSpPr>
          <p:nvPr/>
        </p:nvSpPr>
        <p:spPr bwMode="black">
          <a:xfrm>
            <a:off x="6096000" y="5705931"/>
            <a:ext cx="4668564" cy="1015663"/>
          </a:xfrm>
          <a:prstGeom prst="rect">
            <a:avLst/>
          </a:prstGeom>
          <a:noFill/>
          <a:ln w="9525" algn="ctr">
            <a:noFill/>
            <a:miter lim="800000"/>
          </a:ln>
        </p:spPr>
        <p:txBody>
          <a:bodyPr wrap="square">
            <a:spAutoFit/>
          </a:bodyPr>
          <a:lstStyle/>
          <a:p>
            <a:pPr marL="179705" indent="-179705" eaLnBrk="1" hangingPunct="1">
              <a:lnSpc>
                <a:spcPct val="100000"/>
              </a:lnSpc>
              <a:spcBef>
                <a:spcPct val="0"/>
              </a:spcBef>
              <a:buClr>
                <a:srgbClr val="063DE8"/>
              </a:buClr>
              <a:buSzPct val="85000"/>
            </a:pPr>
            <a:r>
              <a:rPr lang="en-US" altLang="zh-CN" sz="2000" dirty="0">
                <a:solidFill>
                  <a:srgbClr val="000000"/>
                </a:solidFill>
                <a:latin typeface="Times New Roman" panose="02020603050405020304" pitchFamily="18" charset="0"/>
                <a:cs typeface="Times New Roman" panose="02020603050405020304" pitchFamily="18" charset="0"/>
              </a:rPr>
              <a:t>EP</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ET</a:t>
            </a:r>
            <a:r>
              <a:rPr lang="zh-CN" altLang="en-US" sz="2000" dirty="0">
                <a:solidFill>
                  <a:srgbClr val="000000"/>
                </a:solidFill>
                <a:latin typeface="Times New Roman" panose="02020603050405020304" pitchFamily="18" charset="0"/>
                <a:cs typeface="Times New Roman" panose="02020603050405020304" pitchFamily="18" charset="0"/>
              </a:rPr>
              <a:t>：功能控制端，为</a:t>
            </a:r>
            <a:r>
              <a:rPr lang="en-US" altLang="zh-CN" sz="2000" dirty="0">
                <a:solidFill>
                  <a:srgbClr val="D60093"/>
                </a:solidFill>
                <a:latin typeface="Times New Roman" panose="02020603050405020304" pitchFamily="18" charset="0"/>
                <a:cs typeface="Times New Roman" panose="02020603050405020304" pitchFamily="18" charset="0"/>
              </a:rPr>
              <a:t>11</a:t>
            </a:r>
            <a:r>
              <a:rPr lang="zh-CN" altLang="en-US" sz="2000" dirty="0">
                <a:solidFill>
                  <a:srgbClr val="000000"/>
                </a:solidFill>
                <a:latin typeface="Times New Roman" panose="02020603050405020304" pitchFamily="18" charset="0"/>
                <a:cs typeface="Times New Roman" panose="02020603050405020304" pitchFamily="18" charset="0"/>
              </a:rPr>
              <a:t>时计数器</a:t>
            </a:r>
            <a:r>
              <a:rPr lang="zh-CN" altLang="en-US" sz="2000" dirty="0">
                <a:solidFill>
                  <a:srgbClr val="D60093"/>
                </a:solidFill>
                <a:latin typeface="Times New Roman" panose="02020603050405020304" pitchFamily="18" charset="0"/>
                <a:cs typeface="Times New Roman" panose="02020603050405020304" pitchFamily="18" charset="0"/>
              </a:rPr>
              <a:t>计数</a:t>
            </a:r>
            <a:r>
              <a:rPr lang="zh-CN" altLang="en-US" sz="2000" dirty="0">
                <a:solidFill>
                  <a:srgbClr val="000000"/>
                </a:solidFill>
                <a:latin typeface="Times New Roman" panose="02020603050405020304" pitchFamily="18" charset="0"/>
                <a:cs typeface="Times New Roman" panose="02020603050405020304" pitchFamily="18" charset="0"/>
              </a:rPr>
              <a:t>，其他情况下计数器保持。用于多个计数器的级联</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31750"/>
                                        </p:tgtEl>
                                        <p:attrNameLst>
                                          <p:attrName>style.visibility</p:attrName>
                                        </p:attrNameLst>
                                      </p:cBhvr>
                                      <p:to>
                                        <p:strVal val="visible"/>
                                      </p:to>
                                    </p:set>
                                    <p:animEffect transition="in" filter="blinds(horizontal)">
                                      <p:cBhvr>
                                        <p:cTn id="21" dur="500"/>
                                        <p:tgtEl>
                                          <p:spTgt spid="3175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5480">
                                            <p:txEl>
                                              <p:pRg st="0" end="0"/>
                                            </p:txEl>
                                          </p:spTgt>
                                        </p:tgtEl>
                                        <p:attrNameLst>
                                          <p:attrName>style.visibility</p:attrName>
                                        </p:attrNameLst>
                                      </p:cBhvr>
                                      <p:to>
                                        <p:strVal val="visible"/>
                                      </p:to>
                                    </p:set>
                                    <p:animEffect transition="in" filter="blinds(horizontal)">
                                      <p:cBhvr>
                                        <p:cTn id="36" dur="500"/>
                                        <p:tgtEl>
                                          <p:spTgt spid="1054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40" grpId="0"/>
      <p:bldP spid="105480" grpId="0" build="p"/>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集成计数器实现</a:t>
            </a:r>
            <a:r>
              <a:rPr lang="en-US" altLang="zh-CN" i="0" dirty="0">
                <a:solidFill>
                  <a:schemeClr val="accent1"/>
                </a:solidFill>
                <a:latin typeface="+mj-ea"/>
                <a:cs typeface="Times New Roman" panose="02020603050405020304" pitchFamily="18" charset="0"/>
              </a:rPr>
              <a:t>M</a:t>
            </a:r>
            <a:r>
              <a:rPr lang="zh-CN" altLang="en-US" i="0" dirty="0">
                <a:solidFill>
                  <a:schemeClr val="accent1"/>
                </a:solidFill>
                <a:latin typeface="+mj-ea"/>
                <a:cs typeface="Times New Roman" panose="02020603050405020304" pitchFamily="18" charset="0"/>
              </a:rPr>
              <a:t>进制计数 </a:t>
            </a:r>
            <a:endParaRPr lang="zh-CN" altLang="en-US" i="0" dirty="0">
              <a:solidFill>
                <a:schemeClr val="accent1"/>
              </a:solidFill>
              <a:latin typeface="+mj-ea"/>
              <a:cs typeface="Times New Roman" panose="02020603050405020304" pitchFamily="18" charset="0"/>
            </a:endParaRPr>
          </a:p>
        </p:txBody>
      </p:sp>
      <p:sp>
        <p:nvSpPr>
          <p:cNvPr id="36870" name="矩形 7"/>
          <p:cNvSpPr>
            <a:spLocks noChangeArrowheads="1"/>
          </p:cNvSpPr>
          <p:nvPr/>
        </p:nvSpPr>
        <p:spPr bwMode="auto">
          <a:xfrm>
            <a:off x="479376" y="782869"/>
            <a:ext cx="9516417" cy="1277979"/>
          </a:xfrm>
          <a:prstGeom prst="rect">
            <a:avLst/>
          </a:prstGeom>
          <a:noFill/>
          <a:ln w="9525">
            <a:noFill/>
            <a:miter lim="800000"/>
          </a:ln>
        </p:spPr>
        <p:txBody>
          <a:bodyPr wrap="square">
            <a:spAutoFit/>
          </a:bodyPr>
          <a:lstStyle/>
          <a:p>
            <a:pPr marL="179705" indent="-179705" algn="just">
              <a:lnSpc>
                <a:spcPct val="110000"/>
              </a:lnSpc>
              <a:spcBef>
                <a:spcPct val="0"/>
              </a:spcBef>
              <a:buClr>
                <a:srgbClr val="FC0128"/>
              </a:buClr>
              <a:buSzPct val="110000"/>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假如一个计数器模值为</a:t>
            </a:r>
            <a:r>
              <a:rPr lang="en-US" altLang="zh-CN" sz="2400" dirty="0">
                <a:solidFill>
                  <a:srgbClr val="000000"/>
                </a:solidFill>
                <a:latin typeface="Times New Roman" panose="02020603050405020304" pitchFamily="18" charset="0"/>
                <a:cs typeface="Times New Roman" panose="02020603050405020304" pitchFamily="18" charset="0"/>
              </a:rPr>
              <a:t>M</a:t>
            </a:r>
            <a:r>
              <a:rPr lang="zh-CN" altLang="en-US" sz="2400" dirty="0">
                <a:solidFill>
                  <a:srgbClr val="000000"/>
                </a:solidFill>
                <a:latin typeface="Times New Roman" panose="02020603050405020304" pitchFamily="18" charset="0"/>
                <a:cs typeface="Times New Roman" panose="02020603050405020304" pitchFamily="18" charset="0"/>
              </a:rPr>
              <a:t>，则两片级联后，模值变为</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。但有时需要的计数器模值不是</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，例如</a:t>
            </a:r>
            <a:r>
              <a:rPr lang="en-US" altLang="zh-CN" sz="2400" dirty="0">
                <a:solidFill>
                  <a:srgbClr val="000000"/>
                </a:solidFill>
                <a:latin typeface="Times New Roman" panose="02020603050405020304" pitchFamily="18" charset="0"/>
                <a:cs typeface="Times New Roman" panose="02020603050405020304" pitchFamily="18" charset="0"/>
              </a:rPr>
              <a:t>60</a:t>
            </a:r>
            <a:r>
              <a:rPr lang="zh-CN" altLang="en-US" sz="2400" dirty="0">
                <a:solidFill>
                  <a:srgbClr val="000000"/>
                </a:solidFill>
                <a:latin typeface="Times New Roman" panose="02020603050405020304" pitchFamily="18" charset="0"/>
                <a:cs typeface="Times New Roman" panose="02020603050405020304" pitchFamily="18" charset="0"/>
              </a:rPr>
              <a:t>进制、</a:t>
            </a:r>
            <a:r>
              <a:rPr lang="en-US" altLang="zh-CN" sz="2400" dirty="0">
                <a:solidFill>
                  <a:srgbClr val="000000"/>
                </a:solidFill>
                <a:latin typeface="Times New Roman" panose="02020603050405020304" pitchFamily="18" charset="0"/>
                <a:cs typeface="Times New Roman" panose="02020603050405020304" pitchFamily="18" charset="0"/>
              </a:rPr>
              <a:t>24</a:t>
            </a:r>
            <a:r>
              <a:rPr lang="zh-CN" altLang="en-US" sz="2400" dirty="0">
                <a:solidFill>
                  <a:srgbClr val="000000"/>
                </a:solidFill>
                <a:latin typeface="Times New Roman" panose="02020603050405020304" pitchFamily="18" charset="0"/>
                <a:cs typeface="Times New Roman" panose="02020603050405020304" pitchFamily="18" charset="0"/>
              </a:rPr>
              <a:t>进制</a:t>
            </a:r>
            <a:endParaRPr lang="zh-CN" altLang="en-US" sz="2400" dirty="0">
              <a:solidFill>
                <a:srgbClr val="000000"/>
              </a:solidFill>
              <a:latin typeface="Times New Roman" panose="02020603050405020304" pitchFamily="18" charset="0"/>
              <a:cs typeface="Times New Roman" panose="02020603050405020304" pitchFamily="18" charset="0"/>
            </a:endParaRPr>
          </a:p>
          <a:p>
            <a:pPr marL="179705" indent="-179705" algn="just">
              <a:lnSpc>
                <a:spcPct val="110000"/>
              </a:lnSpc>
              <a:spcBef>
                <a:spcPct val="0"/>
              </a:spcBef>
              <a:buClr>
                <a:srgbClr val="FC0128"/>
              </a:buClr>
              <a:buSzPct val="110000"/>
              <a:buFont typeface="Wingdings" panose="05000000000000000000" pitchFamily="2" charset="2"/>
              <a:buChar char="v"/>
            </a:pPr>
            <a:r>
              <a:rPr lang="zh-CN" altLang="en-US" sz="2400" dirty="0">
                <a:solidFill>
                  <a:srgbClr val="FF0000"/>
                </a:solidFill>
                <a:latin typeface="Times New Roman" panose="02020603050405020304" pitchFamily="18" charset="0"/>
                <a:cs typeface="Times New Roman" panose="02020603050405020304" pitchFamily="18" charset="0"/>
              </a:rPr>
              <a:t>反馈复位法或预置法</a:t>
            </a:r>
            <a:r>
              <a:rPr lang="zh-CN" altLang="en-US" sz="2400" dirty="0">
                <a:solidFill>
                  <a:srgbClr val="000000"/>
                </a:solidFill>
                <a:latin typeface="Times New Roman" panose="02020603050405020304" pitchFamily="18" charset="0"/>
                <a:cs typeface="Times New Roman" panose="02020603050405020304" pitchFamily="18" charset="0"/>
              </a:rPr>
              <a:t>，可以得到任意进制计数器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36984" name="TextBox 16"/>
          <p:cNvSpPr txBox="1">
            <a:spLocks noChangeArrowheads="1"/>
          </p:cNvSpPr>
          <p:nvPr/>
        </p:nvSpPr>
        <p:spPr bwMode="auto">
          <a:xfrm>
            <a:off x="2279577" y="3532946"/>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en-US" altLang="zh-CN" sz="2000" dirty="0">
                <a:solidFill>
                  <a:srgbClr val="000000"/>
                </a:solidFill>
                <a:latin typeface="Times New Roman" panose="02020603050405020304" pitchFamily="18" charset="0"/>
                <a:cs typeface="Times New Roman" panose="02020603050405020304" pitchFamily="18" charset="0"/>
              </a:rPr>
              <a:t>D=0</a:t>
            </a:r>
            <a:r>
              <a:rPr lang="zh-CN" altLang="en-US" sz="2000" dirty="0">
                <a:solidFill>
                  <a:srgbClr val="000000"/>
                </a:solidFill>
                <a:latin typeface="Times New Roman" panose="02020603050405020304" pitchFamily="18" charset="0"/>
                <a:cs typeface="Times New Roman" panose="02020603050405020304" pitchFamily="18" charset="0"/>
              </a:rPr>
              <a:t>，并画逻辑图</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2" name="组合 121"/>
          <p:cNvGrpSpPr/>
          <p:nvPr/>
        </p:nvGrpSpPr>
        <p:grpSpPr bwMode="auto">
          <a:xfrm>
            <a:off x="2279577" y="2564904"/>
            <a:ext cx="7996237" cy="439798"/>
            <a:chOff x="1176339" y="2398704"/>
            <a:chExt cx="7996236" cy="439798"/>
          </a:xfrm>
        </p:grpSpPr>
        <p:sp>
          <p:nvSpPr>
            <p:cNvPr id="144510" name="TextBox 14"/>
            <p:cNvSpPr txBox="1">
              <a:spLocks noChangeArrowheads="1"/>
            </p:cNvSpPr>
            <p:nvPr/>
          </p:nvSpPr>
          <p:spPr bwMode="auto">
            <a:xfrm>
              <a:off x="1176339" y="2438392"/>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反馈复位代码</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44511" name="Picture 7" descr="图片5"/>
            <p:cNvPicPr>
              <a:picLocks noChangeAspect="1" noChangeArrowheads="1"/>
            </p:cNvPicPr>
            <p:nvPr/>
          </p:nvPicPr>
          <p:blipFill>
            <a:blip r:embed="rId1" cstate="print"/>
            <a:srcRect/>
            <a:stretch>
              <a:fillRect/>
            </a:stretch>
          </p:blipFill>
          <p:spPr bwMode="auto">
            <a:xfrm>
              <a:off x="3257550" y="2398704"/>
              <a:ext cx="5915025" cy="409575"/>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2"/>
          <p:cNvGrpSpPr/>
          <p:nvPr/>
        </p:nvGrpSpPr>
        <p:grpSpPr bwMode="auto">
          <a:xfrm>
            <a:off x="2279577" y="3068961"/>
            <a:ext cx="4338637" cy="428625"/>
            <a:chOff x="1176338" y="2817810"/>
            <a:chExt cx="4338637" cy="428625"/>
          </a:xfrm>
        </p:grpSpPr>
        <p:sp>
          <p:nvSpPr>
            <p:cNvPr id="144508" name="TextBox 15"/>
            <p:cNvSpPr txBox="1">
              <a:spLocks noChangeArrowheads="1"/>
            </p:cNvSpPr>
            <p:nvPr/>
          </p:nvSpPr>
          <p:spPr bwMode="auto">
            <a:xfrm>
              <a:off x="1176338" y="2840035"/>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反馈复位逻辑</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44509" name="Picture 9" descr="图片6"/>
            <p:cNvPicPr>
              <a:picLocks noChangeAspect="1" noChangeArrowheads="1"/>
            </p:cNvPicPr>
            <p:nvPr/>
          </p:nvPicPr>
          <p:blipFill>
            <a:blip r:embed="rId2" cstate="print"/>
            <a:srcRect/>
            <a:stretch>
              <a:fillRect/>
            </a:stretch>
          </p:blipFill>
          <p:spPr bwMode="auto">
            <a:xfrm>
              <a:off x="3257550" y="2817810"/>
              <a:ext cx="2257425" cy="428625"/>
            </a:xfrm>
            <a:prstGeom prst="rect">
              <a:avLst/>
            </a:prstGeom>
            <a:noFill/>
            <a:ln w="9525">
              <a:noFill/>
              <a:miter lim="800000"/>
              <a:headEnd/>
              <a:tailEnd/>
            </a:ln>
            <a:effectLst>
              <a:prstShdw prst="shdw13" dist="53882" dir="13500000">
                <a:srgbClr val="808080">
                  <a:alpha val="50000"/>
                </a:srgbClr>
              </a:prstShdw>
            </a:effectLst>
          </p:spPr>
        </p:pic>
      </p:grpSp>
      <p:sp>
        <p:nvSpPr>
          <p:cNvPr id="121" name="矩形 7"/>
          <p:cNvSpPr>
            <a:spLocks noChangeArrowheads="1"/>
          </p:cNvSpPr>
          <p:nvPr/>
        </p:nvSpPr>
        <p:spPr bwMode="auto">
          <a:xfrm>
            <a:off x="811884" y="2139990"/>
            <a:ext cx="866457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FC0128"/>
                </a:solidFill>
                <a:latin typeface="Times New Roman" panose="02020603050405020304" pitchFamily="18" charset="0"/>
                <a:cs typeface="Times New Roman" panose="02020603050405020304" pitchFamily="18" charset="0"/>
              </a:rPr>
              <a:t>【</a:t>
            </a:r>
            <a:r>
              <a:rPr lang="zh-CN" altLang="en-US" sz="2000" dirty="0">
                <a:solidFill>
                  <a:srgbClr val="FC0128"/>
                </a:solidFill>
                <a:latin typeface="Times New Roman" panose="02020603050405020304" pitchFamily="18" charset="0"/>
                <a:cs typeface="Times New Roman" panose="02020603050405020304" pitchFamily="18" charset="0"/>
              </a:rPr>
              <a:t>例</a:t>
            </a:r>
            <a:r>
              <a:rPr lang="en-US" altLang="zh-CN" sz="2000" dirty="0">
                <a:solidFill>
                  <a:srgbClr val="FC0128"/>
                </a:solidFill>
                <a:latin typeface="Times New Roman" panose="02020603050405020304" pitchFamily="18" charset="0"/>
                <a:cs typeface="Times New Roman" panose="02020603050405020304" pitchFamily="18" charset="0"/>
              </a:rPr>
              <a:t>12】</a:t>
            </a:r>
            <a:r>
              <a:rPr lang="zh-CN" altLang="en-US" sz="2000" dirty="0">
                <a:solidFill>
                  <a:srgbClr val="000000"/>
                </a:solidFill>
                <a:latin typeface="Times New Roman" panose="02020603050405020304" pitchFamily="18" charset="0"/>
                <a:cs typeface="Times New Roman" panose="02020603050405020304" pitchFamily="18" charset="0"/>
              </a:rPr>
              <a:t>用</a:t>
            </a:r>
            <a:r>
              <a:rPr lang="en-US" altLang="zh-CN" sz="2000" dirty="0">
                <a:solidFill>
                  <a:srgbClr val="000000"/>
                </a:solidFill>
                <a:latin typeface="Times New Roman" panose="02020603050405020304" pitchFamily="18" charset="0"/>
                <a:cs typeface="Times New Roman" panose="02020603050405020304" pitchFamily="18" charset="0"/>
              </a:rPr>
              <a:t>74161</a:t>
            </a:r>
            <a:r>
              <a:rPr lang="zh-CN" altLang="en-US" sz="2000" dirty="0">
                <a:solidFill>
                  <a:srgbClr val="000000"/>
                </a:solidFill>
                <a:latin typeface="Times New Roman" panose="02020603050405020304" pitchFamily="18" charset="0"/>
                <a:cs typeface="Times New Roman" panose="02020603050405020304" pitchFamily="18" charset="0"/>
              </a:rPr>
              <a:t>（二进制）实现</a:t>
            </a:r>
            <a:r>
              <a:rPr lang="en-US" altLang="zh-CN" sz="2000" dirty="0">
                <a:solidFill>
                  <a:srgbClr val="000000"/>
                </a:solidFill>
                <a:latin typeface="Times New Roman" panose="02020603050405020304" pitchFamily="18" charset="0"/>
                <a:cs typeface="Times New Roman" panose="02020603050405020304" pitchFamily="18" charset="0"/>
              </a:rPr>
              <a:t>M=60</a:t>
            </a:r>
            <a:r>
              <a:rPr lang="zh-CN" altLang="en-US" sz="2000" dirty="0">
                <a:solidFill>
                  <a:srgbClr val="000000"/>
                </a:solidFill>
                <a:latin typeface="Times New Roman" panose="02020603050405020304" pitchFamily="18" charset="0"/>
                <a:cs typeface="Times New Roman" panose="02020603050405020304" pitchFamily="18" charset="0"/>
              </a:rPr>
              <a:t>的加法计数器</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5" name="组合 130"/>
          <p:cNvGrpSpPr/>
          <p:nvPr/>
        </p:nvGrpSpPr>
        <p:grpSpPr bwMode="auto">
          <a:xfrm>
            <a:off x="2228850" y="4077072"/>
            <a:ext cx="7924800" cy="2579688"/>
            <a:chOff x="955675" y="3790950"/>
            <a:chExt cx="7924800" cy="2579688"/>
          </a:xfrm>
        </p:grpSpPr>
        <p:grpSp>
          <p:nvGrpSpPr>
            <p:cNvPr id="6" name="Group 452"/>
            <p:cNvGrpSpPr/>
            <p:nvPr/>
          </p:nvGrpSpPr>
          <p:grpSpPr bwMode="auto">
            <a:xfrm>
              <a:off x="955675" y="3790950"/>
              <a:ext cx="7924800" cy="2579688"/>
              <a:chOff x="336" y="2072"/>
              <a:chExt cx="4992" cy="1625"/>
            </a:xfrm>
          </p:grpSpPr>
          <p:grpSp>
            <p:nvGrpSpPr>
              <p:cNvPr id="7" name="Group 453"/>
              <p:cNvGrpSpPr/>
              <p:nvPr/>
            </p:nvGrpSpPr>
            <p:grpSpPr bwMode="auto">
              <a:xfrm>
                <a:off x="576" y="2332"/>
                <a:ext cx="2112" cy="1152"/>
                <a:chOff x="480" y="1776"/>
                <a:chExt cx="2112" cy="1152"/>
              </a:xfrm>
            </p:grpSpPr>
            <p:sp>
              <p:nvSpPr>
                <p:cNvPr id="144473" name="Rectangle 454"/>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74" name="Text Box 455"/>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5" name="Text Box 456"/>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6" name="Text Box 457"/>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7" name="Text Box 458"/>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8" name="Text Box 459"/>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9" name="Text Box 460"/>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8" name="Group 461"/>
                <p:cNvGrpSpPr/>
                <p:nvPr/>
              </p:nvGrpSpPr>
              <p:grpSpPr bwMode="auto">
                <a:xfrm>
                  <a:off x="2064" y="2236"/>
                  <a:ext cx="336" cy="213"/>
                  <a:chOff x="2064" y="2236"/>
                  <a:chExt cx="336" cy="213"/>
                </a:xfrm>
              </p:grpSpPr>
              <p:sp>
                <p:nvSpPr>
                  <p:cNvPr id="144501" name="Text Box 462"/>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502" name="Line 463"/>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9" name="Group 464"/>
                <p:cNvGrpSpPr/>
                <p:nvPr/>
              </p:nvGrpSpPr>
              <p:grpSpPr bwMode="auto">
                <a:xfrm>
                  <a:off x="2064" y="2428"/>
                  <a:ext cx="336" cy="213"/>
                  <a:chOff x="2064" y="2236"/>
                  <a:chExt cx="336" cy="213"/>
                </a:xfrm>
              </p:grpSpPr>
              <p:sp>
                <p:nvSpPr>
                  <p:cNvPr id="144499" name="Text Box 465"/>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500" name="Line 466"/>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82" name="Text Box 467"/>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83" name="Line 468"/>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4" name="Line 469"/>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5" name="Line 470"/>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6" name="Line 471"/>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7" name="Line 472"/>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8" name="Line 473"/>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9" name="Line 474"/>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0" name="Line 475"/>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1" name="Line 476"/>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2" name="Line 477"/>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3" name="Line 478"/>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4" name="Line 479"/>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5" name="Oval 480"/>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6" name="Oval 481"/>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7" name="Line 482"/>
                <p:cNvSpPr>
                  <a:spLocks noChangeShapeType="1"/>
                </p:cNvSpPr>
                <p:nvPr/>
              </p:nvSpPr>
              <p:spPr bwMode="auto">
                <a:xfrm>
                  <a:off x="2352" y="2340"/>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8" name="Line 483"/>
                <p:cNvSpPr>
                  <a:spLocks noChangeShapeType="1"/>
                </p:cNvSpPr>
                <p:nvPr/>
              </p:nvSpPr>
              <p:spPr bwMode="auto">
                <a:xfrm>
                  <a:off x="2352" y="2517"/>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0" name="Group 484"/>
              <p:cNvGrpSpPr/>
              <p:nvPr/>
            </p:nvGrpSpPr>
            <p:grpSpPr bwMode="auto">
              <a:xfrm>
                <a:off x="3024" y="2332"/>
                <a:ext cx="2112" cy="1152"/>
                <a:chOff x="480" y="1776"/>
                <a:chExt cx="2112" cy="1152"/>
              </a:xfrm>
            </p:grpSpPr>
            <p:sp>
              <p:nvSpPr>
                <p:cNvPr id="144443" name="Rectangle 485"/>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44" name="Text Box 486"/>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45" name="Text Box 487"/>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46" name="Text Box 488"/>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7" name="Text Box 489"/>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8" name="Text Box 490"/>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9" name="Text Box 491"/>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11" name="Group 492"/>
                <p:cNvGrpSpPr/>
                <p:nvPr/>
              </p:nvGrpSpPr>
              <p:grpSpPr bwMode="auto">
                <a:xfrm>
                  <a:off x="2064" y="2236"/>
                  <a:ext cx="336" cy="213"/>
                  <a:chOff x="2064" y="2236"/>
                  <a:chExt cx="336" cy="213"/>
                </a:xfrm>
              </p:grpSpPr>
              <p:sp>
                <p:nvSpPr>
                  <p:cNvPr id="144471" name="Text Box 493"/>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2" name="Line 494"/>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495"/>
                <p:cNvGrpSpPr/>
                <p:nvPr/>
              </p:nvGrpSpPr>
              <p:grpSpPr bwMode="auto">
                <a:xfrm>
                  <a:off x="2064" y="2428"/>
                  <a:ext cx="336" cy="213"/>
                  <a:chOff x="2064" y="2236"/>
                  <a:chExt cx="336" cy="213"/>
                </a:xfrm>
              </p:grpSpPr>
              <p:sp>
                <p:nvSpPr>
                  <p:cNvPr id="144469" name="Text Box 496"/>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0" name="Line 497"/>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52" name="Text Box 498"/>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53" name="Line 499"/>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4" name="Line 500"/>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5" name="Line 501"/>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6" name="Line 502"/>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7" name="Line 503"/>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8" name="Line 504"/>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9" name="Line 505"/>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0" name="Line 506"/>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1" name="Line 507"/>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2" name="Line 508"/>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3" name="Line 509"/>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4" name="Line 510"/>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5" name="Oval 511"/>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6" name="Oval 512"/>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7" name="Line 513"/>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8" name="Line 514"/>
                <p:cNvSpPr>
                  <a:spLocks noChangeShapeType="1"/>
                </p:cNvSpPr>
                <p:nvPr/>
              </p:nvSpPr>
              <p:spPr bwMode="auto">
                <a:xfrm>
                  <a:off x="2352" y="2517"/>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02" name="Text Box 515"/>
              <p:cNvSpPr txBox="1">
                <a:spLocks noChangeArrowheads="1"/>
              </p:cNvSpPr>
              <p:nvPr/>
            </p:nvSpPr>
            <p:spPr bwMode="auto">
              <a:xfrm>
                <a:off x="1248" y="3484"/>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3" name="Text Box 516"/>
              <p:cNvSpPr txBox="1">
                <a:spLocks noChangeArrowheads="1"/>
              </p:cNvSpPr>
              <p:nvPr/>
            </p:nvSpPr>
            <p:spPr bwMode="auto">
              <a:xfrm>
                <a:off x="1200" y="2092"/>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4" name="Text Box 517"/>
              <p:cNvSpPr txBox="1">
                <a:spLocks noChangeArrowheads="1"/>
              </p:cNvSpPr>
              <p:nvPr/>
            </p:nvSpPr>
            <p:spPr bwMode="auto">
              <a:xfrm>
                <a:off x="3600" y="2072"/>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7</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5" name="Text Box 518"/>
              <p:cNvSpPr txBox="1">
                <a:spLocks noChangeArrowheads="1"/>
              </p:cNvSpPr>
              <p:nvPr/>
            </p:nvSpPr>
            <p:spPr bwMode="auto">
              <a:xfrm>
                <a:off x="3696" y="3484"/>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7</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6" name="Line 519"/>
              <p:cNvSpPr>
                <a:spLocks noChangeShapeType="1"/>
              </p:cNvSpPr>
              <p:nvPr/>
            </p:nvSpPr>
            <p:spPr bwMode="auto">
              <a:xfrm>
                <a:off x="2640" y="2716"/>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7" name="Line 520"/>
              <p:cNvSpPr>
                <a:spLocks noChangeShapeType="1"/>
              </p:cNvSpPr>
              <p:nvPr/>
            </p:nvSpPr>
            <p:spPr bwMode="auto">
              <a:xfrm>
                <a:off x="3024" y="3100"/>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8" name="Line 521"/>
              <p:cNvSpPr>
                <a:spLocks noChangeShapeType="1"/>
              </p:cNvSpPr>
              <p:nvPr/>
            </p:nvSpPr>
            <p:spPr bwMode="auto">
              <a:xfrm flipH="1">
                <a:off x="720" y="3340"/>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9" name="Line 522"/>
              <p:cNvSpPr>
                <a:spLocks noChangeShapeType="1"/>
              </p:cNvSpPr>
              <p:nvPr/>
            </p:nvSpPr>
            <p:spPr bwMode="auto">
              <a:xfrm flipV="1">
                <a:off x="720" y="3100"/>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0" name="Line 523"/>
              <p:cNvSpPr>
                <a:spLocks noChangeShapeType="1"/>
              </p:cNvSpPr>
              <p:nvPr/>
            </p:nvSpPr>
            <p:spPr bwMode="auto">
              <a:xfrm flipH="1">
                <a:off x="2928" y="290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3" name="Group 527"/>
              <p:cNvGrpSpPr/>
              <p:nvPr/>
            </p:nvGrpSpPr>
            <p:grpSpPr bwMode="auto">
              <a:xfrm>
                <a:off x="2688" y="3070"/>
                <a:ext cx="2304" cy="218"/>
                <a:chOff x="2640" y="1680"/>
                <a:chExt cx="2304" cy="240"/>
              </a:xfrm>
            </p:grpSpPr>
            <p:sp>
              <p:nvSpPr>
                <p:cNvPr id="144440" name="Line 528"/>
                <p:cNvSpPr>
                  <a:spLocks noChangeShapeType="1"/>
                </p:cNvSpPr>
                <p:nvPr/>
              </p:nvSpPr>
              <p:spPr bwMode="auto">
                <a:xfrm>
                  <a:off x="2640" y="1680"/>
                  <a:ext cx="0" cy="24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1" name="Line 529"/>
                <p:cNvSpPr>
                  <a:spLocks noChangeShapeType="1"/>
                </p:cNvSpPr>
                <p:nvPr/>
              </p:nvSpPr>
              <p:spPr bwMode="auto">
                <a:xfrm>
                  <a:off x="2640" y="1920"/>
                  <a:ext cx="230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2" name="Line 530"/>
                <p:cNvSpPr>
                  <a:spLocks noChangeShapeType="1"/>
                </p:cNvSpPr>
                <p:nvPr/>
              </p:nvSpPr>
              <p:spPr bwMode="auto">
                <a:xfrm flipV="1">
                  <a:off x="4944" y="1680"/>
                  <a:ext cx="0" cy="24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531"/>
              <p:cNvGrpSpPr/>
              <p:nvPr/>
            </p:nvGrpSpPr>
            <p:grpSpPr bwMode="auto">
              <a:xfrm>
                <a:off x="2688" y="2895"/>
                <a:ext cx="2400" cy="544"/>
                <a:chOff x="2640" y="1334"/>
                <a:chExt cx="2400" cy="544"/>
              </a:xfrm>
            </p:grpSpPr>
            <p:sp>
              <p:nvSpPr>
                <p:cNvPr id="144436" name="Line 532"/>
                <p:cNvSpPr>
                  <a:spLocks noChangeShapeType="1"/>
                </p:cNvSpPr>
                <p:nvPr/>
              </p:nvSpPr>
              <p:spPr bwMode="auto">
                <a:xfrm>
                  <a:off x="2640" y="1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7" name="Line 533"/>
                <p:cNvSpPr>
                  <a:spLocks noChangeShapeType="1"/>
                </p:cNvSpPr>
                <p:nvPr/>
              </p:nvSpPr>
              <p:spPr bwMode="auto">
                <a:xfrm>
                  <a:off x="2736" y="1334"/>
                  <a:ext cx="0" cy="5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8" name="Line 534"/>
                <p:cNvSpPr>
                  <a:spLocks noChangeShapeType="1"/>
                </p:cNvSpPr>
                <p:nvPr/>
              </p:nvSpPr>
              <p:spPr bwMode="auto">
                <a:xfrm>
                  <a:off x="2736" y="1872"/>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9" name="Line 535"/>
                <p:cNvSpPr>
                  <a:spLocks noChangeShapeType="1"/>
                </p:cNvSpPr>
                <p:nvPr/>
              </p:nvSpPr>
              <p:spPr bwMode="auto">
                <a:xfrm flipV="1">
                  <a:off x="5040" y="1334"/>
                  <a:ext cx="0" cy="5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13" name="Oval 537"/>
              <p:cNvSpPr>
                <a:spLocks noChangeArrowheads="1"/>
              </p:cNvSpPr>
              <p:nvPr/>
            </p:nvSpPr>
            <p:spPr bwMode="auto">
              <a:xfrm>
                <a:off x="693" y="307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4" name="Oval 538"/>
              <p:cNvSpPr>
                <a:spLocks noChangeArrowheads="1"/>
              </p:cNvSpPr>
              <p:nvPr/>
            </p:nvSpPr>
            <p:spPr bwMode="auto">
              <a:xfrm>
                <a:off x="4971" y="3042"/>
                <a:ext cx="48" cy="48"/>
              </a:xfrm>
              <a:prstGeom prst="ellipse">
                <a:avLst/>
              </a:prstGeom>
              <a:solidFill>
                <a:srgbClr val="FF0066"/>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5" name="Oval 539"/>
              <p:cNvSpPr>
                <a:spLocks noChangeArrowheads="1"/>
              </p:cNvSpPr>
              <p:nvPr/>
            </p:nvSpPr>
            <p:spPr bwMode="auto">
              <a:xfrm>
                <a:off x="5067" y="28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6" name="Text Box 540"/>
              <p:cNvSpPr txBox="1">
                <a:spLocks noChangeArrowheads="1"/>
              </p:cNvSpPr>
              <p:nvPr/>
            </p:nvSpPr>
            <p:spPr bwMode="auto">
              <a:xfrm>
                <a:off x="336" y="300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17" name="Line 541"/>
              <p:cNvSpPr>
                <a:spLocks noChangeShapeType="1"/>
              </p:cNvSpPr>
              <p:nvPr/>
            </p:nvSpPr>
            <p:spPr bwMode="auto">
              <a:xfrm flipV="1">
                <a:off x="576" y="247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8" name="Oval 542"/>
              <p:cNvSpPr>
                <a:spLocks noChangeArrowheads="1"/>
              </p:cNvSpPr>
              <p:nvPr/>
            </p:nvSpPr>
            <p:spPr bwMode="auto">
              <a:xfrm>
                <a:off x="549" y="268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9" name="Text Box 543"/>
              <p:cNvSpPr txBox="1">
                <a:spLocks noChangeArrowheads="1"/>
              </p:cNvSpPr>
              <p:nvPr/>
            </p:nvSpPr>
            <p:spPr bwMode="auto">
              <a:xfrm>
                <a:off x="384" y="2428"/>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20" name="Line 544"/>
              <p:cNvSpPr>
                <a:spLocks noChangeShapeType="1"/>
              </p:cNvSpPr>
              <p:nvPr/>
            </p:nvSpPr>
            <p:spPr bwMode="auto">
              <a:xfrm>
                <a:off x="3984" y="2496"/>
                <a:ext cx="10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1" name="Line 545"/>
              <p:cNvSpPr>
                <a:spLocks noChangeShapeType="1"/>
              </p:cNvSpPr>
              <p:nvPr/>
            </p:nvSpPr>
            <p:spPr bwMode="auto">
              <a:xfrm>
                <a:off x="3792" y="2448"/>
                <a:ext cx="120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2" name="Line 546"/>
              <p:cNvSpPr>
                <a:spLocks noChangeShapeType="1"/>
              </p:cNvSpPr>
              <p:nvPr/>
            </p:nvSpPr>
            <p:spPr bwMode="auto">
              <a:xfrm>
                <a:off x="1920" y="2400"/>
                <a:ext cx="307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3" name="Line 547"/>
              <p:cNvSpPr>
                <a:spLocks noChangeShapeType="1"/>
              </p:cNvSpPr>
              <p:nvPr/>
            </p:nvSpPr>
            <p:spPr bwMode="auto">
              <a:xfrm flipH="1">
                <a:off x="1728" y="2304"/>
                <a:ext cx="32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4" name="Line 548"/>
              <p:cNvSpPr>
                <a:spLocks noChangeShapeType="1"/>
              </p:cNvSpPr>
              <p:nvPr/>
            </p:nvSpPr>
            <p:spPr bwMode="auto">
              <a:xfrm>
                <a:off x="1728" y="2304"/>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549"/>
              <p:cNvGrpSpPr/>
              <p:nvPr/>
            </p:nvGrpSpPr>
            <p:grpSpPr bwMode="auto">
              <a:xfrm>
                <a:off x="4992" y="2226"/>
                <a:ext cx="240" cy="336"/>
                <a:chOff x="4992" y="2208"/>
                <a:chExt cx="240" cy="336"/>
              </a:xfrm>
            </p:grpSpPr>
            <p:sp>
              <p:nvSpPr>
                <p:cNvPr id="144433" name="Rectangle 550"/>
                <p:cNvSpPr>
                  <a:spLocks noChangeArrowheads="1"/>
                </p:cNvSpPr>
                <p:nvPr/>
              </p:nvSpPr>
              <p:spPr bwMode="auto">
                <a:xfrm>
                  <a:off x="4992" y="2208"/>
                  <a:ext cx="192" cy="336"/>
                </a:xfrm>
                <a:prstGeom prst="rect">
                  <a:avLst/>
                </a:prstGeom>
                <a:noFill/>
                <a:ln w="28575">
                  <a:solidFill>
                    <a:srgbClr val="FF0000"/>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4" name="Oval 551"/>
                <p:cNvSpPr>
                  <a:spLocks noChangeArrowheads="1"/>
                </p:cNvSpPr>
                <p:nvPr/>
              </p:nvSpPr>
              <p:spPr bwMode="auto">
                <a:xfrm>
                  <a:off x="5184" y="235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5" name="Text Box 552"/>
                <p:cNvSpPr txBox="1">
                  <a:spLocks noChangeArrowheads="1"/>
                </p:cNvSpPr>
                <p:nvPr/>
              </p:nvSpPr>
              <p:spPr bwMode="auto">
                <a:xfrm>
                  <a:off x="4992" y="2256"/>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144426" name="Oval 553"/>
              <p:cNvSpPr>
                <a:spLocks noChangeArrowheads="1"/>
              </p:cNvSpPr>
              <p:nvPr/>
            </p:nvSpPr>
            <p:spPr bwMode="auto">
              <a:xfrm>
                <a:off x="1893" y="237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7" name="Oval 554"/>
              <p:cNvSpPr>
                <a:spLocks noChangeArrowheads="1"/>
              </p:cNvSpPr>
              <p:nvPr/>
            </p:nvSpPr>
            <p:spPr bwMode="auto">
              <a:xfrm>
                <a:off x="3765" y="2424"/>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8" name="Oval 555"/>
              <p:cNvSpPr>
                <a:spLocks noChangeArrowheads="1"/>
              </p:cNvSpPr>
              <p:nvPr/>
            </p:nvSpPr>
            <p:spPr bwMode="auto">
              <a:xfrm>
                <a:off x="3957" y="247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9" name="Line 556"/>
              <p:cNvSpPr>
                <a:spLocks noChangeShapeType="1"/>
              </p:cNvSpPr>
              <p:nvPr/>
            </p:nvSpPr>
            <p:spPr bwMode="auto">
              <a:xfrm>
                <a:off x="5136" y="3072"/>
                <a:ext cx="19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6" name="Group 557"/>
              <p:cNvGrpSpPr/>
              <p:nvPr/>
            </p:nvGrpSpPr>
            <p:grpSpPr bwMode="auto">
              <a:xfrm>
                <a:off x="5232" y="2400"/>
                <a:ext cx="96" cy="672"/>
                <a:chOff x="5232" y="2352"/>
                <a:chExt cx="96" cy="720"/>
              </a:xfrm>
            </p:grpSpPr>
            <p:sp>
              <p:nvSpPr>
                <p:cNvPr id="144431" name="Line 558"/>
                <p:cNvSpPr>
                  <a:spLocks noChangeShapeType="1"/>
                </p:cNvSpPr>
                <p:nvPr/>
              </p:nvSpPr>
              <p:spPr bwMode="auto">
                <a:xfrm flipV="1">
                  <a:off x="5328" y="2352"/>
                  <a:ext cx="0" cy="72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2" name="Line 559"/>
                <p:cNvSpPr>
                  <a:spLocks noChangeShapeType="1"/>
                </p:cNvSpPr>
                <p:nvPr/>
              </p:nvSpPr>
              <p:spPr bwMode="auto">
                <a:xfrm>
                  <a:off x="5232" y="2352"/>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44398" name="Line 522"/>
            <p:cNvSpPr>
              <a:spLocks noChangeShapeType="1"/>
            </p:cNvSpPr>
            <p:nvPr/>
          </p:nvSpPr>
          <p:spPr bwMode="auto">
            <a:xfrm flipV="1">
              <a:off x="5059965" y="4824247"/>
              <a:ext cx="766" cy="2964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399" name="Oval 536"/>
            <p:cNvSpPr>
              <a:spLocks noChangeArrowheads="1"/>
            </p:cNvSpPr>
            <p:nvPr/>
          </p:nvSpPr>
          <p:spPr bwMode="auto">
            <a:xfrm>
              <a:off x="5026246" y="4775684"/>
              <a:ext cx="76200" cy="76200"/>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30" name="Oval 120"/>
          <p:cNvSpPr>
            <a:spLocks noChangeArrowheads="1"/>
          </p:cNvSpPr>
          <p:nvPr/>
        </p:nvSpPr>
        <p:spPr bwMode="black">
          <a:xfrm rot="-5400000">
            <a:off x="9364662" y="4196184"/>
            <a:ext cx="796925" cy="649188"/>
          </a:xfrm>
          <a:prstGeom prst="ellipse">
            <a:avLst/>
          </a:prstGeom>
          <a:noFill/>
          <a:ln w="19050"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 calcmode="lin" valueType="num">
                                      <p:cBhvr additive="base">
                                        <p:cTn id="7" dur="500" fill="hold"/>
                                        <p:tgtEl>
                                          <p:spTgt spid="36870"/>
                                        </p:tgtEl>
                                        <p:attrNameLst>
                                          <p:attrName>ppt_x</p:attrName>
                                        </p:attrNameLst>
                                      </p:cBhvr>
                                      <p:tavLst>
                                        <p:tav tm="0">
                                          <p:val>
                                            <p:strVal val="0-#ppt_w/2"/>
                                          </p:val>
                                        </p:tav>
                                        <p:tav tm="100000">
                                          <p:val>
                                            <p:strVal val="#ppt_x"/>
                                          </p:val>
                                        </p:tav>
                                      </p:tavLst>
                                    </p:anim>
                                    <p:anim calcmode="lin" valueType="num">
                                      <p:cBhvr additive="base">
                                        <p:cTn id="8"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0-#ppt_w/2"/>
                                          </p:val>
                                        </p:tav>
                                        <p:tav tm="100000">
                                          <p:val>
                                            <p:strVal val="#ppt_x"/>
                                          </p:val>
                                        </p:tav>
                                      </p:tavLst>
                                    </p:anim>
                                    <p:anim calcmode="lin" valueType="num">
                                      <p:cBhvr additive="base">
                                        <p:cTn id="14"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984"/>
                                        </p:tgtEl>
                                        <p:attrNameLst>
                                          <p:attrName>style.visibility</p:attrName>
                                        </p:attrNameLst>
                                      </p:cBhvr>
                                      <p:to>
                                        <p:strVal val="visible"/>
                                      </p:to>
                                    </p:set>
                                    <p:anim calcmode="lin" valueType="num">
                                      <p:cBhvr additive="base">
                                        <p:cTn id="31" dur="500" fill="hold"/>
                                        <p:tgtEl>
                                          <p:spTgt spid="36984"/>
                                        </p:tgtEl>
                                        <p:attrNameLst>
                                          <p:attrName>ppt_x</p:attrName>
                                        </p:attrNameLst>
                                      </p:cBhvr>
                                      <p:tavLst>
                                        <p:tav tm="0">
                                          <p:val>
                                            <p:strVal val="#ppt_x"/>
                                          </p:val>
                                        </p:tav>
                                        <p:tav tm="100000">
                                          <p:val>
                                            <p:strVal val="#ppt_x"/>
                                          </p:val>
                                        </p:tav>
                                      </p:tavLst>
                                    </p:anim>
                                    <p:anim calcmode="lin" valueType="num">
                                      <p:cBhvr additive="base">
                                        <p:cTn id="32" dur="500" fill="hold"/>
                                        <p:tgtEl>
                                          <p:spTgt spid="3698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130"/>
                                        </p:tgtEl>
                                        <p:attrNameLst>
                                          <p:attrName>style.visibility</p:attrName>
                                        </p:attrNameLst>
                                      </p:cBhvr>
                                      <p:to>
                                        <p:strVal val="visible"/>
                                      </p:to>
                                    </p:set>
                                    <p:anim calcmode="lin" valueType="num">
                                      <p:cBhvr>
                                        <p:cTn id="42" dur="500" fill="hold"/>
                                        <p:tgtEl>
                                          <p:spTgt spid="130"/>
                                        </p:tgtEl>
                                        <p:attrNameLst>
                                          <p:attrName>ppt_w</p:attrName>
                                        </p:attrNameLst>
                                      </p:cBhvr>
                                      <p:tavLst>
                                        <p:tav tm="0">
                                          <p:val>
                                            <p:fltVal val="0"/>
                                          </p:val>
                                        </p:tav>
                                        <p:tav tm="100000">
                                          <p:val>
                                            <p:strVal val="#ppt_w"/>
                                          </p:val>
                                        </p:tav>
                                      </p:tavLst>
                                    </p:anim>
                                    <p:anim calcmode="lin" valueType="num">
                                      <p:cBhvr>
                                        <p:cTn id="43" dur="500" fill="hold"/>
                                        <p:tgtEl>
                                          <p:spTgt spid="1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984" grpId="0"/>
      <p:bldP spid="121" grpId="0"/>
      <p:bldP spid="13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053" name="Rectangle 3"/>
          <p:cNvSpPr>
            <a:spLocks noGrp="1" noChangeArrowheads="1"/>
          </p:cNvSpPr>
          <p:nvPr>
            <p:ph type="body" sz="half" idx="1"/>
          </p:nvPr>
        </p:nvSpPr>
        <p:spPr>
          <a:xfrm>
            <a:off x="612000" y="900000"/>
            <a:ext cx="10812592" cy="2987485"/>
          </a:xfrm>
        </p:spPr>
        <p:txBody>
          <a:bodyPr/>
          <a:lstStyle/>
          <a:p>
            <a:pPr marL="365125" indent="-365125">
              <a:lnSpc>
                <a:spcPct val="150000"/>
              </a:lnSpc>
              <a:spcBef>
                <a:spcPct val="10000"/>
              </a:spcBef>
            </a:pPr>
            <a:r>
              <a:rPr kumimoji="1" lang="en-US" altLang="zh-CN" sz="2800" dirty="0">
                <a:latin typeface="微软雅黑" panose="020B0503020204020204" pitchFamily="34" charset="-122"/>
                <a:ea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rPr>
              <a:t>位加法运算电路</a:t>
            </a:r>
            <a:endParaRPr kumimoji="1" lang="en-US" altLang="zh-CN" sz="28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半加器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4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全加器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位二进制数进行相加求和，考虑来自低位的进位，并向高位进位的逻辑电路</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a:t>
            </a:r>
            <a:r>
              <a:rPr lang="en-US" altLang="zh-CN" i="0" dirty="0">
                <a:solidFill>
                  <a:schemeClr val="accent1"/>
                </a:solidFill>
                <a:latin typeface="+mj-ea"/>
                <a:cs typeface="Times New Roman" panose="02020603050405020304" pitchFamily="18" charset="0"/>
              </a:rPr>
              <a:t>1</a:t>
            </a:r>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 </a:t>
            </a:r>
            <a:endParaRPr lang="zh-CN" altLang="en-US" i="0" dirty="0">
              <a:solidFill>
                <a:schemeClr val="accent1"/>
              </a:solidFill>
              <a:latin typeface="+mj-ea"/>
              <a:cs typeface="Times New Roman" panose="02020603050405020304" pitchFamily="18" charset="0"/>
            </a:endParaRPr>
          </a:p>
        </p:txBody>
      </p:sp>
      <p:sp>
        <p:nvSpPr>
          <p:cNvPr id="8" name="Text Box 2"/>
          <p:cNvSpPr txBox="1">
            <a:spLocks noChangeArrowheads="1"/>
          </p:cNvSpPr>
          <p:nvPr/>
        </p:nvSpPr>
        <p:spPr bwMode="auto">
          <a:xfrm>
            <a:off x="612000" y="900000"/>
            <a:ext cx="10452552" cy="2419124"/>
          </a:xfrm>
          <a:prstGeom prst="rect">
            <a:avLst/>
          </a:prstGeom>
          <a:noFill/>
          <a:ln w="9525">
            <a:noFill/>
            <a:miter lim="800000"/>
          </a:ln>
        </p:spPr>
        <p:txBody>
          <a:bodyPr wrap="square">
            <a:spAutoFit/>
          </a:bodyPr>
          <a:lstStyle/>
          <a:p>
            <a:pPr marL="179705" indent="-179705">
              <a:lnSpc>
                <a:spcPct val="110000"/>
              </a:lnSpc>
              <a:spcBef>
                <a:spcPct val="0"/>
              </a:spcBef>
              <a:buClr>
                <a:srgbClr val="FC0128"/>
              </a:buClr>
              <a:buSzTx/>
              <a:buFont typeface="Wingdings" panose="05000000000000000000" pitchFamily="2" charset="2"/>
              <a:buChar char="v"/>
              <a:defRPr/>
            </a:pPr>
            <a:r>
              <a:rPr lang="zh-CN" altLang="en-US" sz="2400" dirty="0">
                <a:solidFill>
                  <a:srgbClr val="FC0128"/>
                </a:solidFill>
                <a:latin typeface="Times New Roman" panose="02020603050405020304" pitchFamily="18" charset="0"/>
                <a:cs typeface="Times New Roman" panose="02020603050405020304" pitchFamily="18" charset="0"/>
              </a:rPr>
              <a:t>预置法</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利用计数器的预置功能，改变计数器的模值，得到任意进制计数器。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a:lnSpc>
                <a:spcPct val="110000"/>
              </a:lnSpc>
              <a:spcBef>
                <a:spcPct val="0"/>
              </a:spcBef>
              <a:buClr>
                <a:srgbClr val="FC0128"/>
              </a:buClr>
              <a:buSzTx/>
              <a:buFont typeface="Wingdings" panose="05000000000000000000" pitchFamily="2" charset="2"/>
              <a:buChar char="v"/>
              <a:defRPr/>
            </a:pPr>
            <a:r>
              <a:rPr lang="zh-CN" altLang="en-US" sz="2400" dirty="0">
                <a:solidFill>
                  <a:srgbClr val="000000"/>
                </a:solidFill>
                <a:latin typeface="Times New Roman" panose="02020603050405020304" pitchFamily="18" charset="0"/>
                <a:cs typeface="Times New Roman" panose="02020603050405020304" pitchFamily="18" charset="0"/>
              </a:rPr>
              <a:t>包括输出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预置法和输出</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预置法。</a:t>
            </a:r>
            <a:endParaRPr lang="zh-CN" alt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00000"/>
              </a:lnSpc>
              <a:spcBef>
                <a:spcPct val="0"/>
              </a:spcBef>
              <a:buClrTx/>
              <a:buSzTx/>
              <a:buFontTx/>
              <a:buNone/>
              <a:defRPr/>
            </a:pPr>
            <a:r>
              <a:rPr lang="zh-CN" altLang="en-US" sz="2400" dirty="0">
                <a:solidFill>
                  <a:srgbClr val="C00000"/>
                </a:solidFill>
                <a:latin typeface="Times New Roman" panose="02020603050405020304" pitchFamily="18" charset="0"/>
                <a:cs typeface="Times New Roman" panose="02020603050405020304" pitchFamily="18" charset="0"/>
              </a:rPr>
              <a:t>（</a:t>
            </a:r>
            <a:r>
              <a:rPr lang="en-US" altLang="zh-CN" sz="24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C00000"/>
                </a:solidFill>
                <a:latin typeface="Times New Roman" panose="02020603050405020304" pitchFamily="18" charset="0"/>
                <a:cs typeface="Times New Roman" panose="02020603050405020304" pitchFamily="18" charset="0"/>
              </a:rPr>
              <a:t>）输出</a:t>
            </a:r>
            <a:r>
              <a:rPr lang="en-US" altLang="zh-CN" sz="2400" dirty="0">
                <a:solidFill>
                  <a:srgbClr val="C00000"/>
                </a:solidFill>
                <a:latin typeface="Times New Roman" panose="02020603050405020304" pitchFamily="18" charset="0"/>
                <a:cs typeface="Times New Roman" panose="02020603050405020304" pitchFamily="18" charset="0"/>
              </a:rPr>
              <a:t>C</a:t>
            </a:r>
            <a:r>
              <a:rPr lang="zh-CN" altLang="en-US" sz="2400" dirty="0">
                <a:solidFill>
                  <a:srgbClr val="C00000"/>
                </a:solidFill>
                <a:latin typeface="Times New Roman" panose="02020603050405020304" pitchFamily="18" charset="0"/>
                <a:cs typeface="Times New Roman" panose="02020603050405020304" pitchFamily="18" charset="0"/>
              </a:rPr>
              <a:t>预置法</a:t>
            </a:r>
            <a:endParaRPr lang="en-US" altLang="zh-CN" sz="2400" dirty="0">
              <a:solidFill>
                <a:srgbClr val="C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defRPr/>
            </a:pPr>
            <a:r>
              <a:rPr lang="zh-CN" altLang="en-US" sz="2400" dirty="0">
                <a:solidFill>
                  <a:srgbClr val="000000"/>
                </a:solidFill>
                <a:latin typeface="Times New Roman" panose="02020603050405020304" pitchFamily="18" charset="0"/>
                <a:cs typeface="Times New Roman" panose="02020603050405020304" pitchFamily="18" charset="0"/>
              </a:rPr>
              <a:t>　　将输出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经反相后送预置端</a:t>
            </a:r>
            <a:r>
              <a:rPr lang="en-US" altLang="zh-CN" sz="2400" dirty="0">
                <a:solidFill>
                  <a:srgbClr val="000000"/>
                </a:solidFill>
                <a:latin typeface="Times New Roman" panose="02020603050405020304" pitchFamily="18" charset="0"/>
                <a:cs typeface="Times New Roman" panose="02020603050405020304" pitchFamily="18" charset="0"/>
              </a:rPr>
              <a:t>/LD</a:t>
            </a:r>
            <a:r>
              <a:rPr lang="zh-CN" altLang="en-US" sz="2400" dirty="0">
                <a:solidFill>
                  <a:srgbClr val="000000"/>
                </a:solidFill>
                <a:latin typeface="Times New Roman" panose="02020603050405020304" pitchFamily="18" charset="0"/>
                <a:cs typeface="Times New Roman" panose="02020603050405020304" pitchFamily="18" charset="0"/>
              </a:rPr>
              <a:t>；将计数器的预置数据　</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a:t>
            </a:r>
            <a:r>
              <a:rPr lang="en-US" altLang="zh-CN" sz="2400" dirty="0">
                <a:solidFill>
                  <a:srgbClr val="000000"/>
                </a:solidFill>
                <a:latin typeface="Times New Roman" panose="02020603050405020304" pitchFamily="18" charset="0"/>
                <a:cs typeface="Times New Roman" panose="02020603050405020304" pitchFamily="18" charset="0"/>
              </a:rPr>
              <a:t>D3~D0</a:t>
            </a:r>
            <a:r>
              <a:rPr lang="zh-CN" altLang="en-US" sz="2400" dirty="0">
                <a:solidFill>
                  <a:srgbClr val="000000"/>
                </a:solidFill>
                <a:latin typeface="Times New Roman" panose="02020603050405020304" pitchFamily="18" charset="0"/>
                <a:cs typeface="Times New Roman" panose="02020603050405020304" pitchFamily="18" charset="0"/>
              </a:rPr>
              <a:t>接好计算得到的预置数据</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2" name="组合 135"/>
          <p:cNvGrpSpPr/>
          <p:nvPr/>
        </p:nvGrpSpPr>
        <p:grpSpPr bwMode="auto">
          <a:xfrm>
            <a:off x="2567609" y="3356992"/>
            <a:ext cx="6524625" cy="800376"/>
            <a:chOff x="962565" y="2042303"/>
            <a:chExt cx="6061075" cy="800375"/>
          </a:xfrm>
        </p:grpSpPr>
        <p:sp>
          <p:nvSpPr>
            <p:cNvPr id="23561" name="矩形 138"/>
            <p:cNvSpPr>
              <a:spLocks noChangeArrowheads="1"/>
            </p:cNvSpPr>
            <p:nvPr/>
          </p:nvSpPr>
          <p:spPr bwMode="auto">
            <a:xfrm>
              <a:off x="962565" y="2047012"/>
              <a:ext cx="6061075" cy="795666"/>
            </a:xfrm>
            <a:prstGeom prst="rect">
              <a:avLst/>
            </a:prstGeom>
            <a:noFill/>
            <a:ln w="9525">
              <a:noFill/>
              <a:miter lim="800000"/>
            </a:ln>
          </p:spPr>
          <p:txBody>
            <a:bodyPr>
              <a:spAutoFit/>
            </a:bodyPr>
            <a:lstStyle/>
            <a:p>
              <a:pPr marL="179705" indent="-179705" algn="just">
                <a:lnSpc>
                  <a:spcPct val="120000"/>
                </a:lnSpc>
                <a:spcBef>
                  <a:spcPct val="0"/>
                </a:spcBef>
                <a:buClr>
                  <a:srgbClr val="063DE8"/>
                </a:buClr>
                <a:buSzPct val="90000"/>
              </a:pPr>
              <a:r>
                <a:rPr lang="zh-CN" altLang="en-US" sz="2000" dirty="0">
                  <a:solidFill>
                    <a:srgbClr val="FC0128"/>
                  </a:solidFill>
                  <a:latin typeface="Times New Roman" panose="02020603050405020304" pitchFamily="18" charset="0"/>
                  <a:cs typeface="Times New Roman" panose="02020603050405020304" pitchFamily="18" charset="0"/>
                </a:rPr>
                <a:t>                即将进位输出</a:t>
              </a:r>
              <a:r>
                <a:rPr lang="en-US" altLang="zh-CN" sz="2000" dirty="0">
                  <a:solidFill>
                    <a:srgbClr val="FC0128"/>
                  </a:solidFill>
                  <a:latin typeface="Times New Roman" panose="02020603050405020304" pitchFamily="18" charset="0"/>
                  <a:cs typeface="Times New Roman" panose="02020603050405020304" pitchFamily="18" charset="0"/>
                </a:rPr>
                <a:t>C</a:t>
              </a:r>
              <a:r>
                <a:rPr lang="zh-CN" altLang="en-US" sz="2000" dirty="0">
                  <a:solidFill>
                    <a:srgbClr val="FC0128"/>
                  </a:solidFill>
                  <a:latin typeface="Times New Roman" panose="02020603050405020304" pitchFamily="18" charset="0"/>
                  <a:cs typeface="Times New Roman" panose="02020603050405020304" pitchFamily="18" charset="0"/>
                </a:rPr>
                <a:t>经反相后送        端</a:t>
              </a:r>
              <a:endParaRPr lang="en-US" altLang="zh-CN" sz="2000" dirty="0">
                <a:solidFill>
                  <a:srgbClr val="FC0128"/>
                </a:solidFill>
                <a:latin typeface="Times New Roman" panose="02020603050405020304" pitchFamily="18" charset="0"/>
                <a:cs typeface="Times New Roman" panose="02020603050405020304" pitchFamily="18" charset="0"/>
              </a:endParaRPr>
            </a:p>
            <a:p>
              <a:pPr marL="179705" indent="-179705" algn="just">
                <a:lnSpc>
                  <a:spcPct val="120000"/>
                </a:lnSpc>
                <a:spcBef>
                  <a:spcPct val="0"/>
                </a:spcBef>
                <a:buClr>
                  <a:srgbClr val="063DE8"/>
                </a:buClr>
                <a:buSzPct val="90000"/>
              </a:pP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预置数据</a:t>
              </a:r>
              <a:r>
                <a:rPr lang="en-US" altLang="zh-CN" sz="2000" dirty="0">
                  <a:solidFill>
                    <a:srgbClr val="CC0099"/>
                  </a:solidFill>
                  <a:latin typeface="Times New Roman" panose="02020603050405020304" pitchFamily="18" charset="0"/>
                  <a:cs typeface="Times New Roman" panose="02020603050405020304" pitchFamily="18" charset="0"/>
                </a:rPr>
                <a:t>)</a:t>
              </a:r>
              <a:r>
                <a:rPr lang="en-US" altLang="zh-CN" sz="2000" baseline="-25000" dirty="0">
                  <a:solidFill>
                    <a:srgbClr val="CC0099"/>
                  </a:solidFill>
                  <a:latin typeface="Times New Roman" panose="02020603050405020304" pitchFamily="18" charset="0"/>
                  <a:cs typeface="Times New Roman" panose="02020603050405020304" pitchFamily="18" charset="0"/>
                </a:rPr>
                <a:t>2</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计数器的模值</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改变后的模值</a:t>
              </a:r>
              <a:r>
                <a:rPr lang="en-US" altLang="zh-CN" sz="2000" dirty="0">
                  <a:solidFill>
                    <a:srgbClr val="CC0099"/>
                  </a:solidFill>
                  <a:latin typeface="Times New Roman" panose="02020603050405020304" pitchFamily="18" charset="0"/>
                  <a:cs typeface="Times New Roman" panose="02020603050405020304" pitchFamily="18" charset="0"/>
                </a:rPr>
                <a:t>M)</a:t>
              </a:r>
              <a:endParaRPr lang="zh-CN" altLang="en-US" sz="2000" dirty="0">
                <a:solidFill>
                  <a:srgbClr val="CC0099"/>
                </a:solidFill>
                <a:latin typeface="Times New Roman" panose="02020603050405020304" pitchFamily="18" charset="0"/>
                <a:cs typeface="Times New Roman" panose="02020603050405020304" pitchFamily="18" charset="0"/>
              </a:endParaRPr>
            </a:p>
          </p:txBody>
        </p:sp>
        <p:graphicFrame>
          <p:nvGraphicFramePr>
            <p:cNvPr id="23554" name="Object 10"/>
            <p:cNvGraphicFramePr>
              <a:graphicFrameLocks noChangeAspect="1"/>
            </p:cNvGraphicFramePr>
            <p:nvPr/>
          </p:nvGraphicFramePr>
          <p:xfrm>
            <a:off x="1178971" y="2057928"/>
            <a:ext cx="939800" cy="396875"/>
          </p:xfrm>
          <a:graphic>
            <a:graphicData uri="http://schemas.openxmlformats.org/presentationml/2006/ole">
              <mc:AlternateContent xmlns:mc="http://schemas.openxmlformats.org/markup-compatibility/2006">
                <mc:Choice xmlns:v="urn:schemas-microsoft-com:vml" Requires="v">
                  <p:oleObj spid="_x0000_s3" name="Microsoft 公式 3.0" r:id="rId1" imgW="508000" imgH="215900" progId="Equation.3">
                    <p:embed/>
                  </p:oleObj>
                </mc:Choice>
                <mc:Fallback>
                  <p:oleObj name="Microsoft 公式 3.0" r:id="rId1" imgW="508000" imgH="215900" progId="Equation.3">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71" y="2057928"/>
                          <a:ext cx="939800" cy="3968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23555" name="Object 11"/>
            <p:cNvGraphicFramePr>
              <a:graphicFrameLocks noChangeAspect="1"/>
            </p:cNvGraphicFramePr>
            <p:nvPr/>
          </p:nvGraphicFramePr>
          <p:xfrm>
            <a:off x="5012535" y="2042303"/>
            <a:ext cx="431800" cy="346075"/>
          </p:xfrm>
          <a:graphic>
            <a:graphicData uri="http://schemas.openxmlformats.org/presentationml/2006/ole">
              <mc:AlternateContent xmlns:mc="http://schemas.openxmlformats.org/markup-compatibility/2006">
                <mc:Choice xmlns:v="urn:schemas-microsoft-com:vml" Requires="v">
                  <p:oleObj spid="_x0000_s4" name="Equation" r:id="rId3" imgW="254000" imgH="203200" progId="Equation.3">
                    <p:embed/>
                  </p:oleObj>
                </mc:Choice>
                <mc:Fallback>
                  <p:oleObj name="Equation" r:id="rId3" imgW="254000" imgH="203200" progId="Equation.3">
                    <p:embed/>
                    <p:pic>
                      <p:nvPicPr>
                        <p:cNvPr id="0"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535" y="2042303"/>
                          <a:ext cx="431800" cy="3460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143" name="Rectangle 3"/>
          <p:cNvSpPr>
            <a:spLocks noChangeArrowheads="1"/>
          </p:cNvSpPr>
          <p:nvPr/>
        </p:nvSpPr>
        <p:spPr bwMode="auto">
          <a:xfrm>
            <a:off x="1487488" y="4365104"/>
            <a:ext cx="9073008" cy="2240896"/>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当计数器未计到最大值时，</a:t>
            </a:r>
            <a:r>
              <a:rPr lang="en-US" altLang="zh-CN" sz="2400" dirty="0">
                <a:solidFill>
                  <a:srgbClr val="D60093"/>
                </a:solidFill>
                <a:latin typeface="Times New Roman" panose="02020603050405020304" pitchFamily="18" charset="0"/>
                <a:cs typeface="Times New Roman" panose="02020603050405020304" pitchFamily="18" charset="0"/>
              </a:rPr>
              <a:t>C=0</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/LD=1</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计数</a:t>
            </a:r>
            <a:r>
              <a:rPr lang="zh-CN" altLang="en-US" sz="2400" dirty="0">
                <a:solidFill>
                  <a:srgbClr val="000000"/>
                </a:solidFill>
                <a:latin typeface="Times New Roman" panose="02020603050405020304" pitchFamily="18" charset="0"/>
                <a:cs typeface="Times New Roman" panose="02020603050405020304" pitchFamily="18" charset="0"/>
              </a:rPr>
              <a:t>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当计数器计到最大值时，</a:t>
            </a:r>
            <a:r>
              <a:rPr lang="en-US" altLang="zh-CN" sz="2400" dirty="0">
                <a:solidFill>
                  <a:srgbClr val="D60093"/>
                </a:solidFill>
                <a:latin typeface="Times New Roman" panose="02020603050405020304" pitchFamily="18" charset="0"/>
                <a:cs typeface="Times New Roman" panose="02020603050405020304" pitchFamily="18" charset="0"/>
              </a:rPr>
              <a:t>C=1</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/LD=0</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预置</a:t>
            </a:r>
            <a:r>
              <a:rPr lang="zh-CN" altLang="en-US" sz="2400" dirty="0">
                <a:solidFill>
                  <a:srgbClr val="000000"/>
                </a:solidFill>
                <a:latin typeface="Times New Roman" panose="02020603050405020304" pitchFamily="18" charset="0"/>
                <a:cs typeface="Times New Roman" panose="02020603050405020304" pitchFamily="18" charset="0"/>
              </a:rPr>
              <a:t>方式，</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到来时，则计数器结束本次计数循环，打入预置数据，并开始下一轮循环。</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 calcmode="lin" valueType="num">
                                      <p:cBhvr>
                                        <p:cTn id="13" dur="1000" fill="hold"/>
                                        <p:tgtEl>
                                          <p:spTgt spid="143"/>
                                        </p:tgtEl>
                                        <p:attrNameLst>
                                          <p:attrName>ppt_w</p:attrName>
                                        </p:attrNameLst>
                                      </p:cBhvr>
                                      <p:tavLst>
                                        <p:tav tm="0">
                                          <p:val>
                                            <p:strVal val="#ppt_w*0.70"/>
                                          </p:val>
                                        </p:tav>
                                        <p:tav tm="100000">
                                          <p:val>
                                            <p:strVal val="#ppt_w"/>
                                          </p:val>
                                        </p:tav>
                                      </p:tavLst>
                                    </p:anim>
                                    <p:anim calcmode="lin" valueType="num">
                                      <p:cBhvr>
                                        <p:cTn id="14" dur="1000" fill="hold"/>
                                        <p:tgtEl>
                                          <p:spTgt spid="143"/>
                                        </p:tgtEl>
                                        <p:attrNameLst>
                                          <p:attrName>ppt_h</p:attrName>
                                        </p:attrNameLst>
                                      </p:cBhvr>
                                      <p:tavLst>
                                        <p:tav tm="0">
                                          <p:val>
                                            <p:strVal val="#ppt_h"/>
                                          </p:val>
                                        </p:tav>
                                        <p:tav tm="100000">
                                          <p:val>
                                            <p:strVal val="#ppt_h"/>
                                          </p:val>
                                        </p:tav>
                                      </p:tavLst>
                                    </p:anim>
                                    <p:animEffect transition="in" filter="fade">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预置法举例 </a:t>
            </a:r>
            <a:endParaRPr lang="zh-CN" altLang="en-US" i="0" dirty="0">
              <a:solidFill>
                <a:schemeClr val="accent1"/>
              </a:solidFill>
              <a:latin typeface="+mj-ea"/>
              <a:cs typeface="Times New Roman" panose="02020603050405020304" pitchFamily="18" charset="0"/>
            </a:endParaRPr>
          </a:p>
        </p:txBody>
      </p:sp>
      <p:sp>
        <p:nvSpPr>
          <p:cNvPr id="24581" name="Text Box 5"/>
          <p:cNvSpPr txBox="1">
            <a:spLocks noChangeArrowheads="1"/>
          </p:cNvSpPr>
          <p:nvPr/>
        </p:nvSpPr>
        <p:spPr bwMode="auto">
          <a:xfrm>
            <a:off x="612000" y="900000"/>
            <a:ext cx="8562975" cy="8309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400" dirty="0">
                <a:solidFill>
                  <a:srgbClr val="FF3399"/>
                </a:solidFill>
                <a:latin typeface="Times New Roman" panose="02020603050405020304" pitchFamily="18" charset="0"/>
                <a:cs typeface="Times New Roman" panose="02020603050405020304" pitchFamily="18" charset="0"/>
              </a:rPr>
              <a:t>【</a:t>
            </a:r>
            <a:r>
              <a:rPr lang="zh-CN" altLang="en-US" sz="2400" dirty="0">
                <a:solidFill>
                  <a:srgbClr val="FF3399"/>
                </a:solidFill>
                <a:latin typeface="Times New Roman" panose="02020603050405020304" pitchFamily="18" charset="0"/>
                <a:cs typeface="Times New Roman" panose="02020603050405020304" pitchFamily="18" charset="0"/>
              </a:rPr>
              <a:t>例</a:t>
            </a:r>
            <a:r>
              <a:rPr lang="en-US" altLang="zh-CN" sz="2400" dirty="0">
                <a:solidFill>
                  <a:srgbClr val="FF3399"/>
                </a:solidFill>
                <a:latin typeface="Times New Roman" panose="02020603050405020304" pitchFamily="18" charset="0"/>
                <a:cs typeface="Times New Roman" panose="02020603050405020304" pitchFamily="18" charset="0"/>
              </a:rPr>
              <a:t>13】</a:t>
            </a:r>
            <a:r>
              <a:rPr lang="zh-CN" altLang="en-US" sz="2400" dirty="0">
                <a:solidFill>
                  <a:srgbClr val="000000"/>
                </a:solidFill>
                <a:latin typeface="Times New Roman" panose="02020603050405020304" pitchFamily="18" charset="0"/>
                <a:cs typeface="Times New Roman" panose="02020603050405020304" pitchFamily="18" charset="0"/>
              </a:rPr>
              <a:t>采用</a:t>
            </a:r>
            <a:r>
              <a:rPr lang="zh-CN" altLang="en-US" sz="2400" dirty="0">
                <a:solidFill>
                  <a:srgbClr val="D60093"/>
                </a:solidFill>
                <a:latin typeface="Times New Roman" panose="02020603050405020304" pitchFamily="18" charset="0"/>
                <a:cs typeface="Times New Roman" panose="02020603050405020304" pitchFamily="18" charset="0"/>
              </a:rPr>
              <a:t>输出</a:t>
            </a:r>
            <a:r>
              <a:rPr lang="en-US" altLang="zh-CN" sz="2400" dirty="0">
                <a:solidFill>
                  <a:srgbClr val="D60093"/>
                </a:solidFill>
                <a:latin typeface="Times New Roman" panose="02020603050405020304" pitchFamily="18" charset="0"/>
                <a:cs typeface="Times New Roman" panose="02020603050405020304" pitchFamily="18" charset="0"/>
              </a:rPr>
              <a:t>C</a:t>
            </a:r>
            <a:r>
              <a:rPr lang="zh-CN" altLang="en-US" sz="2400" dirty="0">
                <a:solidFill>
                  <a:srgbClr val="D60093"/>
                </a:solidFill>
                <a:latin typeface="Times New Roman" panose="02020603050405020304" pitchFamily="18" charset="0"/>
                <a:cs typeface="Times New Roman" panose="02020603050405020304" pitchFamily="18" charset="0"/>
              </a:rPr>
              <a:t>预置法</a:t>
            </a:r>
            <a:r>
              <a:rPr lang="zh-CN" altLang="en-US" sz="2400" dirty="0">
                <a:solidFill>
                  <a:srgbClr val="000000"/>
                </a:solidFill>
                <a:latin typeface="Times New Roman" panose="02020603050405020304" pitchFamily="18" charset="0"/>
                <a:cs typeface="Times New Roman" panose="02020603050405020304" pitchFamily="18" charset="0"/>
              </a:rPr>
              <a:t>用</a:t>
            </a:r>
            <a:r>
              <a:rPr lang="en-US" altLang="zh-CN" sz="2400" dirty="0">
                <a:solidFill>
                  <a:srgbClr val="000000"/>
                </a:solidFill>
                <a:latin typeface="Times New Roman" panose="02020603050405020304" pitchFamily="18" charset="0"/>
                <a:cs typeface="Times New Roman" panose="02020603050405020304" pitchFamily="18" charset="0"/>
              </a:rPr>
              <a:t>74161</a:t>
            </a:r>
            <a:r>
              <a:rPr lang="zh-CN" altLang="en-US" sz="2400" dirty="0">
                <a:solidFill>
                  <a:srgbClr val="000000"/>
                </a:solidFill>
                <a:latin typeface="Times New Roman" panose="02020603050405020304" pitchFamily="18" charset="0"/>
                <a:cs typeface="Times New Roman" panose="02020603050405020304" pitchFamily="18" charset="0"/>
              </a:rPr>
              <a:t>实现</a:t>
            </a:r>
            <a:r>
              <a:rPr lang="en-US" altLang="zh-CN" sz="2400" dirty="0">
                <a:solidFill>
                  <a:srgbClr val="000000"/>
                </a:solidFill>
                <a:latin typeface="Times New Roman" panose="02020603050405020304" pitchFamily="18" charset="0"/>
                <a:cs typeface="Times New Roman" panose="02020603050405020304" pitchFamily="18" charset="0"/>
              </a:rPr>
              <a:t>M=10</a:t>
            </a:r>
            <a:r>
              <a:rPr lang="zh-CN" altLang="en-US" sz="2400" dirty="0">
                <a:solidFill>
                  <a:srgbClr val="000000"/>
                </a:solidFill>
                <a:latin typeface="Times New Roman" panose="02020603050405020304" pitchFamily="18" charset="0"/>
                <a:cs typeface="Times New Roman" panose="02020603050405020304" pitchFamily="18" charset="0"/>
              </a:rPr>
              <a:t>加法计数器</a:t>
            </a:r>
            <a:endParaRPr lang="zh-CN" altLang="en-US" sz="24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预置数据</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(16-10)</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(6)</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(0110)</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D</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0</a:t>
            </a:r>
            <a:endParaRPr lang="en-US" altLang="zh-CN" sz="2400" baseline="-25000" dirty="0">
              <a:solidFill>
                <a:srgbClr val="000000"/>
              </a:solidFill>
              <a:latin typeface="Times New Roman" panose="02020603050405020304" pitchFamily="18" charset="0"/>
              <a:cs typeface="Times New Roman" panose="02020603050405020304" pitchFamily="18" charset="0"/>
            </a:endParaRPr>
          </a:p>
        </p:txBody>
      </p:sp>
      <p:grpSp>
        <p:nvGrpSpPr>
          <p:cNvPr id="2" name="Group 54"/>
          <p:cNvGrpSpPr/>
          <p:nvPr/>
        </p:nvGrpSpPr>
        <p:grpSpPr bwMode="auto">
          <a:xfrm>
            <a:off x="1199456" y="2153443"/>
            <a:ext cx="4419600" cy="2133600"/>
            <a:chOff x="480" y="2352"/>
            <a:chExt cx="2784" cy="1344"/>
          </a:xfrm>
        </p:grpSpPr>
        <p:grpSp>
          <p:nvGrpSpPr>
            <p:cNvPr id="3" name="Group 8"/>
            <p:cNvGrpSpPr/>
            <p:nvPr/>
          </p:nvGrpSpPr>
          <p:grpSpPr bwMode="auto">
            <a:xfrm>
              <a:off x="768" y="2352"/>
              <a:ext cx="2112" cy="1152"/>
              <a:chOff x="480" y="1776"/>
              <a:chExt cx="2112" cy="1152"/>
            </a:xfrm>
          </p:grpSpPr>
          <p:sp>
            <p:nvSpPr>
              <p:cNvPr id="24687" name="Rectangle 9"/>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8" name="Text Box 10"/>
              <p:cNvSpPr txBox="1">
                <a:spLocks noChangeArrowheads="1"/>
              </p:cNvSpPr>
              <p:nvPr/>
            </p:nvSpPr>
            <p:spPr bwMode="auto">
              <a:xfrm>
                <a:off x="1104" y="201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sp>
            <p:nvSpPr>
              <p:cNvPr id="24689" name="Text Box 11"/>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4690" name="Text Box 12"/>
              <p:cNvSpPr txBox="1">
                <a:spLocks noChangeArrowheads="1"/>
              </p:cNvSpPr>
              <p:nvPr/>
            </p:nvSpPr>
            <p:spPr bwMode="auto">
              <a:xfrm>
                <a:off x="816"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1" name="Text Box 13"/>
              <p:cNvSpPr txBox="1">
                <a:spLocks noChangeArrowheads="1"/>
              </p:cNvSpPr>
              <p:nvPr/>
            </p:nvSpPr>
            <p:spPr bwMode="auto">
              <a:xfrm>
                <a:off x="816" y="225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2" name="Text Box 14"/>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3" name="Text Box 15"/>
              <p:cNvSpPr txBox="1">
                <a:spLocks noChangeArrowheads="1"/>
              </p:cNvSpPr>
              <p:nvPr/>
            </p:nvSpPr>
            <p:spPr bwMode="auto">
              <a:xfrm>
                <a:off x="2064" y="204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4" name="Group 16"/>
              <p:cNvGrpSpPr/>
              <p:nvPr/>
            </p:nvGrpSpPr>
            <p:grpSpPr bwMode="auto">
              <a:xfrm>
                <a:off x="2064" y="2236"/>
                <a:ext cx="336" cy="212"/>
                <a:chOff x="2064" y="2236"/>
                <a:chExt cx="336" cy="212"/>
              </a:xfrm>
            </p:grpSpPr>
            <p:sp>
              <p:nvSpPr>
                <p:cNvPr id="24715" name="Text Box 17"/>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716" name="Line 18"/>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9"/>
              <p:cNvGrpSpPr/>
              <p:nvPr/>
            </p:nvGrpSpPr>
            <p:grpSpPr bwMode="auto">
              <a:xfrm>
                <a:off x="2064" y="2428"/>
                <a:ext cx="336" cy="212"/>
                <a:chOff x="2064" y="2236"/>
                <a:chExt cx="336" cy="212"/>
              </a:xfrm>
            </p:grpSpPr>
            <p:sp>
              <p:nvSpPr>
                <p:cNvPr id="24713" name="Text Box 20"/>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4714" name="Line 21"/>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96" name="Text Box 22"/>
              <p:cNvSpPr txBox="1">
                <a:spLocks noChangeArrowheads="1"/>
              </p:cNvSpPr>
              <p:nvPr/>
            </p:nvSpPr>
            <p:spPr bwMode="auto">
              <a:xfrm>
                <a:off x="1104"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7" name="Line 23"/>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8" name="Line 24"/>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9" name="Line 25"/>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0" name="Line 26"/>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1" name="Line 27"/>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2" name="Line 28"/>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3" name="Line 29"/>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4" name="Line 30"/>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5" name="Line 31"/>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6" name="Line 32"/>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7" name="Line 33"/>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8" name="Line 34"/>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9" name="Oval 35"/>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0" name="Oval 36"/>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1" name="Line 37"/>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12" name="Line 38"/>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6" name="Group 43"/>
            <p:cNvGrpSpPr/>
            <p:nvPr/>
          </p:nvGrpSpPr>
          <p:grpSpPr bwMode="auto">
            <a:xfrm>
              <a:off x="2880" y="2601"/>
              <a:ext cx="240" cy="240"/>
              <a:chOff x="3312" y="2496"/>
              <a:chExt cx="240" cy="240"/>
            </a:xfrm>
          </p:grpSpPr>
          <p:sp>
            <p:nvSpPr>
              <p:cNvPr id="24684" name="Rectangle 40"/>
              <p:cNvSpPr>
                <a:spLocks noChangeArrowheads="1"/>
              </p:cNvSpPr>
              <p:nvPr/>
            </p:nvSpPr>
            <p:spPr bwMode="auto">
              <a:xfrm>
                <a:off x="3312" y="2496"/>
                <a:ext cx="192"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5" name="Oval 41"/>
              <p:cNvSpPr>
                <a:spLocks noChangeArrowheads="1"/>
              </p:cNvSpPr>
              <p:nvPr/>
            </p:nvSpPr>
            <p:spPr bwMode="auto">
              <a:xfrm>
                <a:off x="3504" y="259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6" name="Text Box 42"/>
              <p:cNvSpPr txBox="1">
                <a:spLocks noChangeArrowheads="1"/>
              </p:cNvSpPr>
              <p:nvPr/>
            </p:nvSpPr>
            <p:spPr bwMode="auto">
              <a:xfrm>
                <a:off x="3324" y="2524"/>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7" name="Group 47"/>
            <p:cNvGrpSpPr/>
            <p:nvPr/>
          </p:nvGrpSpPr>
          <p:grpSpPr bwMode="auto">
            <a:xfrm>
              <a:off x="2880" y="2709"/>
              <a:ext cx="384" cy="192"/>
              <a:chOff x="2880" y="2736"/>
              <a:chExt cx="384" cy="192"/>
            </a:xfrm>
          </p:grpSpPr>
          <p:sp>
            <p:nvSpPr>
              <p:cNvPr id="24681" name="Line 44"/>
              <p:cNvSpPr>
                <a:spLocks noChangeShapeType="1"/>
              </p:cNvSpPr>
              <p:nvPr/>
            </p:nvSpPr>
            <p:spPr bwMode="auto">
              <a:xfrm>
                <a:off x="2880" y="2928"/>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2" name="Line 45"/>
              <p:cNvSpPr>
                <a:spLocks noChangeShapeType="1"/>
              </p:cNvSpPr>
              <p:nvPr/>
            </p:nvSpPr>
            <p:spPr bwMode="auto">
              <a:xfrm flipV="1">
                <a:off x="3264" y="2736"/>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3" name="Line 46"/>
              <p:cNvSpPr>
                <a:spLocks noChangeShapeType="1"/>
              </p:cNvSpPr>
              <p:nvPr/>
            </p:nvSpPr>
            <p:spPr bwMode="auto">
              <a:xfrm flipH="1">
                <a:off x="3120" y="273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75" name="Text Box 48"/>
            <p:cNvSpPr txBox="1">
              <a:spLocks noChangeArrowheads="1"/>
            </p:cNvSpPr>
            <p:nvPr/>
          </p:nvSpPr>
          <p:spPr bwMode="auto">
            <a:xfrm>
              <a:off x="2880" y="2976"/>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76" name="Line 49"/>
            <p:cNvSpPr>
              <a:spLocks noChangeShapeType="1"/>
            </p:cNvSpPr>
            <p:nvPr/>
          </p:nvSpPr>
          <p:spPr bwMode="auto">
            <a:xfrm flipV="1">
              <a:off x="768" y="254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77" name="Text Box 50"/>
            <p:cNvSpPr txBox="1">
              <a:spLocks noChangeArrowheads="1"/>
            </p:cNvSpPr>
            <p:nvPr/>
          </p:nvSpPr>
          <p:spPr bwMode="auto">
            <a:xfrm>
              <a:off x="768" y="2428"/>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78" name="Oval 51"/>
            <p:cNvSpPr>
              <a:spLocks noChangeArrowheads="1"/>
            </p:cNvSpPr>
            <p:nvPr/>
          </p:nvSpPr>
          <p:spPr bwMode="auto">
            <a:xfrm>
              <a:off x="747" y="271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9" name="Text Box 52"/>
            <p:cNvSpPr txBox="1">
              <a:spLocks noChangeArrowheads="1"/>
            </p:cNvSpPr>
            <p:nvPr/>
          </p:nvSpPr>
          <p:spPr bwMode="auto">
            <a:xfrm>
              <a:off x="480" y="30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80" name="Text Box 53"/>
            <p:cNvSpPr txBox="1">
              <a:spLocks noChangeArrowheads="1"/>
            </p:cNvSpPr>
            <p:nvPr/>
          </p:nvSpPr>
          <p:spPr bwMode="auto">
            <a:xfrm>
              <a:off x="1299" y="3484"/>
              <a:ext cx="1104"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     0    1    1    0</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8" name="Group 149"/>
          <p:cNvGrpSpPr/>
          <p:nvPr/>
        </p:nvGrpSpPr>
        <p:grpSpPr bwMode="auto">
          <a:xfrm>
            <a:off x="6007994" y="2578894"/>
            <a:ext cx="4284662" cy="2887663"/>
            <a:chOff x="2772" y="1418"/>
            <a:chExt cx="2725" cy="1819"/>
          </a:xfrm>
        </p:grpSpPr>
        <p:graphicFrame>
          <p:nvGraphicFramePr>
            <p:cNvPr id="24578" name="Object 8"/>
            <p:cNvGraphicFramePr>
              <a:graphicFrameLocks noChangeAspect="1"/>
            </p:cNvGraphicFramePr>
            <p:nvPr/>
          </p:nvGraphicFramePr>
          <p:xfrm>
            <a:off x="4541" y="1418"/>
            <a:ext cx="956" cy="256"/>
          </p:xfrm>
          <a:graphic>
            <a:graphicData uri="http://schemas.openxmlformats.org/presentationml/2006/ole">
              <mc:AlternateContent xmlns:mc="http://schemas.openxmlformats.org/markup-compatibility/2006">
                <mc:Choice xmlns:v="urn:schemas-microsoft-com:vml" Requires="v">
                  <p:oleObj spid="_x0000_s9" name="Equation" r:id="rId1" imgW="901065" imgH="241300" progId="Equation.3">
                    <p:embed/>
                  </p:oleObj>
                </mc:Choice>
                <mc:Fallback>
                  <p:oleObj name="Equation" r:id="rId1" imgW="901065" imgH="241300" progId="Equation.3">
                    <p:embed/>
                    <p:pic>
                      <p:nvPicPr>
                        <p:cNvPr id="0"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 y="1418"/>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10" name="Group 151"/>
            <p:cNvGrpSpPr/>
            <p:nvPr/>
          </p:nvGrpSpPr>
          <p:grpSpPr bwMode="auto">
            <a:xfrm>
              <a:off x="2772" y="1728"/>
              <a:ext cx="2712" cy="1509"/>
              <a:chOff x="2772" y="1728"/>
              <a:chExt cx="2712" cy="1509"/>
            </a:xfrm>
          </p:grpSpPr>
          <p:grpSp>
            <p:nvGrpSpPr>
              <p:cNvPr id="11" name="Group 152"/>
              <p:cNvGrpSpPr/>
              <p:nvPr/>
            </p:nvGrpSpPr>
            <p:grpSpPr bwMode="auto">
              <a:xfrm>
                <a:off x="2784" y="2467"/>
                <a:ext cx="576" cy="213"/>
                <a:chOff x="3312" y="2727"/>
                <a:chExt cx="576" cy="213"/>
              </a:xfrm>
            </p:grpSpPr>
            <p:grpSp>
              <p:nvGrpSpPr>
                <p:cNvPr id="12" name="Group 153"/>
                <p:cNvGrpSpPr/>
                <p:nvPr/>
              </p:nvGrpSpPr>
              <p:grpSpPr bwMode="auto">
                <a:xfrm>
                  <a:off x="3312" y="2727"/>
                  <a:ext cx="396" cy="213"/>
                  <a:chOff x="3312" y="2727"/>
                  <a:chExt cx="396" cy="213"/>
                </a:xfrm>
              </p:grpSpPr>
              <p:sp>
                <p:nvSpPr>
                  <p:cNvPr id="24670" name="Oval 15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1" name="Text Box 15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9" name="Line 15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3" name="Group 157"/>
              <p:cNvGrpSpPr/>
              <p:nvPr/>
            </p:nvGrpSpPr>
            <p:grpSpPr bwMode="auto">
              <a:xfrm>
                <a:off x="3351" y="2476"/>
                <a:ext cx="576" cy="213"/>
                <a:chOff x="3312" y="2727"/>
                <a:chExt cx="576" cy="213"/>
              </a:xfrm>
            </p:grpSpPr>
            <p:grpSp>
              <p:nvGrpSpPr>
                <p:cNvPr id="14" name="Group 158"/>
                <p:cNvGrpSpPr/>
                <p:nvPr/>
              </p:nvGrpSpPr>
              <p:grpSpPr bwMode="auto">
                <a:xfrm>
                  <a:off x="3312" y="2727"/>
                  <a:ext cx="396" cy="213"/>
                  <a:chOff x="3312" y="2727"/>
                  <a:chExt cx="396" cy="213"/>
                </a:xfrm>
              </p:grpSpPr>
              <p:sp>
                <p:nvSpPr>
                  <p:cNvPr id="24666" name="Oval 15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7" name="Text Box 16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5" name="Line 16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5" name="Group 162"/>
              <p:cNvGrpSpPr/>
              <p:nvPr/>
            </p:nvGrpSpPr>
            <p:grpSpPr bwMode="auto">
              <a:xfrm>
                <a:off x="3924" y="2476"/>
                <a:ext cx="576" cy="213"/>
                <a:chOff x="3312" y="2727"/>
                <a:chExt cx="576" cy="213"/>
              </a:xfrm>
            </p:grpSpPr>
            <p:grpSp>
              <p:nvGrpSpPr>
                <p:cNvPr id="16" name="Group 163"/>
                <p:cNvGrpSpPr/>
                <p:nvPr/>
              </p:nvGrpSpPr>
              <p:grpSpPr bwMode="auto">
                <a:xfrm>
                  <a:off x="3312" y="2727"/>
                  <a:ext cx="396" cy="213"/>
                  <a:chOff x="3312" y="2727"/>
                  <a:chExt cx="396" cy="213"/>
                </a:xfrm>
              </p:grpSpPr>
              <p:sp>
                <p:nvSpPr>
                  <p:cNvPr id="24662" name="Oval 16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3" name="Text Box 16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1" name="Line 16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167"/>
              <p:cNvGrpSpPr/>
              <p:nvPr/>
            </p:nvGrpSpPr>
            <p:grpSpPr bwMode="auto">
              <a:xfrm>
                <a:off x="4512" y="2476"/>
                <a:ext cx="576" cy="213"/>
                <a:chOff x="3312" y="2727"/>
                <a:chExt cx="576" cy="213"/>
              </a:xfrm>
            </p:grpSpPr>
            <p:grpSp>
              <p:nvGrpSpPr>
                <p:cNvPr id="18" name="Group 168"/>
                <p:cNvGrpSpPr/>
                <p:nvPr/>
              </p:nvGrpSpPr>
              <p:grpSpPr bwMode="auto">
                <a:xfrm>
                  <a:off x="3312" y="2727"/>
                  <a:ext cx="396" cy="213"/>
                  <a:chOff x="3312" y="2727"/>
                  <a:chExt cx="396" cy="213"/>
                </a:xfrm>
              </p:grpSpPr>
              <p:sp>
                <p:nvSpPr>
                  <p:cNvPr id="24658" name="Oval 16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9" name="Text Box 17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57" name="Line 17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9" name="Group 172"/>
              <p:cNvGrpSpPr/>
              <p:nvPr/>
            </p:nvGrpSpPr>
            <p:grpSpPr bwMode="auto">
              <a:xfrm>
                <a:off x="5088" y="2476"/>
                <a:ext cx="396" cy="213"/>
                <a:chOff x="3312" y="2727"/>
                <a:chExt cx="396" cy="213"/>
              </a:xfrm>
            </p:grpSpPr>
            <p:sp>
              <p:nvSpPr>
                <p:cNvPr id="24654" name="Oval 1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5" name="Text Box 17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599" name="Line 175"/>
              <p:cNvSpPr>
                <a:spLocks noChangeShapeType="1"/>
              </p:cNvSpPr>
              <p:nvPr/>
            </p:nvSpPr>
            <p:spPr bwMode="auto">
              <a:xfrm>
                <a:off x="5280" y="268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0" name="Group 176"/>
              <p:cNvGrpSpPr/>
              <p:nvPr/>
            </p:nvGrpSpPr>
            <p:grpSpPr bwMode="auto">
              <a:xfrm>
                <a:off x="4896" y="3024"/>
                <a:ext cx="588" cy="213"/>
                <a:chOff x="4848" y="3024"/>
                <a:chExt cx="588" cy="213"/>
              </a:xfrm>
            </p:grpSpPr>
            <p:grpSp>
              <p:nvGrpSpPr>
                <p:cNvPr id="21" name="Group 177"/>
                <p:cNvGrpSpPr/>
                <p:nvPr/>
              </p:nvGrpSpPr>
              <p:grpSpPr bwMode="auto">
                <a:xfrm>
                  <a:off x="5040" y="3024"/>
                  <a:ext cx="396" cy="213"/>
                  <a:chOff x="3312" y="2727"/>
                  <a:chExt cx="396" cy="213"/>
                </a:xfrm>
              </p:grpSpPr>
              <p:sp>
                <p:nvSpPr>
                  <p:cNvPr id="24652" name="Oval 1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3" name="Text Box 17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51" name="Line 18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2" name="Group 181"/>
              <p:cNvGrpSpPr/>
              <p:nvPr/>
            </p:nvGrpSpPr>
            <p:grpSpPr bwMode="auto">
              <a:xfrm>
                <a:off x="4320" y="3024"/>
                <a:ext cx="588" cy="213"/>
                <a:chOff x="4848" y="3024"/>
                <a:chExt cx="588" cy="213"/>
              </a:xfrm>
            </p:grpSpPr>
            <p:grpSp>
              <p:nvGrpSpPr>
                <p:cNvPr id="23" name="Group 182"/>
                <p:cNvGrpSpPr/>
                <p:nvPr/>
              </p:nvGrpSpPr>
              <p:grpSpPr bwMode="auto">
                <a:xfrm>
                  <a:off x="5040" y="3024"/>
                  <a:ext cx="396" cy="213"/>
                  <a:chOff x="3312" y="2727"/>
                  <a:chExt cx="396" cy="213"/>
                </a:xfrm>
              </p:grpSpPr>
              <p:sp>
                <p:nvSpPr>
                  <p:cNvPr id="24648" name="Oval 18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9" name="Text Box 18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47" name="Line 18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 name="Group 186"/>
              <p:cNvGrpSpPr/>
              <p:nvPr/>
            </p:nvGrpSpPr>
            <p:grpSpPr bwMode="auto">
              <a:xfrm>
                <a:off x="3732" y="3024"/>
                <a:ext cx="588" cy="213"/>
                <a:chOff x="4848" y="3024"/>
                <a:chExt cx="588" cy="213"/>
              </a:xfrm>
            </p:grpSpPr>
            <p:grpSp>
              <p:nvGrpSpPr>
                <p:cNvPr id="25" name="Group 187"/>
                <p:cNvGrpSpPr/>
                <p:nvPr/>
              </p:nvGrpSpPr>
              <p:grpSpPr bwMode="auto">
                <a:xfrm>
                  <a:off x="5040" y="3024"/>
                  <a:ext cx="396" cy="213"/>
                  <a:chOff x="3312" y="2727"/>
                  <a:chExt cx="396" cy="213"/>
                </a:xfrm>
              </p:grpSpPr>
              <p:sp>
                <p:nvSpPr>
                  <p:cNvPr id="24644" name="Oval 18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5" name="Text Box 18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43" name="Line 19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6" name="Group 191"/>
              <p:cNvGrpSpPr/>
              <p:nvPr/>
            </p:nvGrpSpPr>
            <p:grpSpPr bwMode="auto">
              <a:xfrm>
                <a:off x="3156" y="3024"/>
                <a:ext cx="588" cy="213"/>
                <a:chOff x="4848" y="3024"/>
                <a:chExt cx="588" cy="213"/>
              </a:xfrm>
            </p:grpSpPr>
            <p:grpSp>
              <p:nvGrpSpPr>
                <p:cNvPr id="27" name="Group 192"/>
                <p:cNvGrpSpPr/>
                <p:nvPr/>
              </p:nvGrpSpPr>
              <p:grpSpPr bwMode="auto">
                <a:xfrm>
                  <a:off x="5040" y="3024"/>
                  <a:ext cx="396" cy="213"/>
                  <a:chOff x="3312" y="2727"/>
                  <a:chExt cx="396" cy="213"/>
                </a:xfrm>
              </p:grpSpPr>
              <p:sp>
                <p:nvSpPr>
                  <p:cNvPr id="24640" name="Oval 19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1" name="Text Box 19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39" name="Line 19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196"/>
              <p:cNvGrpSpPr/>
              <p:nvPr/>
            </p:nvGrpSpPr>
            <p:grpSpPr bwMode="auto">
              <a:xfrm>
                <a:off x="2772" y="3024"/>
                <a:ext cx="396" cy="212"/>
                <a:chOff x="3312" y="2727"/>
                <a:chExt cx="396" cy="212"/>
              </a:xfrm>
            </p:grpSpPr>
            <p:sp>
              <p:nvSpPr>
                <p:cNvPr id="24636" name="Oval 19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7" name="Text Box 198"/>
                <p:cNvSpPr txBox="1">
                  <a:spLocks noChangeArrowheads="1"/>
                </p:cNvSpPr>
                <p:nvPr/>
              </p:nvSpPr>
              <p:spPr bwMode="auto">
                <a:xfrm>
                  <a:off x="3324" y="2727"/>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05" name="Line 199"/>
              <p:cNvSpPr>
                <a:spLocks noChangeShapeType="1"/>
              </p:cNvSpPr>
              <p:nvPr/>
            </p:nvSpPr>
            <p:spPr bwMode="auto">
              <a:xfrm flipV="1">
                <a:off x="2976"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06" name="Text Box 200"/>
              <p:cNvSpPr txBox="1">
                <a:spLocks noChangeArrowheads="1"/>
              </p:cNvSpPr>
              <p:nvPr/>
            </p:nvSpPr>
            <p:spPr bwMode="auto">
              <a:xfrm>
                <a:off x="2784" y="273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cs typeface="Times New Roman" panose="02020603050405020304" pitchFamily="18" charset="0"/>
                  </a:rPr>
                  <a:t>/1</a:t>
                </a:r>
                <a:endParaRPr lang="en-US" altLang="zh-CN" sz="1600" dirty="0">
                  <a:solidFill>
                    <a:srgbClr val="FF0000"/>
                  </a:solidFill>
                  <a:latin typeface="Times New Roman" panose="02020603050405020304" pitchFamily="18" charset="0"/>
                  <a:cs typeface="Times New Roman" panose="02020603050405020304" pitchFamily="18" charset="0"/>
                </a:endParaRPr>
              </a:p>
            </p:txBody>
          </p:sp>
          <p:grpSp>
            <p:nvGrpSpPr>
              <p:cNvPr id="29" name="Group 201"/>
              <p:cNvGrpSpPr/>
              <p:nvPr/>
            </p:nvGrpSpPr>
            <p:grpSpPr bwMode="auto">
              <a:xfrm>
                <a:off x="2772" y="1728"/>
                <a:ext cx="2124" cy="213"/>
                <a:chOff x="2064" y="1824"/>
                <a:chExt cx="2124" cy="213"/>
              </a:xfrm>
            </p:grpSpPr>
            <p:grpSp>
              <p:nvGrpSpPr>
                <p:cNvPr id="30" name="Group 202"/>
                <p:cNvGrpSpPr/>
                <p:nvPr/>
              </p:nvGrpSpPr>
              <p:grpSpPr bwMode="auto">
                <a:xfrm>
                  <a:off x="2064" y="1824"/>
                  <a:ext cx="576" cy="213"/>
                  <a:chOff x="3312" y="2727"/>
                  <a:chExt cx="576" cy="213"/>
                </a:xfrm>
              </p:grpSpPr>
              <p:grpSp>
                <p:nvGrpSpPr>
                  <p:cNvPr id="31" name="Group 203"/>
                  <p:cNvGrpSpPr/>
                  <p:nvPr/>
                </p:nvGrpSpPr>
                <p:grpSpPr bwMode="auto">
                  <a:xfrm>
                    <a:off x="3312" y="2727"/>
                    <a:ext cx="396" cy="213"/>
                    <a:chOff x="3312" y="2727"/>
                    <a:chExt cx="396" cy="213"/>
                  </a:xfrm>
                </p:grpSpPr>
                <p:sp>
                  <p:nvSpPr>
                    <p:cNvPr id="24634" name="Oval 20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5" name="Text Box 20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33" name="Line 20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2" name="Group 207"/>
                <p:cNvGrpSpPr/>
                <p:nvPr/>
              </p:nvGrpSpPr>
              <p:grpSpPr bwMode="auto">
                <a:xfrm>
                  <a:off x="2640" y="1824"/>
                  <a:ext cx="576" cy="213"/>
                  <a:chOff x="3312" y="2727"/>
                  <a:chExt cx="576" cy="213"/>
                </a:xfrm>
              </p:grpSpPr>
              <p:grpSp>
                <p:nvGrpSpPr>
                  <p:cNvPr id="24642" name="Group 208"/>
                  <p:cNvGrpSpPr/>
                  <p:nvPr/>
                </p:nvGrpSpPr>
                <p:grpSpPr bwMode="auto">
                  <a:xfrm>
                    <a:off x="3312" y="2727"/>
                    <a:ext cx="396" cy="213"/>
                    <a:chOff x="3312" y="2727"/>
                    <a:chExt cx="396" cy="213"/>
                  </a:xfrm>
                </p:grpSpPr>
                <p:sp>
                  <p:nvSpPr>
                    <p:cNvPr id="24630" name="Oval 20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1" name="Text Box 21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29" name="Line 21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46" name="Group 212"/>
                <p:cNvGrpSpPr/>
                <p:nvPr/>
              </p:nvGrpSpPr>
              <p:grpSpPr bwMode="auto">
                <a:xfrm>
                  <a:off x="3216" y="1824"/>
                  <a:ext cx="576" cy="213"/>
                  <a:chOff x="3312" y="2727"/>
                  <a:chExt cx="576" cy="213"/>
                </a:xfrm>
              </p:grpSpPr>
              <p:grpSp>
                <p:nvGrpSpPr>
                  <p:cNvPr id="24650" name="Group 213"/>
                  <p:cNvGrpSpPr/>
                  <p:nvPr/>
                </p:nvGrpSpPr>
                <p:grpSpPr bwMode="auto">
                  <a:xfrm>
                    <a:off x="3312" y="2727"/>
                    <a:ext cx="396" cy="213"/>
                    <a:chOff x="3312" y="2727"/>
                    <a:chExt cx="396" cy="213"/>
                  </a:xfrm>
                </p:grpSpPr>
                <p:sp>
                  <p:nvSpPr>
                    <p:cNvPr id="24626" name="Oval 21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7" name="Text Box 21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25" name="Line 21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56" name="Group 217"/>
                <p:cNvGrpSpPr/>
                <p:nvPr/>
              </p:nvGrpSpPr>
              <p:grpSpPr bwMode="auto">
                <a:xfrm>
                  <a:off x="3792" y="1824"/>
                  <a:ext cx="396" cy="213"/>
                  <a:chOff x="3312" y="2727"/>
                  <a:chExt cx="396" cy="213"/>
                </a:xfrm>
              </p:grpSpPr>
              <p:sp>
                <p:nvSpPr>
                  <p:cNvPr id="24622" name="Oval 2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3" name="Text Box 21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grpSp>
            <p:nvGrpSpPr>
              <p:cNvPr id="24660" name="Group 220"/>
              <p:cNvGrpSpPr/>
              <p:nvPr/>
            </p:nvGrpSpPr>
            <p:grpSpPr bwMode="auto">
              <a:xfrm>
                <a:off x="4512" y="2112"/>
                <a:ext cx="396" cy="213"/>
                <a:chOff x="3312" y="2727"/>
                <a:chExt cx="396" cy="213"/>
              </a:xfrm>
            </p:grpSpPr>
            <p:sp>
              <p:nvSpPr>
                <p:cNvPr id="24616" name="Oval 2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7" name="Text Box 222"/>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24664" name="Group 223"/>
              <p:cNvGrpSpPr/>
              <p:nvPr/>
            </p:nvGrpSpPr>
            <p:grpSpPr bwMode="auto">
              <a:xfrm>
                <a:off x="3924" y="2112"/>
                <a:ext cx="396" cy="213"/>
                <a:chOff x="3312" y="2727"/>
                <a:chExt cx="396" cy="213"/>
              </a:xfrm>
            </p:grpSpPr>
            <p:sp>
              <p:nvSpPr>
                <p:cNvPr id="24614" name="Oval 22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5" name="Text Box 22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10" name="Line 226"/>
              <p:cNvSpPr>
                <a:spLocks noChangeShapeType="1"/>
              </p:cNvSpPr>
              <p:nvPr/>
            </p:nvSpPr>
            <p:spPr bwMode="auto">
              <a:xfrm>
                <a:off x="4704" y="1920"/>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1" name="Line 227"/>
              <p:cNvSpPr>
                <a:spLocks noChangeShapeType="1"/>
              </p:cNvSpPr>
              <p:nvPr/>
            </p:nvSpPr>
            <p:spPr bwMode="auto">
              <a:xfrm flipH="1">
                <a:off x="4320" y="2208"/>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2" name="Line 228"/>
              <p:cNvSpPr>
                <a:spLocks noChangeShapeType="1"/>
              </p:cNvSpPr>
              <p:nvPr/>
            </p:nvSpPr>
            <p:spPr bwMode="auto">
              <a:xfrm flipH="1">
                <a:off x="3216" y="2208"/>
                <a:ext cx="72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3" name="Line 229"/>
              <p:cNvSpPr>
                <a:spLocks noChangeShapeType="1"/>
              </p:cNvSpPr>
              <p:nvPr/>
            </p:nvSpPr>
            <p:spPr bwMode="auto">
              <a:xfrm flipH="1">
                <a:off x="3024" y="2208"/>
                <a:ext cx="192"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0378" name="Text Box 138"/>
          <p:cNvSpPr txBox="1">
            <a:spLocks noChangeArrowheads="1"/>
          </p:cNvSpPr>
          <p:nvPr/>
        </p:nvSpPr>
        <p:spPr bwMode="black">
          <a:xfrm>
            <a:off x="7517707" y="4823618"/>
            <a:ext cx="511175"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/0</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
        <p:nvSpPr>
          <p:cNvPr id="12427" name="Oval 139"/>
          <p:cNvSpPr>
            <a:spLocks noChangeArrowheads="1"/>
          </p:cNvSpPr>
          <p:nvPr/>
        </p:nvSpPr>
        <p:spPr bwMode="black">
          <a:xfrm>
            <a:off x="4422081" y="2458243"/>
            <a:ext cx="1435100" cy="660400"/>
          </a:xfrm>
          <a:prstGeom prst="ellipse">
            <a:avLst/>
          </a:prstGeom>
          <a:noFill/>
          <a:ln w="28575"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28" name="Oval 140"/>
          <p:cNvSpPr>
            <a:spLocks noChangeArrowheads="1"/>
          </p:cNvSpPr>
          <p:nvPr/>
        </p:nvSpPr>
        <p:spPr bwMode="black">
          <a:xfrm>
            <a:off x="2668762" y="3787825"/>
            <a:ext cx="1449388" cy="649188"/>
          </a:xfrm>
          <a:prstGeom prst="ellipse">
            <a:avLst/>
          </a:prstGeom>
          <a:noFill/>
          <a:ln w="28575"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26" name="Text Box 268"/>
          <p:cNvSpPr txBox="1">
            <a:spLocks noChangeArrowheads="1"/>
          </p:cNvSpPr>
          <p:nvPr/>
        </p:nvSpPr>
        <p:spPr bwMode="black">
          <a:xfrm>
            <a:off x="6157219" y="4641056"/>
            <a:ext cx="958850"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zh-CN" altLang="en-US" sz="2000" dirty="0">
                <a:solidFill>
                  <a:srgbClr val="FF0000"/>
                </a:solidFill>
                <a:latin typeface="Times New Roman" panose="02020603050405020304" pitchFamily="18" charset="0"/>
                <a:cs typeface="Times New Roman" panose="02020603050405020304" pitchFamily="18" charset="0"/>
              </a:rPr>
              <a:t>预置</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141" name="AutoShape 59"/>
          <p:cNvSpPr>
            <a:spLocks noChangeArrowheads="1"/>
          </p:cNvSpPr>
          <p:nvPr/>
        </p:nvSpPr>
        <p:spPr bwMode="auto">
          <a:xfrm>
            <a:off x="3689260" y="5128418"/>
            <a:ext cx="1635125" cy="604838"/>
          </a:xfrm>
          <a:prstGeom prst="wedgeRoundRectCallout">
            <a:avLst>
              <a:gd name="adj1" fmla="val 93611"/>
              <a:gd name="adj2" fmla="val -28136"/>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latin typeface="Times New Roman" panose="02020603050405020304" pitchFamily="18" charset="0"/>
                <a:cs typeface="Times New Roman" panose="02020603050405020304" pitchFamily="18" charset="0"/>
              </a:rPr>
              <a:t>计到</a:t>
            </a:r>
            <a:r>
              <a:rPr lang="en-US" altLang="zh-CN" dirty="0">
                <a:solidFill>
                  <a:srgbClr val="000000"/>
                </a:solidFill>
                <a:latin typeface="Times New Roman" panose="02020603050405020304" pitchFamily="18" charset="0"/>
                <a:cs typeface="Times New Roman" panose="02020603050405020304" pitchFamily="18" charset="0"/>
              </a:rPr>
              <a:t>1111</a:t>
            </a:r>
            <a:r>
              <a:rPr lang="zh-CN" altLang="en-US" dirty="0">
                <a:solidFill>
                  <a:srgbClr val="000000"/>
                </a:solidFill>
                <a:latin typeface="Times New Roman" panose="02020603050405020304" pitchFamily="18" charset="0"/>
                <a:cs typeface="Times New Roman" panose="02020603050405020304" pitchFamily="18" charset="0"/>
              </a:rPr>
              <a:t>时，预置数据</a:t>
            </a:r>
            <a:r>
              <a:rPr lang="en-US" altLang="zh-CN" dirty="0">
                <a:solidFill>
                  <a:srgbClr val="000000"/>
                </a:solidFill>
                <a:latin typeface="Times New Roman" panose="02020603050405020304" pitchFamily="18" charset="0"/>
                <a:cs typeface="Times New Roman" panose="02020603050405020304" pitchFamily="18" charset="0"/>
              </a:rPr>
              <a:t>0110</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42" name="矩形 141"/>
          <p:cNvSpPr>
            <a:spLocks noChangeArrowheads="1"/>
          </p:cNvSpPr>
          <p:nvPr/>
        </p:nvSpPr>
        <p:spPr bwMode="auto">
          <a:xfrm>
            <a:off x="5841306" y="4150519"/>
            <a:ext cx="4476750" cy="461665"/>
          </a:xfrm>
          <a:prstGeom prst="rect">
            <a:avLst/>
          </a:prstGeom>
          <a:noFill/>
          <a:ln w="19050" algn="ctr">
            <a:solidFill>
              <a:srgbClr val="FF0000"/>
            </a:solidFill>
            <a:prstDash val="dash"/>
            <a:rou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143" name="Text Box 268"/>
          <p:cNvSpPr txBox="1">
            <a:spLocks noChangeArrowheads="1"/>
          </p:cNvSpPr>
          <p:nvPr/>
        </p:nvSpPr>
        <p:spPr bwMode="black">
          <a:xfrm>
            <a:off x="4804669" y="4393406"/>
            <a:ext cx="958850"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000">
                <a:solidFill>
                  <a:srgbClr val="FF0000"/>
                </a:solidFill>
                <a:latin typeface="Times New Roman" panose="02020603050405020304" pitchFamily="18" charset="0"/>
                <a:cs typeface="Times New Roman" panose="02020603050405020304" pitchFamily="18" charset="0"/>
              </a:rPr>
              <a:t>M=10</a:t>
            </a:r>
            <a:endParaRPr lang="zh-CN" altLang="en-US" sz="2000">
              <a:solidFill>
                <a:srgbClr val="FF0000"/>
              </a:solidFill>
              <a:latin typeface="Times New Roman" panose="02020603050405020304" pitchFamily="18" charset="0"/>
              <a:cs typeface="Times New Roman" panose="02020603050405020304" pitchFamily="18" charset="0"/>
            </a:endParaRPr>
          </a:p>
        </p:txBody>
      </p:sp>
      <p:sp>
        <p:nvSpPr>
          <p:cNvPr id="144" name="Text Box 268"/>
          <p:cNvSpPr txBox="1">
            <a:spLocks noChangeArrowheads="1"/>
          </p:cNvSpPr>
          <p:nvPr/>
        </p:nvSpPr>
        <p:spPr bwMode="black">
          <a:xfrm>
            <a:off x="4480820" y="2408312"/>
            <a:ext cx="731837"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1</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145" name="Text Box 268"/>
          <p:cNvSpPr txBox="1">
            <a:spLocks noChangeArrowheads="1"/>
          </p:cNvSpPr>
          <p:nvPr/>
        </p:nvSpPr>
        <p:spPr bwMode="black">
          <a:xfrm>
            <a:off x="4480820" y="2912368"/>
            <a:ext cx="808037"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2427"/>
                                        </p:tgtEl>
                                        <p:attrNameLst>
                                          <p:attrName>style.visibility</p:attrName>
                                        </p:attrNameLst>
                                      </p:cBhvr>
                                      <p:to>
                                        <p:strVal val="visible"/>
                                      </p:to>
                                    </p:set>
                                    <p:anim calcmode="lin" valueType="num">
                                      <p:cBhvr>
                                        <p:cTn id="13" dur="500" fill="hold"/>
                                        <p:tgtEl>
                                          <p:spTgt spid="12427"/>
                                        </p:tgtEl>
                                        <p:attrNameLst>
                                          <p:attrName>ppt_w</p:attrName>
                                        </p:attrNameLst>
                                      </p:cBhvr>
                                      <p:tavLst>
                                        <p:tav tm="0">
                                          <p:val>
                                            <p:fltVal val="0"/>
                                          </p:val>
                                        </p:tav>
                                        <p:tav tm="100000">
                                          <p:val>
                                            <p:strVal val="#ppt_w"/>
                                          </p:val>
                                        </p:tav>
                                      </p:tavLst>
                                    </p:anim>
                                    <p:anim calcmode="lin" valueType="num">
                                      <p:cBhvr>
                                        <p:cTn id="14" dur="500" fill="hold"/>
                                        <p:tgtEl>
                                          <p:spTgt spid="1242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242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0378"/>
                                        </p:tgtEl>
                                        <p:attrNameLst>
                                          <p:attrName>style.visibility</p:attrName>
                                        </p:attrNameLst>
                                      </p:cBhvr>
                                      <p:to>
                                        <p:strVal val="visible"/>
                                      </p:to>
                                    </p:set>
                                    <p:anim calcmode="lin" valueType="num">
                                      <p:cBhvr additive="base">
                                        <p:cTn id="24" dur="500" fill="hold"/>
                                        <p:tgtEl>
                                          <p:spTgt spid="10378"/>
                                        </p:tgtEl>
                                        <p:attrNameLst>
                                          <p:attrName>ppt_x</p:attrName>
                                        </p:attrNameLst>
                                      </p:cBhvr>
                                      <p:tavLst>
                                        <p:tav tm="0">
                                          <p:val>
                                            <p:strVal val="1+#ppt_w/2"/>
                                          </p:val>
                                        </p:tav>
                                        <p:tav tm="100000">
                                          <p:val>
                                            <p:strVal val="#ppt_x"/>
                                          </p:val>
                                        </p:tav>
                                      </p:tavLst>
                                    </p:anim>
                                    <p:anim calcmode="lin" valueType="num">
                                      <p:cBhvr additive="base">
                                        <p:cTn id="25" dur="500" fill="hold"/>
                                        <p:tgtEl>
                                          <p:spTgt spid="1037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dissolve">
                                      <p:cBhvr>
                                        <p:cTn id="30" dur="500"/>
                                        <p:tgtEl>
                                          <p:spTgt spid="141"/>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p:cTn id="35" dur="500" fill="hold"/>
                                        <p:tgtEl>
                                          <p:spTgt spid="144"/>
                                        </p:tgtEl>
                                        <p:attrNameLst>
                                          <p:attrName>ppt_w</p:attrName>
                                        </p:attrNameLst>
                                      </p:cBhvr>
                                      <p:tavLst>
                                        <p:tav tm="0">
                                          <p:val>
                                            <p:fltVal val="0"/>
                                          </p:val>
                                        </p:tav>
                                        <p:tav tm="100000">
                                          <p:val>
                                            <p:strVal val="#ppt_w"/>
                                          </p:val>
                                        </p:tav>
                                      </p:tavLst>
                                    </p:anim>
                                    <p:anim calcmode="lin" valueType="num">
                                      <p:cBhvr>
                                        <p:cTn id="36"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45"/>
                                        </p:tgtEl>
                                        <p:attrNameLst>
                                          <p:attrName>style.visibility</p:attrName>
                                        </p:attrNameLst>
                                      </p:cBhvr>
                                      <p:to>
                                        <p:strVal val="visible"/>
                                      </p:to>
                                    </p:set>
                                    <p:anim calcmode="lin" valueType="num">
                                      <p:cBhvr>
                                        <p:cTn id="41" dur="500" fill="hold"/>
                                        <p:tgtEl>
                                          <p:spTgt spid="145"/>
                                        </p:tgtEl>
                                        <p:attrNameLst>
                                          <p:attrName>ppt_w</p:attrName>
                                        </p:attrNameLst>
                                      </p:cBhvr>
                                      <p:tavLst>
                                        <p:tav tm="0">
                                          <p:val>
                                            <p:fltVal val="0"/>
                                          </p:val>
                                        </p:tav>
                                        <p:tav tm="100000">
                                          <p:val>
                                            <p:strVal val="#ppt_w"/>
                                          </p:val>
                                        </p:tav>
                                      </p:tavLst>
                                    </p:anim>
                                    <p:anim calcmode="lin" valueType="num">
                                      <p:cBhvr>
                                        <p:cTn id="42" dur="500" fill="hold"/>
                                        <p:tgtEl>
                                          <p:spTgt spid="145"/>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2428"/>
                                        </p:tgtEl>
                                        <p:attrNameLst>
                                          <p:attrName>style.visibility</p:attrName>
                                        </p:attrNameLst>
                                      </p:cBhvr>
                                      <p:to>
                                        <p:strVal val="visible"/>
                                      </p:to>
                                    </p:set>
                                    <p:anim calcmode="lin" valueType="num">
                                      <p:cBhvr>
                                        <p:cTn id="47" dur="500" fill="hold"/>
                                        <p:tgtEl>
                                          <p:spTgt spid="12428"/>
                                        </p:tgtEl>
                                        <p:attrNameLst>
                                          <p:attrName>ppt_w</p:attrName>
                                        </p:attrNameLst>
                                      </p:cBhvr>
                                      <p:tavLst>
                                        <p:tav tm="0">
                                          <p:val>
                                            <p:fltVal val="0"/>
                                          </p:val>
                                        </p:tav>
                                        <p:tav tm="100000">
                                          <p:val>
                                            <p:strVal val="#ppt_w"/>
                                          </p:val>
                                        </p:tav>
                                      </p:tavLst>
                                    </p:anim>
                                    <p:anim calcmode="lin" valueType="num">
                                      <p:cBhvr>
                                        <p:cTn id="48" dur="500" fill="hold"/>
                                        <p:tgtEl>
                                          <p:spTgt spid="12428"/>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26"/>
                                        </p:tgtEl>
                                        <p:attrNameLst>
                                          <p:attrName>style.visibility</p:attrName>
                                        </p:attrNameLst>
                                      </p:cBhvr>
                                      <p:to>
                                        <p:strVal val="visible"/>
                                      </p:to>
                                    </p:set>
                                    <p:anim calcmode="lin" valueType="num">
                                      <p:cBhvr>
                                        <p:cTn id="53" dur="500" fill="hold"/>
                                        <p:tgtEl>
                                          <p:spTgt spid="226"/>
                                        </p:tgtEl>
                                        <p:attrNameLst>
                                          <p:attrName>ppt_w</p:attrName>
                                        </p:attrNameLst>
                                      </p:cBhvr>
                                      <p:tavLst>
                                        <p:tav tm="0">
                                          <p:val>
                                            <p:fltVal val="0"/>
                                          </p:val>
                                        </p:tav>
                                        <p:tav tm="100000">
                                          <p:val>
                                            <p:strVal val="#ppt_w"/>
                                          </p:val>
                                        </p:tav>
                                      </p:tavLst>
                                    </p:anim>
                                    <p:anim calcmode="lin" valueType="num">
                                      <p:cBhvr>
                                        <p:cTn id="5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142"/>
                                        </p:tgtEl>
                                        <p:attrNameLst>
                                          <p:attrName>style.visibility</p:attrName>
                                        </p:attrNameLst>
                                      </p:cBhvr>
                                      <p:to>
                                        <p:strVal val="visible"/>
                                      </p:to>
                                    </p:set>
                                    <p:anim calcmode="lin" valueType="num">
                                      <p:cBhvr>
                                        <p:cTn id="59" dur="500" fill="hold"/>
                                        <p:tgtEl>
                                          <p:spTgt spid="142"/>
                                        </p:tgtEl>
                                        <p:attrNameLst>
                                          <p:attrName>ppt_w</p:attrName>
                                        </p:attrNameLst>
                                      </p:cBhvr>
                                      <p:tavLst>
                                        <p:tav tm="0">
                                          <p:val>
                                            <p:fltVal val="0"/>
                                          </p:val>
                                        </p:tav>
                                        <p:tav tm="100000">
                                          <p:val>
                                            <p:strVal val="#ppt_w"/>
                                          </p:val>
                                        </p:tav>
                                      </p:tavLst>
                                    </p:anim>
                                    <p:anim calcmode="lin" valueType="num">
                                      <p:cBhvr>
                                        <p:cTn id="60" dur="500" fill="hold"/>
                                        <p:tgtEl>
                                          <p:spTgt spid="142"/>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23" presetClass="entr" presetSubtype="16" fill="hold" grpId="0" nodeType="afterEffect">
                                  <p:stCondLst>
                                    <p:cond delay="0"/>
                                  </p:stCondLst>
                                  <p:childTnLst>
                                    <p:set>
                                      <p:cBhvr>
                                        <p:cTn id="63" dur="1" fill="hold">
                                          <p:stCondLst>
                                            <p:cond delay="0"/>
                                          </p:stCondLst>
                                        </p:cTn>
                                        <p:tgtEl>
                                          <p:spTgt spid="143"/>
                                        </p:tgtEl>
                                        <p:attrNameLst>
                                          <p:attrName>style.visibility</p:attrName>
                                        </p:attrNameLst>
                                      </p:cBhvr>
                                      <p:to>
                                        <p:strVal val="visible"/>
                                      </p:to>
                                    </p:set>
                                    <p:anim calcmode="lin" valueType="num">
                                      <p:cBhvr>
                                        <p:cTn id="64" dur="500" fill="hold"/>
                                        <p:tgtEl>
                                          <p:spTgt spid="143"/>
                                        </p:tgtEl>
                                        <p:attrNameLst>
                                          <p:attrName>ppt_w</p:attrName>
                                        </p:attrNameLst>
                                      </p:cBhvr>
                                      <p:tavLst>
                                        <p:tav tm="0">
                                          <p:val>
                                            <p:fltVal val="0"/>
                                          </p:val>
                                        </p:tav>
                                        <p:tav tm="100000">
                                          <p:val>
                                            <p:strVal val="#ppt_w"/>
                                          </p:val>
                                        </p:tav>
                                      </p:tavLst>
                                    </p:anim>
                                    <p:anim calcmode="lin" valueType="num">
                                      <p:cBhvr>
                                        <p:cTn id="65" dur="500" fill="hold"/>
                                        <p:tgtEl>
                                          <p:spTgt spid="1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8" grpId="0"/>
      <p:bldP spid="12427" grpId="0" animBg="1"/>
      <p:bldP spid="12428" grpId="0" animBg="1"/>
      <p:bldP spid="226" grpId="0"/>
      <p:bldP spid="141" grpId="0" animBg="1" autoUpdateAnimBg="0"/>
      <p:bldP spid="142" grpId="0" animBg="1"/>
      <p:bldP spid="143" grpId="0"/>
      <p:bldP spid="144" grpId="0"/>
      <p:bldP spid="145" grpId="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a:t>
            </a:r>
            <a:r>
              <a:rPr lang="en-US" altLang="zh-CN" i="0" dirty="0">
                <a:solidFill>
                  <a:schemeClr val="accent1"/>
                </a:solidFill>
                <a:latin typeface="+mj-ea"/>
              </a:rPr>
              <a:t>2</a:t>
            </a:r>
            <a:r>
              <a:rPr lang="zh-CN" altLang="en-US" i="0" dirty="0">
                <a:solidFill>
                  <a:schemeClr val="accent1"/>
                </a:solidFill>
                <a:latin typeface="+mj-ea"/>
              </a:rPr>
              <a:t>）输出</a:t>
            </a:r>
            <a:r>
              <a:rPr lang="en-US" altLang="zh-CN" i="0" dirty="0">
                <a:solidFill>
                  <a:schemeClr val="accent1"/>
                </a:solidFill>
                <a:latin typeface="+mj-ea"/>
              </a:rPr>
              <a:t>Q</a:t>
            </a:r>
            <a:r>
              <a:rPr lang="zh-CN" altLang="en-US" i="0" dirty="0">
                <a:solidFill>
                  <a:schemeClr val="accent1"/>
                </a:solidFill>
                <a:latin typeface="+mj-ea"/>
              </a:rPr>
              <a:t>预置法</a:t>
            </a:r>
            <a:endParaRPr lang="zh-CN" altLang="en-US" i="0" dirty="0">
              <a:solidFill>
                <a:schemeClr val="accent1"/>
              </a:solidFill>
              <a:latin typeface="+mj-ea"/>
            </a:endParaRPr>
          </a:p>
        </p:txBody>
      </p:sp>
      <p:sp>
        <p:nvSpPr>
          <p:cNvPr id="145412" name="Rectangle 136"/>
          <p:cNvSpPr>
            <a:spLocks noGrp="1" noChangeArrowheads="1"/>
          </p:cNvSpPr>
          <p:nvPr>
            <p:ph type="body" idx="4294967295"/>
          </p:nvPr>
        </p:nvSpPr>
        <p:spPr>
          <a:xfrm>
            <a:off x="612000" y="900000"/>
            <a:ext cx="8515350" cy="846137"/>
          </a:xfrm>
        </p:spPr>
        <p:txBody>
          <a:bodyPr/>
          <a:lstStyle/>
          <a:p>
            <a:pPr>
              <a:buFont typeface="Wingdings" panose="05000000000000000000" pitchFamily="2" charset="2"/>
              <a:buNone/>
            </a:pPr>
            <a:r>
              <a:rPr lang="zh-CN" altLang="en-US"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2</a:t>
            </a:r>
            <a:r>
              <a:rPr lang="zh-CN" altLang="en-US" dirty="0">
                <a:solidFill>
                  <a:srgbClr val="C00000"/>
                </a:solidFill>
                <a:ea typeface="宋体" panose="02010600030101010101" pitchFamily="2" charset="-122"/>
              </a:rPr>
              <a:t>）输出</a:t>
            </a:r>
            <a:r>
              <a:rPr lang="en-US" altLang="zh-CN" dirty="0">
                <a:solidFill>
                  <a:srgbClr val="C00000"/>
                </a:solidFill>
                <a:ea typeface="宋体" panose="02010600030101010101" pitchFamily="2" charset="-122"/>
              </a:rPr>
              <a:t>Q</a:t>
            </a:r>
            <a:r>
              <a:rPr lang="zh-CN" altLang="en-US" dirty="0">
                <a:solidFill>
                  <a:srgbClr val="C00000"/>
                </a:solidFill>
                <a:ea typeface="宋体" panose="02010600030101010101" pitchFamily="2" charset="-122"/>
              </a:rPr>
              <a:t>预置法</a:t>
            </a:r>
            <a:endParaRPr lang="zh-CN" altLang="en-US" dirty="0">
              <a:solidFill>
                <a:srgbClr val="C00000"/>
              </a:solidFill>
              <a:ea typeface="宋体" panose="02010600030101010101" pitchFamily="2" charset="-122"/>
            </a:endParaRPr>
          </a:p>
          <a:p>
            <a:pPr>
              <a:buFont typeface="Wingdings" panose="05000000000000000000" pitchFamily="2" charset="2"/>
              <a:buNone/>
            </a:pPr>
            <a:r>
              <a:rPr lang="zh-CN" altLang="en-US" dirty="0">
                <a:ea typeface="宋体" panose="02010600030101010101" pitchFamily="2" charset="-122"/>
              </a:rPr>
              <a:t>  利用计数器的</a:t>
            </a:r>
            <a:r>
              <a:rPr lang="en-US" altLang="zh-CN" dirty="0">
                <a:ea typeface="宋体" panose="02010600030101010101" pitchFamily="2" charset="-122"/>
              </a:rPr>
              <a:t>Q</a:t>
            </a:r>
            <a:r>
              <a:rPr lang="zh-CN" altLang="en-US" dirty="0">
                <a:ea typeface="宋体" panose="02010600030101010101" pitchFamily="2" charset="-122"/>
              </a:rPr>
              <a:t>输出接至预置端也可以改变计数器的模值</a:t>
            </a:r>
            <a:endParaRPr lang="zh-CN" altLang="en-US" dirty="0">
              <a:ea typeface="宋体" panose="02010600030101010101" pitchFamily="2" charset="-122"/>
            </a:endParaRPr>
          </a:p>
        </p:txBody>
      </p:sp>
      <p:pic>
        <p:nvPicPr>
          <p:cNvPr id="11270" name="Picture 7" descr="图片7"/>
          <p:cNvPicPr>
            <a:picLocks noChangeAspect="1" noChangeArrowheads="1"/>
          </p:cNvPicPr>
          <p:nvPr/>
        </p:nvPicPr>
        <p:blipFill>
          <a:blip r:embed="rId1" cstate="print"/>
          <a:srcRect/>
          <a:stretch>
            <a:fillRect/>
          </a:stretch>
        </p:blipFill>
        <p:spPr bwMode="auto">
          <a:xfrm>
            <a:off x="7032104" y="3933056"/>
            <a:ext cx="1733550" cy="438150"/>
          </a:xfrm>
          <a:prstGeom prst="rect">
            <a:avLst/>
          </a:prstGeom>
          <a:noFill/>
          <a:ln w="9525">
            <a:noFill/>
            <a:miter lim="800000"/>
            <a:headEnd/>
            <a:tailEnd/>
          </a:ln>
          <a:effectLst>
            <a:prstShdw prst="shdw13" dist="53882" dir="13500000">
              <a:srgbClr val="808080">
                <a:alpha val="50000"/>
              </a:srgbClr>
            </a:prstShdw>
          </a:effectLst>
        </p:spPr>
      </p:pic>
      <p:sp>
        <p:nvSpPr>
          <p:cNvPr id="11271" name="矩形 9"/>
          <p:cNvSpPr>
            <a:spLocks noChangeArrowheads="1"/>
          </p:cNvSpPr>
          <p:nvPr/>
        </p:nvSpPr>
        <p:spPr bwMode="auto">
          <a:xfrm>
            <a:off x="1199456" y="4834584"/>
            <a:ext cx="2606804" cy="461665"/>
          </a:xfrm>
          <a:prstGeom prst="rect">
            <a:avLst/>
          </a:prstGeom>
          <a:noFill/>
          <a:ln w="9525">
            <a:noFill/>
            <a:miter lim="800000"/>
          </a:ln>
        </p:spPr>
        <p:txBody>
          <a:bodyPr wrap="none">
            <a:spAutoFit/>
          </a:bodyPr>
          <a:lstStyle/>
          <a:p>
            <a:pPr algn="dist" eaLnBrk="1" hangingPunct="1">
              <a:lnSpc>
                <a:spcPct val="10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a:t>
            </a:r>
            <a:r>
              <a:rPr lang="zh-CN" altLang="en-US" sz="2400" dirty="0">
                <a:solidFill>
                  <a:srgbClr val="000000"/>
                </a:solidFill>
                <a:latin typeface="Arial" panose="020B0604020202020204" pitchFamily="34" charset="0"/>
                <a:cs typeface="Arial" panose="020B0604020202020204" pitchFamily="34" charset="0"/>
              </a:rPr>
              <a:t>预置数据</a:t>
            </a:r>
            <a:r>
              <a:rPr lang="en-US" altLang="zh-CN" sz="2400" dirty="0">
                <a:solidFill>
                  <a:srgbClr val="000000"/>
                </a:solidFill>
                <a:latin typeface="Arial" panose="020B0604020202020204" pitchFamily="34" charset="0"/>
                <a:cs typeface="Arial" panose="020B0604020202020204" pitchFamily="34" charset="0"/>
              </a:rPr>
              <a:t>)</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=0000</a:t>
            </a:r>
            <a:endParaRPr lang="zh-CN" altLang="en-US" sz="2400" dirty="0">
              <a:solidFill>
                <a:srgbClr val="000000"/>
              </a:solidFill>
              <a:latin typeface="Arial" panose="020B0604020202020204" pitchFamily="34" charset="0"/>
              <a:cs typeface="Arial" panose="020B0604020202020204" pitchFamily="34" charset="0"/>
            </a:endParaRPr>
          </a:p>
        </p:txBody>
      </p:sp>
      <p:sp>
        <p:nvSpPr>
          <p:cNvPr id="37902" name="矩形 6"/>
          <p:cNvSpPr>
            <a:spLocks noChangeArrowheads="1"/>
          </p:cNvSpPr>
          <p:nvPr/>
        </p:nvSpPr>
        <p:spPr bwMode="auto">
          <a:xfrm>
            <a:off x="767408" y="2007079"/>
            <a:ext cx="10081120" cy="2827505"/>
          </a:xfrm>
          <a:prstGeom prst="rect">
            <a:avLst/>
          </a:prstGeom>
          <a:noFill/>
          <a:ln w="9525">
            <a:noFill/>
            <a:miter lim="800000"/>
          </a:ln>
        </p:spPr>
        <p:txBody>
          <a:bodyPr wrap="square">
            <a:spAutoFit/>
          </a:bodyPr>
          <a:lstStyle/>
          <a:p>
            <a:pPr marL="179705" indent="-179705" eaLnBrk="1" hangingPunct="1">
              <a:lnSpc>
                <a:spcPct val="110000"/>
              </a:lnSpc>
              <a:spcBef>
                <a:spcPct val="0"/>
              </a:spcBef>
              <a:buClr>
                <a:srgbClr val="FC0128"/>
              </a:buClr>
              <a:buSzTx/>
              <a:buFont typeface="Wingdings" panose="05000000000000000000" pitchFamily="2" charset="2"/>
              <a:buChar char="v"/>
            </a:pPr>
            <a:r>
              <a:rPr lang="zh-CN" altLang="en-US" sz="2400" dirty="0">
                <a:solidFill>
                  <a:srgbClr val="C00000"/>
                </a:solidFill>
              </a:rPr>
              <a:t>步骤</a:t>
            </a:r>
            <a:r>
              <a:rPr lang="zh-CN" altLang="en-US" sz="2400" dirty="0">
                <a:solidFill>
                  <a:srgbClr val="000000"/>
                </a:solidFill>
              </a:rPr>
              <a:t>：</a:t>
            </a:r>
            <a:endParaRPr lang="en-US" altLang="zh-CN" sz="2400" dirty="0">
              <a:solidFill>
                <a:srgbClr val="000000"/>
              </a:solidFill>
            </a:endParaRPr>
          </a:p>
          <a:p>
            <a:pPr marL="441325" indent="-441325" algn="just">
              <a:lnSpc>
                <a:spcPct val="110000"/>
              </a:lnSpc>
              <a:spcBef>
                <a:spcPct val="30000"/>
              </a:spcBef>
              <a:buClrTx/>
              <a:buSzTx/>
              <a:buFontTx/>
              <a:buNone/>
            </a:pPr>
            <a:r>
              <a:rPr lang="zh-CN" altLang="en-US" sz="2000" dirty="0">
                <a:solidFill>
                  <a:srgbClr val="000000"/>
                </a:solidFill>
                <a:latin typeface="黑体" panose="02010609060101010101" pitchFamily="49" charset="-122"/>
                <a:ea typeface="黑体" panose="02010609060101010101" pitchFamily="49" charset="-122"/>
                <a:cs typeface="Arial" panose="020B0604020202020204" pitchFamily="34" charset="0"/>
              </a:rPr>
              <a:t>① </a:t>
            </a:r>
            <a:r>
              <a:rPr lang="zh-CN" altLang="en-US" sz="2400" dirty="0">
                <a:solidFill>
                  <a:srgbClr val="000000"/>
                </a:solidFill>
                <a:latin typeface="Arial" panose="020B0604020202020204" pitchFamily="34" charset="0"/>
                <a:cs typeface="Arial" panose="020B0604020202020204" pitchFamily="34" charset="0"/>
              </a:rPr>
              <a:t>根据计数器的新模值，求</a:t>
            </a:r>
            <a:r>
              <a:rPr lang="zh-CN" altLang="en-US" sz="2400" dirty="0">
                <a:solidFill>
                  <a:srgbClr val="D60093"/>
                </a:solidFill>
                <a:latin typeface="Arial" panose="020B0604020202020204" pitchFamily="34" charset="0"/>
                <a:cs typeface="Arial" panose="020B0604020202020204" pitchFamily="34" charset="0"/>
              </a:rPr>
              <a:t>预置代码</a:t>
            </a:r>
            <a:r>
              <a:rPr lang="en-US" altLang="zh-CN" sz="2400" dirty="0">
                <a:solidFill>
                  <a:srgbClr val="D60093"/>
                </a:solidFill>
                <a:latin typeface="Arial" panose="020B0604020202020204" pitchFamily="34" charset="0"/>
                <a:cs typeface="Arial" panose="020B0604020202020204" pitchFamily="34" charset="0"/>
              </a:rPr>
              <a:t>S</a:t>
            </a:r>
            <a:r>
              <a:rPr lang="en-US" altLang="zh-CN" sz="2400" baseline="-25000" dirty="0">
                <a:solidFill>
                  <a:srgbClr val="D60093"/>
                </a:solidFill>
                <a:latin typeface="Arial" panose="020B0604020202020204" pitchFamily="34" charset="0"/>
                <a:cs typeface="Arial" panose="020B0604020202020204" pitchFamily="34" charset="0"/>
              </a:rPr>
              <a:t>M-1</a:t>
            </a:r>
            <a:r>
              <a:rPr lang="zh-CN" altLang="en-US" sz="2400" dirty="0">
                <a:solidFill>
                  <a:srgbClr val="D60093"/>
                </a:solidFill>
                <a:latin typeface="Arial" panose="020B0604020202020204" pitchFamily="34" charset="0"/>
                <a:cs typeface="Arial" panose="020B0604020202020204" pitchFamily="34" charset="0"/>
              </a:rPr>
              <a:t> </a:t>
            </a:r>
            <a:r>
              <a:rPr lang="zh-CN" altLang="en-US" sz="2400" dirty="0">
                <a:solidFill>
                  <a:srgbClr val="000000"/>
                </a:solidFill>
                <a:latin typeface="Arial" panose="020B0604020202020204" pitchFamily="34" charset="0"/>
                <a:cs typeface="Arial" panose="020B0604020202020204" pitchFamily="34" charset="0"/>
              </a:rPr>
              <a:t>，即（</a:t>
            </a:r>
            <a:r>
              <a:rPr lang="zh-CN" altLang="en-US" sz="2400" dirty="0">
                <a:solidFill>
                  <a:srgbClr val="FF0000"/>
                </a:solidFill>
                <a:latin typeface="Arial" panose="020B0604020202020204" pitchFamily="34" charset="0"/>
                <a:cs typeface="Arial" panose="020B0604020202020204" pitchFamily="34" charset="0"/>
              </a:rPr>
              <a:t>计数器新模值</a:t>
            </a:r>
            <a:r>
              <a:rPr lang="en-US" altLang="zh-CN" sz="2400" dirty="0">
                <a:solidFill>
                  <a:srgbClr val="FF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）的二进制代码；</a:t>
            </a:r>
            <a:endParaRPr lang="en-US" altLang="zh-CN" sz="2400" dirty="0">
              <a:solidFill>
                <a:srgbClr val="000000"/>
              </a:solidFill>
              <a:latin typeface="Arial" panose="020B0604020202020204" pitchFamily="34" charset="0"/>
              <a:cs typeface="Arial" panose="020B0604020202020204" pitchFamily="34" charset="0"/>
            </a:endParaRPr>
          </a:p>
          <a:p>
            <a:pPr marL="441325" indent="-441325" algn="just">
              <a:lnSpc>
                <a:spcPct val="110000"/>
              </a:lnSpc>
              <a:spcBef>
                <a:spcPct val="30000"/>
              </a:spcBef>
              <a:buClrTx/>
              <a:buSzTx/>
              <a:buFontTx/>
              <a:buNone/>
            </a:pPr>
            <a:r>
              <a:rPr lang="zh-CN" altLang="en-US" sz="2400" dirty="0">
                <a:solidFill>
                  <a:srgbClr val="000000"/>
                </a:solidFill>
                <a:latin typeface="黑体" panose="02010609060101010101" pitchFamily="49" charset="-122"/>
                <a:ea typeface="黑体" panose="02010609060101010101" pitchFamily="49" charset="-122"/>
              </a:rPr>
              <a:t>② </a:t>
            </a:r>
            <a:r>
              <a:rPr lang="zh-CN" altLang="en-US" sz="2400" dirty="0">
                <a:solidFill>
                  <a:srgbClr val="000000"/>
                </a:solidFill>
                <a:latin typeface="Arial" panose="020B0604020202020204" pitchFamily="34" charset="0"/>
                <a:cs typeface="Arial" panose="020B0604020202020204" pitchFamily="34" charset="0"/>
              </a:rPr>
              <a:t>求</a:t>
            </a:r>
            <a:r>
              <a:rPr lang="zh-CN" altLang="en-US" sz="2400" dirty="0">
                <a:solidFill>
                  <a:srgbClr val="D60093"/>
                </a:solidFill>
                <a:latin typeface="Arial" panose="020B0604020202020204" pitchFamily="34" charset="0"/>
                <a:cs typeface="Arial" panose="020B0604020202020204" pitchFamily="34" charset="0"/>
              </a:rPr>
              <a:t>预置逻辑</a:t>
            </a:r>
            <a:r>
              <a:rPr lang="zh-CN" altLang="en-US" sz="2400" dirty="0">
                <a:solidFill>
                  <a:srgbClr val="000000"/>
                </a:solidFill>
                <a:latin typeface="Arial" panose="020B0604020202020204" pitchFamily="34" charset="0"/>
                <a:cs typeface="Arial" panose="020B0604020202020204" pitchFamily="34" charset="0"/>
              </a:rPr>
              <a:t>：当计数器计到（新模值</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）时，将输出为</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的</a:t>
            </a:r>
            <a:r>
              <a:rPr lang="en-US" altLang="zh-CN" sz="2400" dirty="0">
                <a:solidFill>
                  <a:srgbClr val="000000"/>
                </a:solidFill>
                <a:latin typeface="Arial" panose="020B0604020202020204" pitchFamily="34" charset="0"/>
                <a:cs typeface="Arial" panose="020B0604020202020204" pitchFamily="34" charset="0"/>
              </a:rPr>
              <a:t>FF</a:t>
            </a:r>
            <a:r>
              <a:rPr lang="zh-CN" altLang="en-US" sz="2400" dirty="0">
                <a:solidFill>
                  <a:srgbClr val="000000"/>
                </a:solidFill>
                <a:latin typeface="Arial" panose="020B0604020202020204" pitchFamily="34" charset="0"/>
                <a:cs typeface="Arial" panose="020B0604020202020204" pitchFamily="34" charset="0"/>
              </a:rPr>
              <a:t>的</a:t>
            </a:r>
            <a:r>
              <a:rPr lang="en-US" altLang="zh-CN" sz="2400" dirty="0">
                <a:solidFill>
                  <a:srgbClr val="000000"/>
                </a:solidFill>
                <a:latin typeface="Arial" panose="020B0604020202020204" pitchFamily="34" charset="0"/>
                <a:cs typeface="Arial" panose="020B0604020202020204" pitchFamily="34" charset="0"/>
              </a:rPr>
              <a:t>Q</a:t>
            </a:r>
            <a:r>
              <a:rPr lang="zh-CN" altLang="en-US" sz="2400" dirty="0">
                <a:solidFill>
                  <a:srgbClr val="000000"/>
                </a:solidFill>
                <a:latin typeface="Arial" panose="020B0604020202020204" pitchFamily="34" charset="0"/>
                <a:cs typeface="Arial" panose="020B0604020202020204" pitchFamily="34" charset="0"/>
              </a:rPr>
              <a:t>端信号进行逻辑乘后取反，作为预置信号 ；</a:t>
            </a:r>
            <a:endParaRPr lang="zh-CN" altLang="en-US" sz="2400" dirty="0">
              <a:solidFill>
                <a:srgbClr val="000000"/>
              </a:solidFill>
              <a:latin typeface="Arial" panose="020B0604020202020204" pitchFamily="34" charset="0"/>
              <a:cs typeface="Arial" panose="020B0604020202020204" pitchFamily="34" charset="0"/>
            </a:endParaRPr>
          </a:p>
          <a:p>
            <a:pPr marL="441325" indent="-441325" algn="just">
              <a:lnSpc>
                <a:spcPct val="110000"/>
              </a:lnSpc>
              <a:spcBef>
                <a:spcPct val="30000"/>
              </a:spcBef>
              <a:buClrTx/>
              <a:buSzTx/>
              <a:buFontTx/>
              <a:buNone/>
            </a:pPr>
            <a:r>
              <a:rPr lang="zh-CN" altLang="en-US" sz="2400" dirty="0">
                <a:solidFill>
                  <a:srgbClr val="000000"/>
                </a:solidFill>
              </a:rPr>
              <a:t>③  </a:t>
            </a:r>
            <a:r>
              <a:rPr lang="zh-CN" altLang="en-US" sz="2400" dirty="0">
                <a:solidFill>
                  <a:srgbClr val="000000"/>
                </a:solidFill>
                <a:latin typeface="Arial" panose="020B0604020202020204" pitchFamily="34" charset="0"/>
                <a:cs typeface="Arial" panose="020B0604020202020204" pitchFamily="34" charset="0"/>
              </a:rPr>
              <a:t>画逻辑图（使并行数据输入即预置数据输入信号恒等于</a:t>
            </a:r>
            <a:r>
              <a:rPr lang="en-US" altLang="zh-CN" sz="24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a:t>
            </a:r>
            <a:r>
              <a:rPr lang="en-US" altLang="zh-CN" sz="2400" dirty="0">
                <a:solidFill>
                  <a:srgbClr val="000000"/>
                </a:solidFill>
                <a:latin typeface="Arial" panose="020B0604020202020204" pitchFamily="34" charset="0"/>
                <a:cs typeface="Arial" panose="020B0604020202020204" pitchFamily="34" charset="0"/>
              </a:rPr>
              <a:t>)</a:t>
            </a:r>
            <a:endParaRPr lang="zh-CN" altLang="en-US" sz="2400" dirty="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3240900" y="5589240"/>
            <a:ext cx="5976664"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注：反馈复位法和输出</a:t>
            </a:r>
            <a:r>
              <a:rPr lang="en-US" altLang="zh-CN" sz="2400" dirty="0">
                <a:solidFill>
                  <a:srgbClr val="FC0128"/>
                </a:solidFill>
              </a:rPr>
              <a:t>Q</a:t>
            </a:r>
            <a:r>
              <a:rPr lang="zh-CN" altLang="en-US" sz="2400" dirty="0">
                <a:solidFill>
                  <a:srgbClr val="FC0128"/>
                </a:solidFill>
              </a:rPr>
              <a:t>预置法的区别</a:t>
            </a:r>
            <a:endParaRPr lang="zh-CN" altLang="en-US" sz="2400" dirty="0">
              <a:solidFill>
                <a:srgbClr val="FC0128"/>
              </a:solidFill>
            </a:endParaRPr>
          </a:p>
        </p:txBody>
      </p:sp>
      <p:sp>
        <p:nvSpPr>
          <p:cNvPr id="3" name="文本框 2"/>
          <p:cNvSpPr txBox="1"/>
          <p:nvPr/>
        </p:nvSpPr>
        <p:spPr>
          <a:xfrm>
            <a:off x="1088356" y="5820072"/>
            <a:ext cx="11089232" cy="830997"/>
          </a:xfrm>
          <a:prstGeom prst="rect">
            <a:avLst/>
          </a:prstGeom>
          <a:noFill/>
        </p:spPr>
        <p:txBody>
          <a:bodyPr wrap="square" rtlCol="0">
            <a:spAutoFit/>
          </a:bodyPr>
          <a:lstStyle/>
          <a:p>
            <a:pPr eaLnBrk="1" hangingPunct="1">
              <a:lnSpc>
                <a:spcPct val="100000"/>
              </a:lnSpc>
              <a:spcBef>
                <a:spcPct val="0"/>
              </a:spcBef>
              <a:buClrTx/>
              <a:buSzTx/>
              <a:buFontTx/>
              <a:buNone/>
            </a:pPr>
            <a:endParaRPr lang="en-US" altLang="zh-CN" sz="2400" b="0" dirty="0">
              <a:solidFill>
                <a:srgbClr val="FC0128"/>
              </a:solidFill>
              <a:ea typeface="宋体" panose="02010600030101010101" pitchFamily="2" charset="-122"/>
            </a:endParaRPr>
          </a:p>
          <a:p>
            <a:pPr eaLnBrk="1" hangingPunct="1">
              <a:lnSpc>
                <a:spcPct val="100000"/>
              </a:lnSpc>
              <a:spcBef>
                <a:spcPct val="0"/>
              </a:spcBef>
              <a:buClrTx/>
              <a:buSzTx/>
              <a:buFontTx/>
              <a:buNone/>
            </a:pPr>
            <a:r>
              <a:rPr lang="zh-CN" altLang="en-US" sz="2400" b="0" dirty="0">
                <a:solidFill>
                  <a:srgbClr val="FC0128"/>
                </a:solidFill>
                <a:ea typeface="宋体" panose="02010600030101010101" pitchFamily="2" charset="-122"/>
              </a:rPr>
              <a:t>反馈复位法是控制</a:t>
            </a:r>
            <a:r>
              <a:rPr lang="en-US" altLang="zh-CN" sz="2400" b="0" dirty="0">
                <a:solidFill>
                  <a:srgbClr val="FC0128"/>
                </a:solidFill>
                <a:ea typeface="宋体" panose="02010600030101010101" pitchFamily="2" charset="-122"/>
              </a:rPr>
              <a:t>RD</a:t>
            </a:r>
            <a:r>
              <a:rPr lang="zh-CN" altLang="en-US" sz="2400" b="0" dirty="0">
                <a:solidFill>
                  <a:srgbClr val="FC0128"/>
                </a:solidFill>
                <a:ea typeface="宋体" panose="02010600030101010101" pitchFamily="2" charset="-122"/>
              </a:rPr>
              <a:t>，而输出</a:t>
            </a:r>
            <a:r>
              <a:rPr lang="en-US" altLang="zh-CN" sz="2400" b="0" dirty="0">
                <a:solidFill>
                  <a:srgbClr val="FC0128"/>
                </a:solidFill>
                <a:ea typeface="宋体" panose="02010600030101010101" pitchFamily="2" charset="-122"/>
              </a:rPr>
              <a:t>Q</a:t>
            </a:r>
            <a:r>
              <a:rPr lang="zh-CN" altLang="en-US" sz="2400" b="0" dirty="0">
                <a:solidFill>
                  <a:srgbClr val="FC0128"/>
                </a:solidFill>
                <a:ea typeface="宋体" panose="02010600030101010101" pitchFamily="2" charset="-122"/>
              </a:rPr>
              <a:t>预置法是控制</a:t>
            </a:r>
            <a:r>
              <a:rPr lang="en-US" altLang="zh-CN" sz="2400" b="0" dirty="0">
                <a:solidFill>
                  <a:srgbClr val="FC0128"/>
                </a:solidFill>
                <a:ea typeface="宋体" panose="02010600030101010101" pitchFamily="2" charset="-122"/>
              </a:rPr>
              <a:t>LD</a:t>
            </a:r>
            <a:r>
              <a:rPr lang="zh-CN" altLang="en-US" sz="2400" b="0" dirty="0">
                <a:solidFill>
                  <a:srgbClr val="FC0128"/>
                </a:solidFill>
                <a:ea typeface="宋体" panose="02010600030101010101" pitchFamily="2" charset="-122"/>
              </a:rPr>
              <a:t>（</a:t>
            </a:r>
            <a:r>
              <a:rPr lang="en-US" altLang="zh-CN" sz="2400" b="0" dirty="0">
                <a:solidFill>
                  <a:srgbClr val="FC0128"/>
                </a:solidFill>
                <a:ea typeface="宋体" panose="02010600030101010101" pitchFamily="2" charset="-122"/>
              </a:rPr>
              <a:t>CP</a:t>
            </a:r>
            <a:r>
              <a:rPr lang="zh-CN" altLang="en-US" sz="2400" b="0" dirty="0">
                <a:solidFill>
                  <a:srgbClr val="FC0128"/>
                </a:solidFill>
                <a:ea typeface="宋体" panose="02010600030101010101" pitchFamily="2" charset="-122"/>
              </a:rPr>
              <a:t>到来时装载任务完成）。</a:t>
            </a:r>
            <a:endParaRPr lang="zh-CN" altLang="en-US" sz="2400" b="0" dirty="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7" dur="500"/>
                                        <p:tgtEl>
                                          <p:spTgt spid="37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12" dur="500"/>
                                        <p:tgtEl>
                                          <p:spTgt spid="37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17" dur="500"/>
                                        <p:tgtEl>
                                          <p:spTgt spid="379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blinds(horizontal)">
                                      <p:cBhvr>
                                        <p:cTn id="22" dur="500"/>
                                        <p:tgtEl>
                                          <p:spTgt spid="112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27" dur="500"/>
                                        <p:tgtEl>
                                          <p:spTgt spid="3790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1"/>
                                        </p:tgtEl>
                                        <p:attrNameLst>
                                          <p:attrName>style.visibility</p:attrName>
                                        </p:attrNameLst>
                                      </p:cBhvr>
                                      <p:to>
                                        <p:strVal val="visible"/>
                                      </p:to>
                                    </p:set>
                                    <p:animEffect transition="in" filter="blinds(horizontal)">
                                      <p:cBhvr>
                                        <p:cTn id="32" dur="500"/>
                                        <p:tgtEl>
                                          <p:spTgt spid="112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37902" grpId="0" build="p"/>
      <p:bldP spid="2" grpId="0"/>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612000" y="252000"/>
            <a:ext cx="5257800" cy="373062"/>
          </a:xfrm>
        </p:spPr>
        <p:txBody>
          <a:bodyPr/>
          <a:lstStyle/>
          <a:p>
            <a:r>
              <a:rPr lang="zh-CN" altLang="en-US" dirty="0">
                <a:solidFill>
                  <a:schemeClr val="accent1"/>
                </a:solidFill>
                <a:latin typeface="+mj-ea"/>
              </a:rPr>
              <a:t>输出</a:t>
            </a:r>
            <a:r>
              <a:rPr lang="en-US" altLang="zh-CN" dirty="0">
                <a:solidFill>
                  <a:schemeClr val="accent1"/>
                </a:solidFill>
                <a:latin typeface="+mj-ea"/>
              </a:rPr>
              <a:t>Q</a:t>
            </a:r>
            <a:r>
              <a:rPr lang="zh-CN" altLang="en-US" dirty="0">
                <a:solidFill>
                  <a:schemeClr val="accent1"/>
                </a:solidFill>
                <a:latin typeface="+mj-ea"/>
              </a:rPr>
              <a:t>预置法举例</a:t>
            </a:r>
            <a:endParaRPr lang="zh-CN" altLang="en-US" dirty="0">
              <a:solidFill>
                <a:schemeClr val="accent1"/>
              </a:solidFill>
              <a:latin typeface="+mj-ea"/>
            </a:endParaRPr>
          </a:p>
        </p:txBody>
      </p:sp>
      <p:sp>
        <p:nvSpPr>
          <p:cNvPr id="11271" name="矩形 9"/>
          <p:cNvSpPr>
            <a:spLocks noChangeArrowheads="1"/>
          </p:cNvSpPr>
          <p:nvPr/>
        </p:nvSpPr>
        <p:spPr bwMode="auto">
          <a:xfrm>
            <a:off x="1310575" y="3631932"/>
            <a:ext cx="3613490" cy="400110"/>
          </a:xfrm>
          <a:prstGeom prst="rect">
            <a:avLst/>
          </a:prstGeom>
          <a:noFill/>
          <a:ln w="9525">
            <a:noFill/>
            <a:miter lim="800000"/>
          </a:ln>
        </p:spPr>
        <p:txBody>
          <a:bodyPr wrap="none">
            <a:spAutoFit/>
          </a:bodyPr>
          <a:lstStyle/>
          <a:p>
            <a:pPr algn="dist" eaLnBrk="1" hangingPunct="1">
              <a:lnSpc>
                <a:spcPct val="100000"/>
              </a:lnSpc>
              <a:spcBef>
                <a:spcPct val="0"/>
              </a:spcBef>
              <a:buClrTx/>
              <a:buSzTx/>
              <a:buFontTx/>
              <a:buNone/>
            </a:pPr>
            <a:r>
              <a:rPr lang="en-US" altLang="zh-CN" sz="2000" dirty="0">
                <a:solidFill>
                  <a:srgbClr val="000000"/>
                </a:solidFill>
                <a:latin typeface="Arial" panose="020B0604020202020204" pitchFamily="34" charset="0"/>
                <a:cs typeface="Arial" panose="020B0604020202020204" pitchFamily="34" charset="0"/>
              </a:rPr>
              <a:t>(</a:t>
            </a:r>
            <a:r>
              <a:rPr lang="zh-CN" altLang="en-US" sz="2000" dirty="0">
                <a:solidFill>
                  <a:srgbClr val="000000"/>
                </a:solidFill>
                <a:latin typeface="Arial" panose="020B0604020202020204" pitchFamily="34" charset="0"/>
                <a:cs typeface="Arial" panose="020B0604020202020204" pitchFamily="34" charset="0"/>
              </a:rPr>
              <a:t>预置数据</a:t>
            </a:r>
            <a:r>
              <a:rPr lang="en-US" altLang="zh-CN" sz="2000" dirty="0">
                <a:solidFill>
                  <a:srgbClr val="000000"/>
                </a:solidFill>
                <a:latin typeface="Arial" panose="020B0604020202020204" pitchFamily="34" charset="0"/>
                <a:cs typeface="Arial" panose="020B0604020202020204" pitchFamily="34" charset="0"/>
              </a:rPr>
              <a:t>)</a:t>
            </a:r>
            <a:r>
              <a:rPr lang="en-US" altLang="zh-CN" sz="2000" baseline="-25000" dirty="0">
                <a:solidFill>
                  <a:srgbClr val="000000"/>
                </a:solidFill>
                <a:latin typeface="Arial" panose="020B0604020202020204" pitchFamily="34" charset="0"/>
                <a:cs typeface="Arial" panose="020B0604020202020204" pitchFamily="34" charset="0"/>
              </a:rPr>
              <a:t>2</a:t>
            </a:r>
            <a:r>
              <a:rPr lang="en-US" altLang="zh-CN" sz="2000" dirty="0">
                <a:solidFill>
                  <a:srgbClr val="000000"/>
                </a:solidFill>
                <a:latin typeface="Arial" panose="020B0604020202020204" pitchFamily="34" charset="0"/>
                <a:cs typeface="Arial" panose="020B0604020202020204" pitchFamily="34" charset="0"/>
              </a:rPr>
              <a:t>=0000 </a:t>
            </a:r>
            <a:r>
              <a:rPr lang="en-US" altLang="zh-CN" sz="2000" dirty="0">
                <a:solidFill>
                  <a:srgbClr val="000000"/>
                </a:solidFill>
              </a:rPr>
              <a:t>= D</a:t>
            </a:r>
            <a:r>
              <a:rPr lang="en-US" altLang="zh-CN" sz="2000" baseline="-25000" dirty="0">
                <a:solidFill>
                  <a:srgbClr val="000000"/>
                </a:solidFill>
              </a:rPr>
              <a:t>3</a:t>
            </a:r>
            <a:r>
              <a:rPr lang="en-US" altLang="zh-CN" sz="2000" dirty="0">
                <a:solidFill>
                  <a:srgbClr val="000000"/>
                </a:solidFill>
              </a:rPr>
              <a:t>D</a:t>
            </a:r>
            <a:r>
              <a:rPr lang="en-US" altLang="zh-CN" sz="2000" baseline="-25000" dirty="0">
                <a:solidFill>
                  <a:srgbClr val="000000"/>
                </a:solidFill>
              </a:rPr>
              <a:t>2</a:t>
            </a:r>
            <a:r>
              <a:rPr lang="en-US" altLang="zh-CN" sz="2000" dirty="0">
                <a:solidFill>
                  <a:srgbClr val="000000"/>
                </a:solidFill>
              </a:rPr>
              <a:t>D</a:t>
            </a:r>
            <a:r>
              <a:rPr lang="en-US" altLang="zh-CN" sz="2000" baseline="-25000" dirty="0">
                <a:solidFill>
                  <a:srgbClr val="000000"/>
                </a:solidFill>
              </a:rPr>
              <a:t>1</a:t>
            </a:r>
            <a:r>
              <a:rPr lang="en-US" altLang="zh-CN" sz="2000" dirty="0">
                <a:solidFill>
                  <a:srgbClr val="000000"/>
                </a:solidFill>
              </a:rPr>
              <a:t>D</a:t>
            </a:r>
            <a:r>
              <a:rPr lang="en-US" altLang="zh-CN" sz="2000" baseline="-25000" dirty="0">
                <a:solidFill>
                  <a:srgbClr val="000000"/>
                </a:solidFill>
              </a:rPr>
              <a:t>0</a:t>
            </a:r>
            <a:endParaRPr lang="zh-CN" altLang="en-US" sz="2000" baseline="-25000" dirty="0">
              <a:solidFill>
                <a:srgbClr val="000000"/>
              </a:solidFill>
            </a:endParaRPr>
          </a:p>
        </p:txBody>
      </p:sp>
      <p:sp>
        <p:nvSpPr>
          <p:cNvPr id="25607" name="Text Box 235"/>
          <p:cNvSpPr txBox="1">
            <a:spLocks noChangeArrowheads="1"/>
          </p:cNvSpPr>
          <p:nvPr/>
        </p:nvSpPr>
        <p:spPr bwMode="auto">
          <a:xfrm>
            <a:off x="612000" y="900000"/>
            <a:ext cx="4283075" cy="904863"/>
          </a:xfrm>
          <a:prstGeom prst="rect">
            <a:avLst/>
          </a:prstGeom>
          <a:noFill/>
          <a:ln w="9525">
            <a:noFill/>
            <a:miter lim="800000"/>
          </a:ln>
        </p:spPr>
        <p:txBody>
          <a:bodyPr>
            <a:spAutoFit/>
          </a:bodyPr>
          <a:lstStyle/>
          <a:p>
            <a:pPr algn="just">
              <a:lnSpc>
                <a:spcPct val="110000"/>
              </a:lnSpc>
              <a:spcBef>
                <a:spcPct val="0"/>
              </a:spcBef>
              <a:buClrTx/>
              <a:buSzTx/>
              <a:buFontTx/>
              <a:buNone/>
            </a:pPr>
            <a:r>
              <a:rPr lang="zh-CN" altLang="en-US" sz="2400" dirty="0">
                <a:solidFill>
                  <a:srgbClr val="000000"/>
                </a:solidFill>
                <a:latin typeface="Arial" panose="020B0604020202020204" pitchFamily="34" charset="0"/>
                <a:cs typeface="Arial" panose="020B0604020202020204" pitchFamily="34" charset="0"/>
              </a:rPr>
              <a:t>采用</a:t>
            </a:r>
            <a:r>
              <a:rPr lang="zh-CN" altLang="en-US" sz="2400" dirty="0">
                <a:solidFill>
                  <a:srgbClr val="D60093"/>
                </a:solidFill>
                <a:latin typeface="Arial" panose="020B0604020202020204" pitchFamily="34" charset="0"/>
                <a:cs typeface="Arial" panose="020B0604020202020204" pitchFamily="34" charset="0"/>
              </a:rPr>
              <a:t>输出</a:t>
            </a:r>
            <a:r>
              <a:rPr lang="en-US" altLang="zh-CN" sz="2400" dirty="0">
                <a:solidFill>
                  <a:srgbClr val="D60093"/>
                </a:solidFill>
                <a:latin typeface="Arial" panose="020B0604020202020204" pitchFamily="34" charset="0"/>
                <a:cs typeface="Arial" panose="020B0604020202020204" pitchFamily="34" charset="0"/>
              </a:rPr>
              <a:t>Q</a:t>
            </a:r>
            <a:r>
              <a:rPr lang="zh-CN" altLang="en-US" sz="2400" dirty="0">
                <a:solidFill>
                  <a:srgbClr val="D60093"/>
                </a:solidFill>
                <a:latin typeface="Arial" panose="020B0604020202020204" pitchFamily="34" charset="0"/>
                <a:cs typeface="Arial" panose="020B0604020202020204" pitchFamily="34" charset="0"/>
              </a:rPr>
              <a:t>预置法</a:t>
            </a:r>
            <a:r>
              <a:rPr lang="zh-CN" altLang="en-US" sz="2400" dirty="0">
                <a:solidFill>
                  <a:srgbClr val="000000"/>
                </a:solidFill>
                <a:latin typeface="Arial" panose="020B0604020202020204" pitchFamily="34" charset="0"/>
                <a:cs typeface="Arial" panose="020B0604020202020204" pitchFamily="34" charset="0"/>
              </a:rPr>
              <a:t>用</a:t>
            </a:r>
            <a:r>
              <a:rPr lang="en-US" altLang="zh-CN" sz="2400" dirty="0">
                <a:solidFill>
                  <a:srgbClr val="000000"/>
                </a:solidFill>
                <a:latin typeface="Arial" panose="020B0604020202020204" pitchFamily="34" charset="0"/>
                <a:cs typeface="Arial" panose="020B0604020202020204" pitchFamily="34" charset="0"/>
              </a:rPr>
              <a:t>7416</a:t>
            </a:r>
            <a:r>
              <a:rPr lang="zh-CN" altLang="en-US" sz="2400" dirty="0">
                <a:solidFill>
                  <a:srgbClr val="000000"/>
                </a:solidFill>
                <a:latin typeface="Arial" panose="020B0604020202020204" pitchFamily="34" charset="0"/>
                <a:cs typeface="Arial" panose="020B0604020202020204" pitchFamily="34" charset="0"/>
              </a:rPr>
              <a:t>实现</a:t>
            </a:r>
            <a:r>
              <a:rPr lang="en-US" altLang="zh-CN" sz="2400" dirty="0">
                <a:solidFill>
                  <a:srgbClr val="000000"/>
                </a:solidFill>
                <a:latin typeface="Arial" panose="020B0604020202020204" pitchFamily="34" charset="0"/>
                <a:cs typeface="Arial" panose="020B0604020202020204" pitchFamily="34" charset="0"/>
              </a:rPr>
              <a:t>M=10</a:t>
            </a:r>
            <a:r>
              <a:rPr lang="zh-CN" altLang="en-US" sz="2400" dirty="0">
                <a:solidFill>
                  <a:srgbClr val="000000"/>
                </a:solidFill>
                <a:latin typeface="Arial" panose="020B0604020202020204" pitchFamily="34" charset="0"/>
                <a:cs typeface="Arial" panose="020B0604020202020204" pitchFamily="34" charset="0"/>
              </a:rPr>
              <a:t>加法计数器</a:t>
            </a:r>
            <a:endParaRPr lang="en-US" altLang="zh-CN" sz="2400" baseline="-25000" dirty="0">
              <a:solidFill>
                <a:srgbClr val="000000"/>
              </a:solidFill>
              <a:latin typeface="Arial" panose="020B0604020202020204" pitchFamily="34" charset="0"/>
              <a:cs typeface="Arial" panose="020B0604020202020204" pitchFamily="34" charset="0"/>
            </a:endParaRPr>
          </a:p>
        </p:txBody>
      </p:sp>
      <p:grpSp>
        <p:nvGrpSpPr>
          <p:cNvPr id="140" name="Group 139"/>
          <p:cNvGrpSpPr/>
          <p:nvPr/>
        </p:nvGrpSpPr>
        <p:grpSpPr>
          <a:xfrm>
            <a:off x="5778500" y="1055692"/>
            <a:ext cx="4854576" cy="2222501"/>
            <a:chOff x="4254500" y="1055691"/>
            <a:chExt cx="4854576" cy="2222501"/>
          </a:xfrm>
        </p:grpSpPr>
        <p:grpSp>
          <p:nvGrpSpPr>
            <p:cNvPr id="3" name="Group 246"/>
            <p:cNvGrpSpPr/>
            <p:nvPr/>
          </p:nvGrpSpPr>
          <p:grpSpPr bwMode="auto">
            <a:xfrm>
              <a:off x="4254500" y="1055691"/>
              <a:ext cx="4854576" cy="2222501"/>
              <a:chOff x="1824" y="2230"/>
              <a:chExt cx="3058" cy="1400"/>
            </a:xfrm>
          </p:grpSpPr>
          <p:grpSp>
            <p:nvGrpSpPr>
              <p:cNvPr id="4" name="Group 131"/>
              <p:cNvGrpSpPr/>
              <p:nvPr/>
            </p:nvGrpSpPr>
            <p:grpSpPr bwMode="auto">
              <a:xfrm>
                <a:off x="2112" y="2238"/>
                <a:ext cx="2112" cy="1200"/>
                <a:chOff x="480" y="1728"/>
                <a:chExt cx="2112" cy="1200"/>
              </a:xfrm>
            </p:grpSpPr>
            <p:sp>
              <p:nvSpPr>
                <p:cNvPr id="25710" name="Rectangle 132"/>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11" name="Text Box 133"/>
                <p:cNvSpPr txBox="1">
                  <a:spLocks noChangeArrowheads="1"/>
                </p:cNvSpPr>
                <p:nvPr/>
              </p:nvSpPr>
              <p:spPr bwMode="auto">
                <a:xfrm>
                  <a:off x="1104" y="201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25712" name="Text Box 134"/>
                <p:cNvSpPr txBox="1">
                  <a:spLocks noChangeArrowheads="1"/>
                </p:cNvSpPr>
                <p:nvPr/>
              </p:nvSpPr>
              <p:spPr bwMode="auto">
                <a:xfrm>
                  <a:off x="1104" y="2448"/>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25713" name="Text Box 135"/>
                <p:cNvSpPr txBox="1">
                  <a:spLocks noChangeArrowheads="1"/>
                </p:cNvSpPr>
                <p:nvPr/>
              </p:nvSpPr>
              <p:spPr bwMode="auto">
                <a:xfrm>
                  <a:off x="816"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endParaRPr lang="en-US" altLang="zh-CN" sz="1600">
                    <a:solidFill>
                      <a:srgbClr val="003399"/>
                    </a:solidFill>
                    <a:ea typeface="Gulim" pitchFamily="34" charset="-127"/>
                  </a:endParaRPr>
                </a:p>
              </p:txBody>
            </p:sp>
            <p:sp>
              <p:nvSpPr>
                <p:cNvPr id="25714" name="Text Box 136"/>
                <p:cNvSpPr txBox="1">
                  <a:spLocks noChangeArrowheads="1"/>
                </p:cNvSpPr>
                <p:nvPr/>
              </p:nvSpPr>
              <p:spPr bwMode="auto">
                <a:xfrm>
                  <a:off x="816" y="225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endParaRPr lang="en-US" altLang="zh-CN" sz="1600">
                    <a:solidFill>
                      <a:srgbClr val="003399"/>
                    </a:solidFill>
                    <a:ea typeface="Gulim" pitchFamily="34" charset="-127"/>
                  </a:endParaRPr>
                </a:p>
              </p:txBody>
            </p:sp>
            <p:sp>
              <p:nvSpPr>
                <p:cNvPr id="25715" name="Text Box 137"/>
                <p:cNvSpPr txBox="1">
                  <a:spLocks noChangeArrowheads="1"/>
                </p:cNvSpPr>
                <p:nvPr/>
              </p:nvSpPr>
              <p:spPr bwMode="auto">
                <a:xfrm>
                  <a:off x="816" y="2476"/>
                  <a:ext cx="407"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25716" name="Text Box 138"/>
                <p:cNvSpPr txBox="1">
                  <a:spLocks noChangeArrowheads="1"/>
                </p:cNvSpPr>
                <p:nvPr/>
              </p:nvSpPr>
              <p:spPr bwMode="auto">
                <a:xfrm>
                  <a:off x="2064" y="204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endParaRPr lang="en-US" altLang="zh-CN" sz="1600">
                    <a:solidFill>
                      <a:srgbClr val="003399"/>
                    </a:solidFill>
                    <a:ea typeface="Gulim" pitchFamily="34" charset="-127"/>
                  </a:endParaRPr>
                </a:p>
              </p:txBody>
            </p:sp>
            <p:grpSp>
              <p:nvGrpSpPr>
                <p:cNvPr id="5" name="Group 139"/>
                <p:cNvGrpSpPr/>
                <p:nvPr/>
              </p:nvGrpSpPr>
              <p:grpSpPr bwMode="auto">
                <a:xfrm>
                  <a:off x="2064" y="2236"/>
                  <a:ext cx="336" cy="212"/>
                  <a:chOff x="2064" y="2236"/>
                  <a:chExt cx="336" cy="212"/>
                </a:xfrm>
              </p:grpSpPr>
              <p:sp>
                <p:nvSpPr>
                  <p:cNvPr id="25738" name="Text Box 140"/>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endParaRPr lang="en-US" altLang="zh-CN" sz="1600">
                      <a:solidFill>
                        <a:srgbClr val="003399"/>
                      </a:solidFill>
                      <a:ea typeface="Gulim" pitchFamily="34" charset="-127"/>
                    </a:endParaRPr>
                  </a:p>
                </p:txBody>
              </p:sp>
              <p:sp>
                <p:nvSpPr>
                  <p:cNvPr id="25739" name="Line 141"/>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2"/>
                <p:cNvGrpSpPr/>
                <p:nvPr/>
              </p:nvGrpSpPr>
              <p:grpSpPr bwMode="auto">
                <a:xfrm>
                  <a:off x="2064" y="2428"/>
                  <a:ext cx="336" cy="212"/>
                  <a:chOff x="2064" y="2236"/>
                  <a:chExt cx="336" cy="212"/>
                </a:xfrm>
              </p:grpSpPr>
              <p:sp>
                <p:nvSpPr>
                  <p:cNvPr id="25736" name="Text Box 143"/>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baseline="-25000">
                      <a:solidFill>
                        <a:srgbClr val="003399"/>
                      </a:solidFill>
                      <a:ea typeface="Gulim" pitchFamily="34" charset="-127"/>
                    </a:endParaRPr>
                  </a:p>
                </p:txBody>
              </p:sp>
              <p:sp>
                <p:nvSpPr>
                  <p:cNvPr id="25737" name="Line 144"/>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719" name="Text Box 145"/>
                <p:cNvSpPr txBox="1">
                  <a:spLocks noChangeArrowheads="1"/>
                </p:cNvSpPr>
                <p:nvPr/>
              </p:nvSpPr>
              <p:spPr bwMode="auto">
                <a:xfrm>
                  <a:off x="1104"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74161</a:t>
                  </a:r>
                  <a:endParaRPr lang="en-US" altLang="zh-CN" sz="1600">
                    <a:solidFill>
                      <a:srgbClr val="003399"/>
                    </a:solidFill>
                    <a:ea typeface="Gulim" pitchFamily="34" charset="-127"/>
                  </a:endParaRPr>
                </a:p>
              </p:txBody>
            </p:sp>
            <p:sp>
              <p:nvSpPr>
                <p:cNvPr id="25720" name="Line 146"/>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1" name="Line 147"/>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2" name="Line 148"/>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3" name="Line 149"/>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4" name="Line 150"/>
                <p:cNvSpPr>
                  <a:spLocks noChangeShapeType="1"/>
                </p:cNvSpPr>
                <p:nvPr/>
              </p:nvSpPr>
              <p:spPr bwMode="auto">
                <a:xfrm>
                  <a:off x="1248" y="172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5" name="Line 151"/>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6" name="Line 152"/>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7" name="Line 153"/>
                <p:cNvSpPr>
                  <a:spLocks noChangeShapeType="1"/>
                </p:cNvSpPr>
                <p:nvPr/>
              </p:nvSpPr>
              <p:spPr bwMode="auto">
                <a:xfrm>
                  <a:off x="1824" y="1812"/>
                  <a:ext cx="0" cy="20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8" name="Line 154"/>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9" name="Line 155"/>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0" name="Line 156"/>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1" name="Line 157"/>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2" name="Oval 158"/>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33" name="Oval 159"/>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34" name="Line 160"/>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5" name="Line 161"/>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7" name="Text Box 170"/>
              <p:cNvSpPr txBox="1">
                <a:spLocks noChangeArrowheads="1"/>
              </p:cNvSpPr>
              <p:nvPr/>
            </p:nvSpPr>
            <p:spPr bwMode="auto">
              <a:xfrm>
                <a:off x="4224" y="2910"/>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sp>
            <p:nvSpPr>
              <p:cNvPr id="25698" name="Line 171"/>
              <p:cNvSpPr>
                <a:spLocks noChangeShapeType="1"/>
              </p:cNvSpPr>
              <p:nvPr/>
            </p:nvSpPr>
            <p:spPr bwMode="auto">
              <a:xfrm flipV="1">
                <a:off x="2112" y="2478"/>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99" name="Text Box 172"/>
              <p:cNvSpPr txBox="1">
                <a:spLocks noChangeArrowheads="1"/>
              </p:cNvSpPr>
              <p:nvPr/>
            </p:nvSpPr>
            <p:spPr bwMode="auto">
              <a:xfrm>
                <a:off x="2112" y="2362"/>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sp>
            <p:nvSpPr>
              <p:cNvPr id="25700" name="Oval 173"/>
              <p:cNvSpPr>
                <a:spLocks noChangeArrowheads="1"/>
              </p:cNvSpPr>
              <p:nvPr/>
            </p:nvSpPr>
            <p:spPr bwMode="auto">
              <a:xfrm>
                <a:off x="2091" y="264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01" name="Text Box 174"/>
              <p:cNvSpPr txBox="1">
                <a:spLocks noChangeArrowheads="1"/>
              </p:cNvSpPr>
              <p:nvPr/>
            </p:nvSpPr>
            <p:spPr bwMode="auto">
              <a:xfrm>
                <a:off x="1824" y="2958"/>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sp>
            <p:nvSpPr>
              <p:cNvPr id="25702" name="Text Box 175"/>
              <p:cNvSpPr txBox="1">
                <a:spLocks noChangeArrowheads="1"/>
              </p:cNvSpPr>
              <p:nvPr/>
            </p:nvSpPr>
            <p:spPr bwMode="auto">
              <a:xfrm>
                <a:off x="2780" y="3418"/>
                <a:ext cx="1104"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0    0   0    0</a:t>
                </a:r>
                <a:endParaRPr lang="en-US" altLang="zh-CN" sz="1600" dirty="0">
                  <a:solidFill>
                    <a:srgbClr val="003399"/>
                  </a:solidFill>
                  <a:ea typeface="Gulim" pitchFamily="34" charset="-127"/>
                </a:endParaRPr>
              </a:p>
            </p:txBody>
          </p:sp>
          <p:sp>
            <p:nvSpPr>
              <p:cNvPr id="25703" name="Line 178"/>
              <p:cNvSpPr>
                <a:spLocks noChangeShapeType="1"/>
              </p:cNvSpPr>
              <p:nvPr/>
            </p:nvSpPr>
            <p:spPr bwMode="auto">
              <a:xfrm flipH="1">
                <a:off x="3456" y="2322"/>
                <a:ext cx="110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4" name="Rectangle 238"/>
              <p:cNvSpPr>
                <a:spLocks noChangeArrowheads="1"/>
              </p:cNvSpPr>
              <p:nvPr/>
            </p:nvSpPr>
            <p:spPr bwMode="auto">
              <a:xfrm>
                <a:off x="4451" y="2500"/>
                <a:ext cx="431" cy="195"/>
              </a:xfrm>
              <a:prstGeom prst="rect">
                <a:avLst/>
              </a:prstGeom>
              <a:noFill/>
              <a:ln w="28575">
                <a:solidFill>
                  <a:srgbClr val="FF0000"/>
                </a:solidFill>
                <a:miter lim="800000"/>
              </a:ln>
            </p:spPr>
            <p:txBody>
              <a:bodyPr wrap="square" lIns="90000" tIns="46800" rIns="90000" bIns="46800" anchor="ctr">
                <a:spAutoFit/>
              </a:bodyPr>
              <a:lstStyle/>
              <a:p>
                <a:pPr algn="dist" eaLnBrk="1" hangingPunct="1">
                  <a:lnSpc>
                    <a:spcPct val="100000"/>
                  </a:lnSpc>
                  <a:spcBef>
                    <a:spcPct val="0"/>
                  </a:spcBef>
                  <a:buClrTx/>
                  <a:buSzTx/>
                  <a:buFontTx/>
                  <a:buNone/>
                </a:pPr>
                <a:endParaRPr lang="zh-CN" altLang="en-US" sz="1400" dirty="0">
                  <a:solidFill>
                    <a:srgbClr val="003399"/>
                  </a:solidFill>
                  <a:latin typeface="Arial" panose="020B0604020202020204" pitchFamily="34" charset="0"/>
                  <a:ea typeface="Gulim" pitchFamily="34" charset="-127"/>
                </a:endParaRPr>
              </a:p>
            </p:txBody>
          </p:sp>
          <p:sp>
            <p:nvSpPr>
              <p:cNvPr id="25705" name="Line 241"/>
              <p:cNvSpPr>
                <a:spLocks noChangeShapeType="1"/>
              </p:cNvSpPr>
              <p:nvPr/>
            </p:nvSpPr>
            <p:spPr bwMode="auto">
              <a:xfrm>
                <a:off x="2880" y="2230"/>
                <a:ext cx="1905" cy="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6" name="Line 242"/>
              <p:cNvSpPr>
                <a:spLocks noChangeShapeType="1"/>
              </p:cNvSpPr>
              <p:nvPr/>
            </p:nvSpPr>
            <p:spPr bwMode="auto">
              <a:xfrm>
                <a:off x="4785" y="2238"/>
                <a:ext cx="0" cy="24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7" name="Oval 243"/>
              <p:cNvSpPr>
                <a:spLocks noChangeArrowheads="1"/>
              </p:cNvSpPr>
              <p:nvPr/>
            </p:nvSpPr>
            <p:spPr bwMode="auto">
              <a:xfrm>
                <a:off x="4591" y="2367"/>
                <a:ext cx="161" cy="629"/>
              </a:xfrm>
              <a:prstGeom prst="ellipse">
                <a:avLst/>
              </a:prstGeom>
              <a:noFill/>
              <a:ln w="9525">
                <a:solidFill>
                  <a:schemeClr val="tx1"/>
                </a:solidFill>
                <a:round/>
              </a:ln>
            </p:spPr>
            <p:txBody>
              <a:bodyPr wrap="none" lIns="90000" tIns="46800" rIns="90000" bIns="46800" anchor="ctr">
                <a:spAutoFit/>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08" name="Line 244"/>
              <p:cNvSpPr>
                <a:spLocks noChangeShapeType="1"/>
              </p:cNvSpPr>
              <p:nvPr/>
            </p:nvSpPr>
            <p:spPr bwMode="auto">
              <a:xfrm>
                <a:off x="4201" y="2840"/>
                <a:ext cx="499" cy="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9" name="Line 245"/>
              <p:cNvSpPr>
                <a:spLocks noChangeShapeType="1"/>
              </p:cNvSpPr>
              <p:nvPr/>
            </p:nvSpPr>
            <p:spPr bwMode="auto">
              <a:xfrm flipV="1">
                <a:off x="4700" y="2727"/>
                <a:ext cx="0" cy="113"/>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5" name="Text Box 247"/>
            <p:cNvSpPr txBox="1">
              <a:spLocks noChangeArrowheads="1"/>
            </p:cNvSpPr>
            <p:nvPr/>
          </p:nvSpPr>
          <p:spPr bwMode="auto">
            <a:xfrm>
              <a:off x="8594725" y="1449388"/>
              <a:ext cx="504825" cy="309563"/>
            </a:xfrm>
            <a:prstGeom prst="rect">
              <a:avLst/>
            </a:prstGeom>
            <a:noFill/>
            <a:ln w="9525">
              <a:noFill/>
              <a:miter lim="800000"/>
            </a:ln>
          </p:spPr>
          <p:txBody>
            <a:bodyPr lIns="90000" tIns="46800" rIns="90000" bIns="46800">
              <a:spAutoFit/>
            </a:bodyPr>
            <a:lstStyle/>
            <a:p>
              <a:pPr>
                <a:lnSpc>
                  <a:spcPct val="100000"/>
                </a:lnSpc>
                <a:spcBef>
                  <a:spcPct val="0"/>
                </a:spcBef>
                <a:buClrTx/>
                <a:buSzTx/>
                <a:buFontTx/>
                <a:buNone/>
              </a:pPr>
              <a:r>
                <a:rPr lang="en-US" altLang="zh-CN" sz="1400" dirty="0">
                  <a:solidFill>
                    <a:srgbClr val="003399"/>
                  </a:solidFill>
                  <a:ea typeface="Gulim" pitchFamily="34" charset="-127"/>
                </a:rPr>
                <a:t>&amp;</a:t>
              </a:r>
              <a:endParaRPr lang="en-US" altLang="zh-CN" sz="1400" dirty="0">
                <a:solidFill>
                  <a:srgbClr val="003399"/>
                </a:solidFill>
                <a:ea typeface="Gulim" pitchFamily="34" charset="-127"/>
              </a:endParaRPr>
            </a:p>
          </p:txBody>
        </p:sp>
        <p:sp>
          <p:nvSpPr>
            <p:cNvPr id="25609" name="Line 153"/>
            <p:cNvSpPr>
              <a:spLocks noChangeShapeType="1"/>
            </p:cNvSpPr>
            <p:nvPr/>
          </p:nvSpPr>
          <p:spPr bwMode="auto">
            <a:xfrm>
              <a:off x="8588375" y="1201738"/>
              <a:ext cx="0" cy="26035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7" name="Group 330"/>
          <p:cNvGrpSpPr/>
          <p:nvPr/>
        </p:nvGrpSpPr>
        <p:grpSpPr bwMode="auto">
          <a:xfrm>
            <a:off x="3143251" y="3645024"/>
            <a:ext cx="6445251" cy="2320925"/>
            <a:chOff x="1773" y="2379"/>
            <a:chExt cx="4060" cy="1462"/>
          </a:xfrm>
        </p:grpSpPr>
        <p:graphicFrame>
          <p:nvGraphicFramePr>
            <p:cNvPr id="25603" name="Object 8"/>
            <p:cNvGraphicFramePr>
              <a:graphicFrameLocks noChangeAspect="1"/>
            </p:cNvGraphicFramePr>
            <p:nvPr/>
          </p:nvGraphicFramePr>
          <p:xfrm>
            <a:off x="3712" y="2379"/>
            <a:ext cx="956" cy="256"/>
          </p:xfrm>
          <a:graphic>
            <a:graphicData uri="http://schemas.openxmlformats.org/presentationml/2006/ole">
              <mc:AlternateContent xmlns:mc="http://schemas.openxmlformats.org/markup-compatibility/2006">
                <mc:Choice xmlns:v="urn:schemas-microsoft-com:vml" Requires="v">
                  <p:oleObj spid="_x0000_s2" name="公式" r:id="rId1" imgW="901065" imgH="241300" progId="Equation.3">
                    <p:embed/>
                  </p:oleObj>
                </mc:Choice>
                <mc:Fallback>
                  <p:oleObj name="公式" r:id="rId1" imgW="901065" imgH="2413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 y="2379"/>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8" name="Group 252"/>
            <p:cNvGrpSpPr/>
            <p:nvPr/>
          </p:nvGrpSpPr>
          <p:grpSpPr bwMode="auto">
            <a:xfrm>
              <a:off x="2940" y="3071"/>
              <a:ext cx="576" cy="213"/>
              <a:chOff x="3312" y="2727"/>
              <a:chExt cx="576" cy="213"/>
            </a:xfrm>
          </p:grpSpPr>
          <p:grpSp>
            <p:nvGrpSpPr>
              <p:cNvPr id="9" name="Group 253"/>
              <p:cNvGrpSpPr/>
              <p:nvPr/>
            </p:nvGrpSpPr>
            <p:grpSpPr bwMode="auto">
              <a:xfrm>
                <a:off x="3312" y="2727"/>
                <a:ext cx="492" cy="213"/>
                <a:chOff x="3312" y="2727"/>
                <a:chExt cx="492" cy="213"/>
              </a:xfrm>
            </p:grpSpPr>
            <p:sp>
              <p:nvSpPr>
                <p:cNvPr id="25692" name="Oval 25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93" name="Text Box 255"/>
                <p:cNvSpPr txBox="1">
                  <a:spLocks noChangeArrowheads="1"/>
                </p:cNvSpPr>
                <p:nvPr/>
              </p:nvSpPr>
              <p:spPr bwMode="auto">
                <a:xfrm>
                  <a:off x="3324" y="2727"/>
                  <a:ext cx="480"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endParaRPr lang="en-US" altLang="zh-CN" sz="1600" dirty="0">
                    <a:solidFill>
                      <a:srgbClr val="003399"/>
                    </a:solidFill>
                    <a:ea typeface="Gulim" pitchFamily="34" charset="-127"/>
                  </a:endParaRPr>
                </a:p>
              </p:txBody>
            </p:sp>
          </p:grpSp>
          <p:sp>
            <p:nvSpPr>
              <p:cNvPr id="25691" name="Line 25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57"/>
            <p:cNvGrpSpPr/>
            <p:nvPr/>
          </p:nvGrpSpPr>
          <p:grpSpPr bwMode="auto">
            <a:xfrm>
              <a:off x="3507" y="3080"/>
              <a:ext cx="576" cy="213"/>
              <a:chOff x="3312" y="2727"/>
              <a:chExt cx="576" cy="213"/>
            </a:xfrm>
          </p:grpSpPr>
          <p:grpSp>
            <p:nvGrpSpPr>
              <p:cNvPr id="11" name="Group 258"/>
              <p:cNvGrpSpPr/>
              <p:nvPr/>
            </p:nvGrpSpPr>
            <p:grpSpPr bwMode="auto">
              <a:xfrm>
                <a:off x="3312" y="2727"/>
                <a:ext cx="486" cy="213"/>
                <a:chOff x="3312" y="2727"/>
                <a:chExt cx="486" cy="213"/>
              </a:xfrm>
            </p:grpSpPr>
            <p:sp>
              <p:nvSpPr>
                <p:cNvPr id="25688" name="Oval 25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9" name="Text Box 260"/>
                <p:cNvSpPr txBox="1">
                  <a:spLocks noChangeArrowheads="1"/>
                </p:cNvSpPr>
                <p:nvPr/>
              </p:nvSpPr>
              <p:spPr bwMode="auto">
                <a:xfrm>
                  <a:off x="3324" y="2727"/>
                  <a:ext cx="474"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endParaRPr lang="en-US" altLang="zh-CN" sz="1600" dirty="0">
                    <a:solidFill>
                      <a:srgbClr val="003399"/>
                    </a:solidFill>
                    <a:ea typeface="Gulim" pitchFamily="34" charset="-127"/>
                  </a:endParaRPr>
                </a:p>
              </p:txBody>
            </p:sp>
          </p:grpSp>
          <p:sp>
            <p:nvSpPr>
              <p:cNvPr id="25687" name="Line 26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 name="Group 262"/>
            <p:cNvGrpSpPr/>
            <p:nvPr/>
          </p:nvGrpSpPr>
          <p:grpSpPr bwMode="auto">
            <a:xfrm>
              <a:off x="4080" y="3080"/>
              <a:ext cx="576" cy="213"/>
              <a:chOff x="3312" y="2727"/>
              <a:chExt cx="576" cy="213"/>
            </a:xfrm>
          </p:grpSpPr>
          <p:grpSp>
            <p:nvGrpSpPr>
              <p:cNvPr id="13" name="Group 263"/>
              <p:cNvGrpSpPr/>
              <p:nvPr/>
            </p:nvGrpSpPr>
            <p:grpSpPr bwMode="auto">
              <a:xfrm>
                <a:off x="3312" y="2727"/>
                <a:ext cx="435" cy="213"/>
                <a:chOff x="3312" y="2727"/>
                <a:chExt cx="435" cy="213"/>
              </a:xfrm>
            </p:grpSpPr>
            <p:sp>
              <p:nvSpPr>
                <p:cNvPr id="25684" name="Oval 26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5" name="Text Box 265"/>
                <p:cNvSpPr txBox="1">
                  <a:spLocks noChangeArrowheads="1"/>
                </p:cNvSpPr>
                <p:nvPr/>
              </p:nvSpPr>
              <p:spPr bwMode="auto">
                <a:xfrm>
                  <a:off x="3324" y="2727"/>
                  <a:ext cx="423"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0010</a:t>
                  </a:r>
                  <a:endParaRPr lang="en-US" altLang="zh-CN" sz="1600" dirty="0">
                    <a:solidFill>
                      <a:srgbClr val="003399"/>
                    </a:solidFill>
                    <a:ea typeface="Gulim" pitchFamily="34" charset="-127"/>
                  </a:endParaRPr>
                </a:p>
              </p:txBody>
            </p:sp>
          </p:grpSp>
          <p:sp>
            <p:nvSpPr>
              <p:cNvPr id="25683" name="Line 26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267"/>
            <p:cNvGrpSpPr/>
            <p:nvPr/>
          </p:nvGrpSpPr>
          <p:grpSpPr bwMode="auto">
            <a:xfrm>
              <a:off x="4668" y="3080"/>
              <a:ext cx="576" cy="213"/>
              <a:chOff x="3312" y="2727"/>
              <a:chExt cx="576" cy="213"/>
            </a:xfrm>
          </p:grpSpPr>
          <p:grpSp>
            <p:nvGrpSpPr>
              <p:cNvPr id="15" name="Group 268"/>
              <p:cNvGrpSpPr/>
              <p:nvPr/>
            </p:nvGrpSpPr>
            <p:grpSpPr bwMode="auto">
              <a:xfrm>
                <a:off x="3312" y="2727"/>
                <a:ext cx="417" cy="213"/>
                <a:chOff x="3312" y="2727"/>
                <a:chExt cx="417" cy="213"/>
              </a:xfrm>
            </p:grpSpPr>
            <p:sp>
              <p:nvSpPr>
                <p:cNvPr id="25680" name="Oval 26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1" name="Text Box 270"/>
                <p:cNvSpPr txBox="1">
                  <a:spLocks noChangeArrowheads="1"/>
                </p:cNvSpPr>
                <p:nvPr/>
              </p:nvSpPr>
              <p:spPr bwMode="auto">
                <a:xfrm>
                  <a:off x="3324" y="2727"/>
                  <a:ext cx="40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endParaRPr lang="en-US" altLang="zh-CN" sz="1600">
                    <a:solidFill>
                      <a:srgbClr val="003399"/>
                    </a:solidFill>
                    <a:ea typeface="Gulim" pitchFamily="34" charset="-127"/>
                  </a:endParaRPr>
                </a:p>
              </p:txBody>
            </p:sp>
          </p:grpSp>
          <p:sp>
            <p:nvSpPr>
              <p:cNvPr id="25679" name="Line 27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272"/>
            <p:cNvGrpSpPr/>
            <p:nvPr/>
          </p:nvGrpSpPr>
          <p:grpSpPr bwMode="auto">
            <a:xfrm>
              <a:off x="5244" y="3080"/>
              <a:ext cx="468" cy="213"/>
              <a:chOff x="3312" y="2727"/>
              <a:chExt cx="468" cy="213"/>
            </a:xfrm>
          </p:grpSpPr>
          <p:sp>
            <p:nvSpPr>
              <p:cNvPr id="25676" name="Oval 2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7" name="Text Box 274"/>
              <p:cNvSpPr txBox="1">
                <a:spLocks noChangeArrowheads="1"/>
              </p:cNvSpPr>
              <p:nvPr/>
            </p:nvSpPr>
            <p:spPr bwMode="auto">
              <a:xfrm>
                <a:off x="3324" y="2727"/>
                <a:ext cx="456"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0100</a:t>
                </a:r>
                <a:endParaRPr lang="en-US" altLang="zh-CN" sz="1600" dirty="0">
                  <a:solidFill>
                    <a:srgbClr val="003399"/>
                  </a:solidFill>
                  <a:ea typeface="Gulim" pitchFamily="34" charset="-127"/>
                </a:endParaRPr>
              </a:p>
            </p:txBody>
          </p:sp>
        </p:grpSp>
        <p:sp>
          <p:nvSpPr>
            <p:cNvPr id="25622" name="Line 275"/>
            <p:cNvSpPr>
              <a:spLocks noChangeShapeType="1"/>
            </p:cNvSpPr>
            <p:nvPr/>
          </p:nvSpPr>
          <p:spPr bwMode="auto">
            <a:xfrm>
              <a:off x="5436" y="3292"/>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7" name="Group 276"/>
            <p:cNvGrpSpPr/>
            <p:nvPr/>
          </p:nvGrpSpPr>
          <p:grpSpPr bwMode="auto">
            <a:xfrm>
              <a:off x="5052" y="3628"/>
              <a:ext cx="781" cy="213"/>
              <a:chOff x="4848" y="3024"/>
              <a:chExt cx="781" cy="213"/>
            </a:xfrm>
          </p:grpSpPr>
          <p:grpSp>
            <p:nvGrpSpPr>
              <p:cNvPr id="18" name="Group 277"/>
              <p:cNvGrpSpPr/>
              <p:nvPr/>
            </p:nvGrpSpPr>
            <p:grpSpPr bwMode="auto">
              <a:xfrm>
                <a:off x="5040" y="3024"/>
                <a:ext cx="589" cy="213"/>
                <a:chOff x="3312" y="2727"/>
                <a:chExt cx="589" cy="213"/>
              </a:xfrm>
            </p:grpSpPr>
            <p:sp>
              <p:nvSpPr>
                <p:cNvPr id="25674" name="Oval 2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5" name="Text Box 279"/>
                <p:cNvSpPr txBox="1">
                  <a:spLocks noChangeArrowheads="1"/>
                </p:cNvSpPr>
                <p:nvPr/>
              </p:nvSpPr>
              <p:spPr bwMode="auto">
                <a:xfrm>
                  <a:off x="3324" y="2727"/>
                  <a:ext cx="577"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0101</a:t>
                  </a:r>
                  <a:endParaRPr lang="en-US" altLang="zh-CN" sz="1600" dirty="0">
                    <a:solidFill>
                      <a:srgbClr val="003399"/>
                    </a:solidFill>
                    <a:ea typeface="Gulim" pitchFamily="34" charset="-127"/>
                  </a:endParaRPr>
                </a:p>
              </p:txBody>
            </p:sp>
          </p:grpSp>
          <p:sp>
            <p:nvSpPr>
              <p:cNvPr id="25673" name="Line 28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 name="Group 281"/>
            <p:cNvGrpSpPr/>
            <p:nvPr/>
          </p:nvGrpSpPr>
          <p:grpSpPr bwMode="auto">
            <a:xfrm>
              <a:off x="4476" y="3628"/>
              <a:ext cx="609" cy="213"/>
              <a:chOff x="4848" y="3024"/>
              <a:chExt cx="609" cy="213"/>
            </a:xfrm>
          </p:grpSpPr>
          <p:grpSp>
            <p:nvGrpSpPr>
              <p:cNvPr id="20" name="Group 282"/>
              <p:cNvGrpSpPr/>
              <p:nvPr/>
            </p:nvGrpSpPr>
            <p:grpSpPr bwMode="auto">
              <a:xfrm>
                <a:off x="5040" y="3024"/>
                <a:ext cx="417" cy="213"/>
                <a:chOff x="3312" y="2727"/>
                <a:chExt cx="417" cy="213"/>
              </a:xfrm>
            </p:grpSpPr>
            <p:sp>
              <p:nvSpPr>
                <p:cNvPr id="25670" name="Oval 28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1" name="Text Box 284"/>
                <p:cNvSpPr txBox="1">
                  <a:spLocks noChangeArrowheads="1"/>
                </p:cNvSpPr>
                <p:nvPr/>
              </p:nvSpPr>
              <p:spPr bwMode="auto">
                <a:xfrm>
                  <a:off x="3324" y="2727"/>
                  <a:ext cx="40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endParaRPr lang="en-US" altLang="zh-CN" sz="1600">
                    <a:solidFill>
                      <a:srgbClr val="003399"/>
                    </a:solidFill>
                    <a:ea typeface="Gulim" pitchFamily="34" charset="-127"/>
                  </a:endParaRPr>
                </a:p>
              </p:txBody>
            </p:sp>
          </p:grpSp>
          <p:sp>
            <p:nvSpPr>
              <p:cNvPr id="25669" name="Line 28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1" name="Group 286"/>
            <p:cNvGrpSpPr/>
            <p:nvPr/>
          </p:nvGrpSpPr>
          <p:grpSpPr bwMode="auto">
            <a:xfrm>
              <a:off x="3888" y="3628"/>
              <a:ext cx="612" cy="213"/>
              <a:chOff x="4848" y="3024"/>
              <a:chExt cx="612" cy="213"/>
            </a:xfrm>
          </p:grpSpPr>
          <p:grpSp>
            <p:nvGrpSpPr>
              <p:cNvPr id="22" name="Group 287"/>
              <p:cNvGrpSpPr/>
              <p:nvPr/>
            </p:nvGrpSpPr>
            <p:grpSpPr bwMode="auto">
              <a:xfrm>
                <a:off x="5040" y="3024"/>
                <a:ext cx="420" cy="213"/>
                <a:chOff x="3312" y="2727"/>
                <a:chExt cx="420" cy="213"/>
              </a:xfrm>
            </p:grpSpPr>
            <p:sp>
              <p:nvSpPr>
                <p:cNvPr id="25666" name="Oval 28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67" name="Text Box 289"/>
                <p:cNvSpPr txBox="1">
                  <a:spLocks noChangeArrowheads="1"/>
                </p:cNvSpPr>
                <p:nvPr/>
              </p:nvSpPr>
              <p:spPr bwMode="auto">
                <a:xfrm>
                  <a:off x="3324" y="2727"/>
                  <a:ext cx="408"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0111</a:t>
                  </a:r>
                  <a:endParaRPr lang="en-US" altLang="zh-CN" sz="1600" dirty="0">
                    <a:solidFill>
                      <a:srgbClr val="003399"/>
                    </a:solidFill>
                    <a:ea typeface="Gulim" pitchFamily="34" charset="-127"/>
                  </a:endParaRPr>
                </a:p>
              </p:txBody>
            </p:sp>
          </p:grpSp>
          <p:sp>
            <p:nvSpPr>
              <p:cNvPr id="25665" name="Line 29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3" name="Group 291"/>
            <p:cNvGrpSpPr/>
            <p:nvPr/>
          </p:nvGrpSpPr>
          <p:grpSpPr bwMode="auto">
            <a:xfrm>
              <a:off x="3312" y="3628"/>
              <a:ext cx="649" cy="213"/>
              <a:chOff x="4848" y="3024"/>
              <a:chExt cx="649" cy="213"/>
            </a:xfrm>
          </p:grpSpPr>
          <p:grpSp>
            <p:nvGrpSpPr>
              <p:cNvPr id="24" name="Group 292"/>
              <p:cNvGrpSpPr/>
              <p:nvPr/>
            </p:nvGrpSpPr>
            <p:grpSpPr bwMode="auto">
              <a:xfrm>
                <a:off x="5040" y="3024"/>
                <a:ext cx="457" cy="213"/>
                <a:chOff x="3312" y="2727"/>
                <a:chExt cx="457" cy="213"/>
              </a:xfrm>
            </p:grpSpPr>
            <p:sp>
              <p:nvSpPr>
                <p:cNvPr id="25662" name="Oval 29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63" name="Text Box 294"/>
                <p:cNvSpPr txBox="1">
                  <a:spLocks noChangeArrowheads="1"/>
                </p:cNvSpPr>
                <p:nvPr/>
              </p:nvSpPr>
              <p:spPr bwMode="auto">
                <a:xfrm>
                  <a:off x="3324" y="2727"/>
                  <a:ext cx="44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endParaRPr lang="en-US" altLang="zh-CN" sz="1600">
                    <a:solidFill>
                      <a:srgbClr val="003399"/>
                    </a:solidFill>
                    <a:ea typeface="Gulim" pitchFamily="34" charset="-127"/>
                  </a:endParaRPr>
                </a:p>
              </p:txBody>
            </p:sp>
          </p:grpSp>
          <p:sp>
            <p:nvSpPr>
              <p:cNvPr id="25661" name="Line 29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5" name="Group 296"/>
            <p:cNvGrpSpPr/>
            <p:nvPr/>
          </p:nvGrpSpPr>
          <p:grpSpPr bwMode="auto">
            <a:xfrm>
              <a:off x="2928" y="3628"/>
              <a:ext cx="444" cy="213"/>
              <a:chOff x="3312" y="2727"/>
              <a:chExt cx="444" cy="213"/>
            </a:xfrm>
          </p:grpSpPr>
          <p:sp>
            <p:nvSpPr>
              <p:cNvPr id="25658" name="Oval 29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9" name="Text Box 298"/>
              <p:cNvSpPr txBox="1">
                <a:spLocks noChangeArrowheads="1"/>
              </p:cNvSpPr>
              <p:nvPr/>
            </p:nvSpPr>
            <p:spPr bwMode="auto">
              <a:xfrm>
                <a:off x="3324" y="2727"/>
                <a:ext cx="43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1001</a:t>
                </a:r>
                <a:endParaRPr lang="en-US" altLang="zh-CN" sz="1600" dirty="0">
                  <a:solidFill>
                    <a:srgbClr val="003399"/>
                  </a:solidFill>
                  <a:ea typeface="Gulim" pitchFamily="34" charset="-127"/>
                </a:endParaRPr>
              </a:p>
            </p:txBody>
          </p:sp>
        </p:grpSp>
        <p:sp>
          <p:nvSpPr>
            <p:cNvPr id="25628" name="Line 299"/>
            <p:cNvSpPr>
              <a:spLocks noChangeShapeType="1"/>
            </p:cNvSpPr>
            <p:nvPr/>
          </p:nvSpPr>
          <p:spPr bwMode="auto">
            <a:xfrm flipV="1">
              <a:off x="3132" y="3268"/>
              <a:ext cx="0" cy="360"/>
            </a:xfrm>
            <a:prstGeom prst="line">
              <a:avLst/>
            </a:prstGeom>
            <a:noFill/>
            <a:ln w="28575">
              <a:solidFill>
                <a:srgbClr val="FF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29" name="Text Box 300"/>
            <p:cNvSpPr txBox="1">
              <a:spLocks noChangeArrowheads="1"/>
            </p:cNvSpPr>
            <p:nvPr/>
          </p:nvSpPr>
          <p:spPr bwMode="auto">
            <a:xfrm>
              <a:off x="2940" y="334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grpSp>
          <p:nvGrpSpPr>
            <p:cNvPr id="26" name="Group 302"/>
            <p:cNvGrpSpPr/>
            <p:nvPr/>
          </p:nvGrpSpPr>
          <p:grpSpPr bwMode="auto">
            <a:xfrm>
              <a:off x="1773" y="3067"/>
              <a:ext cx="576" cy="213"/>
              <a:chOff x="3312" y="2727"/>
              <a:chExt cx="576" cy="213"/>
            </a:xfrm>
          </p:grpSpPr>
          <p:grpSp>
            <p:nvGrpSpPr>
              <p:cNvPr id="27" name="Group 303"/>
              <p:cNvGrpSpPr/>
              <p:nvPr/>
            </p:nvGrpSpPr>
            <p:grpSpPr bwMode="auto">
              <a:xfrm>
                <a:off x="3312" y="2727"/>
                <a:ext cx="495" cy="213"/>
                <a:chOff x="3312" y="2727"/>
                <a:chExt cx="495" cy="213"/>
              </a:xfrm>
            </p:grpSpPr>
            <p:sp>
              <p:nvSpPr>
                <p:cNvPr id="25656" name="Oval 30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7" name="Text Box 305"/>
                <p:cNvSpPr txBox="1">
                  <a:spLocks noChangeArrowheads="1"/>
                </p:cNvSpPr>
                <p:nvPr/>
              </p:nvSpPr>
              <p:spPr bwMode="auto">
                <a:xfrm>
                  <a:off x="3324" y="2727"/>
                  <a:ext cx="483"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1010</a:t>
                  </a:r>
                  <a:endParaRPr lang="en-US" altLang="zh-CN" sz="1600">
                    <a:solidFill>
                      <a:srgbClr val="003399"/>
                    </a:solidFill>
                    <a:ea typeface="Gulim" pitchFamily="34" charset="-127"/>
                  </a:endParaRPr>
                </a:p>
              </p:txBody>
            </p:sp>
          </p:grpSp>
          <p:sp>
            <p:nvSpPr>
              <p:cNvPr id="25655" name="Line 30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8" name="Group 307"/>
            <p:cNvGrpSpPr/>
            <p:nvPr/>
          </p:nvGrpSpPr>
          <p:grpSpPr bwMode="auto">
            <a:xfrm>
              <a:off x="2349" y="3067"/>
              <a:ext cx="576" cy="213"/>
              <a:chOff x="3312" y="2727"/>
              <a:chExt cx="576" cy="213"/>
            </a:xfrm>
          </p:grpSpPr>
          <p:grpSp>
            <p:nvGrpSpPr>
              <p:cNvPr id="29" name="Group 308"/>
              <p:cNvGrpSpPr/>
              <p:nvPr/>
            </p:nvGrpSpPr>
            <p:grpSpPr bwMode="auto">
              <a:xfrm>
                <a:off x="3312" y="2727"/>
                <a:ext cx="462" cy="213"/>
                <a:chOff x="3312" y="2727"/>
                <a:chExt cx="462" cy="213"/>
              </a:xfrm>
            </p:grpSpPr>
            <p:sp>
              <p:nvSpPr>
                <p:cNvPr id="25652" name="Oval 30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3" name="Text Box 310"/>
                <p:cNvSpPr txBox="1">
                  <a:spLocks noChangeArrowheads="1"/>
                </p:cNvSpPr>
                <p:nvPr/>
              </p:nvSpPr>
              <p:spPr bwMode="auto">
                <a:xfrm>
                  <a:off x="3324" y="2727"/>
                  <a:ext cx="450"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1011</a:t>
                  </a:r>
                  <a:endParaRPr lang="en-US" altLang="zh-CN" sz="1600">
                    <a:solidFill>
                      <a:srgbClr val="003399"/>
                    </a:solidFill>
                    <a:ea typeface="Gulim" pitchFamily="34" charset="-127"/>
                  </a:endParaRPr>
                </a:p>
              </p:txBody>
            </p:sp>
          </p:grpSp>
          <p:sp>
            <p:nvSpPr>
              <p:cNvPr id="25651" name="Line 31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30" name="Group 312"/>
            <p:cNvGrpSpPr/>
            <p:nvPr/>
          </p:nvGrpSpPr>
          <p:grpSpPr bwMode="auto">
            <a:xfrm>
              <a:off x="2226" y="2719"/>
              <a:ext cx="576" cy="213"/>
              <a:chOff x="3312" y="2727"/>
              <a:chExt cx="576" cy="213"/>
            </a:xfrm>
          </p:grpSpPr>
          <p:grpSp>
            <p:nvGrpSpPr>
              <p:cNvPr id="31" name="Group 313"/>
              <p:cNvGrpSpPr/>
              <p:nvPr/>
            </p:nvGrpSpPr>
            <p:grpSpPr bwMode="auto">
              <a:xfrm>
                <a:off x="3312" y="2727"/>
                <a:ext cx="447" cy="213"/>
                <a:chOff x="3312" y="2727"/>
                <a:chExt cx="447" cy="213"/>
              </a:xfrm>
            </p:grpSpPr>
            <p:sp>
              <p:nvSpPr>
                <p:cNvPr id="25648" name="Oval 31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9" name="Text Box 315"/>
                <p:cNvSpPr txBox="1">
                  <a:spLocks noChangeArrowheads="1"/>
                </p:cNvSpPr>
                <p:nvPr/>
              </p:nvSpPr>
              <p:spPr bwMode="auto">
                <a:xfrm>
                  <a:off x="3324" y="2727"/>
                  <a:ext cx="43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1100</a:t>
                  </a:r>
                  <a:endParaRPr lang="en-US" altLang="zh-CN" sz="1600" dirty="0">
                    <a:solidFill>
                      <a:srgbClr val="003399"/>
                    </a:solidFill>
                    <a:ea typeface="Gulim" pitchFamily="34" charset="-127"/>
                  </a:endParaRPr>
                </a:p>
              </p:txBody>
            </p:sp>
          </p:grpSp>
          <p:sp>
            <p:nvSpPr>
              <p:cNvPr id="25647" name="Line 31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8" name="Group 317"/>
            <p:cNvGrpSpPr/>
            <p:nvPr/>
          </p:nvGrpSpPr>
          <p:grpSpPr bwMode="auto">
            <a:xfrm>
              <a:off x="2802" y="2719"/>
              <a:ext cx="426" cy="213"/>
              <a:chOff x="3312" y="2727"/>
              <a:chExt cx="426" cy="213"/>
            </a:xfrm>
          </p:grpSpPr>
          <p:sp>
            <p:nvSpPr>
              <p:cNvPr id="25644" name="Oval 3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5" name="Text Box 319"/>
              <p:cNvSpPr txBox="1">
                <a:spLocks noChangeArrowheads="1"/>
              </p:cNvSpPr>
              <p:nvPr/>
            </p:nvSpPr>
            <p:spPr bwMode="auto">
              <a:xfrm>
                <a:off x="3324" y="2727"/>
                <a:ext cx="414"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1101</a:t>
                </a:r>
                <a:endParaRPr lang="en-US" altLang="zh-CN" sz="1600">
                  <a:solidFill>
                    <a:srgbClr val="003399"/>
                  </a:solidFill>
                  <a:ea typeface="Gulim" pitchFamily="34" charset="-127"/>
                </a:endParaRPr>
              </a:p>
            </p:txBody>
          </p:sp>
        </p:grpSp>
        <p:grpSp>
          <p:nvGrpSpPr>
            <p:cNvPr id="129" name="Group 320"/>
            <p:cNvGrpSpPr/>
            <p:nvPr/>
          </p:nvGrpSpPr>
          <p:grpSpPr bwMode="auto">
            <a:xfrm>
              <a:off x="4668" y="2716"/>
              <a:ext cx="396" cy="368"/>
              <a:chOff x="3312" y="2727"/>
              <a:chExt cx="396" cy="368"/>
            </a:xfrm>
          </p:grpSpPr>
          <p:sp>
            <p:nvSpPr>
              <p:cNvPr id="25642" name="Oval 3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3" name="Text Box 322"/>
              <p:cNvSpPr txBox="1">
                <a:spLocks noChangeArrowheads="1"/>
              </p:cNvSpPr>
              <p:nvPr/>
            </p:nvSpPr>
            <p:spPr bwMode="auto">
              <a:xfrm>
                <a:off x="3324" y="2727"/>
                <a:ext cx="384"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1110</a:t>
                </a:r>
                <a:endParaRPr lang="en-US" altLang="zh-CN" sz="1600" dirty="0">
                  <a:solidFill>
                    <a:srgbClr val="003399"/>
                  </a:solidFill>
                  <a:ea typeface="Gulim" pitchFamily="34" charset="-127"/>
                </a:endParaRPr>
              </a:p>
            </p:txBody>
          </p:sp>
        </p:grpSp>
        <p:grpSp>
          <p:nvGrpSpPr>
            <p:cNvPr id="130" name="Group 323"/>
            <p:cNvGrpSpPr/>
            <p:nvPr/>
          </p:nvGrpSpPr>
          <p:grpSpPr bwMode="auto">
            <a:xfrm>
              <a:off x="4080" y="2716"/>
              <a:ext cx="396" cy="213"/>
              <a:chOff x="3312" y="2727"/>
              <a:chExt cx="396" cy="213"/>
            </a:xfrm>
          </p:grpSpPr>
          <p:sp>
            <p:nvSpPr>
              <p:cNvPr id="25640" name="Oval 32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1" name="Text Box 32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1111</a:t>
                </a:r>
                <a:endParaRPr lang="en-US" altLang="zh-CN" sz="1600">
                  <a:solidFill>
                    <a:srgbClr val="003399"/>
                  </a:solidFill>
                  <a:ea typeface="Gulim" pitchFamily="34" charset="-127"/>
                </a:endParaRPr>
              </a:p>
            </p:txBody>
          </p:sp>
        </p:grpSp>
        <p:sp>
          <p:nvSpPr>
            <p:cNvPr id="25636" name="Line 326"/>
            <p:cNvSpPr>
              <a:spLocks noChangeShapeType="1"/>
            </p:cNvSpPr>
            <p:nvPr/>
          </p:nvSpPr>
          <p:spPr bwMode="auto">
            <a:xfrm>
              <a:off x="3016" y="2921"/>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7" name="Line 327"/>
            <p:cNvSpPr>
              <a:spLocks noChangeShapeType="1"/>
            </p:cNvSpPr>
            <p:nvPr/>
          </p:nvSpPr>
          <p:spPr bwMode="auto">
            <a:xfrm flipH="1">
              <a:off x="4476" y="281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8" name="Line 328"/>
            <p:cNvSpPr>
              <a:spLocks noChangeShapeType="1"/>
            </p:cNvSpPr>
            <p:nvPr/>
          </p:nvSpPr>
          <p:spPr bwMode="auto">
            <a:xfrm flipH="1">
              <a:off x="3372" y="2812"/>
              <a:ext cx="72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9" name="Line 329"/>
            <p:cNvSpPr>
              <a:spLocks noChangeShapeType="1"/>
            </p:cNvSpPr>
            <p:nvPr/>
          </p:nvSpPr>
          <p:spPr bwMode="auto">
            <a:xfrm flipH="1">
              <a:off x="3180" y="2812"/>
              <a:ext cx="192"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6201" name="Rectangle 137"/>
          <p:cNvSpPr>
            <a:spLocks noChangeArrowheads="1"/>
          </p:cNvSpPr>
          <p:nvPr/>
        </p:nvSpPr>
        <p:spPr bwMode="black">
          <a:xfrm>
            <a:off x="996487" y="1913042"/>
            <a:ext cx="4057521"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① 求</a:t>
            </a:r>
            <a:r>
              <a:rPr lang="zh-CN" altLang="en-US" sz="2000" dirty="0">
                <a:solidFill>
                  <a:srgbClr val="D60093"/>
                </a:solidFill>
              </a:rPr>
              <a:t>预置代码</a:t>
            </a:r>
            <a:r>
              <a:rPr lang="en-US" altLang="zh-CN" sz="2000" dirty="0">
                <a:solidFill>
                  <a:srgbClr val="000000"/>
                </a:solidFill>
              </a:rPr>
              <a:t>S</a:t>
            </a:r>
            <a:r>
              <a:rPr lang="en-US" altLang="zh-CN" sz="2000" baseline="-25000" dirty="0">
                <a:solidFill>
                  <a:srgbClr val="000000"/>
                </a:solidFill>
              </a:rPr>
              <a:t>M-1</a:t>
            </a:r>
            <a:r>
              <a:rPr lang="zh-CN" altLang="en-US" sz="2000" dirty="0">
                <a:solidFill>
                  <a:srgbClr val="000000"/>
                </a:solidFill>
              </a:rPr>
              <a:t> </a:t>
            </a:r>
            <a:r>
              <a:rPr lang="en-US" altLang="zh-CN" sz="2000" dirty="0">
                <a:solidFill>
                  <a:srgbClr val="000000"/>
                </a:solidFill>
              </a:rPr>
              <a:t>= S</a:t>
            </a:r>
            <a:r>
              <a:rPr lang="en-US" altLang="zh-CN" sz="2000" baseline="-25000" dirty="0">
                <a:solidFill>
                  <a:srgbClr val="000000"/>
                </a:solidFill>
              </a:rPr>
              <a:t>10-1</a:t>
            </a:r>
            <a:r>
              <a:rPr lang="en-US" altLang="zh-CN" sz="2000" dirty="0">
                <a:solidFill>
                  <a:srgbClr val="000000"/>
                </a:solidFill>
              </a:rPr>
              <a:t>=(1001)</a:t>
            </a:r>
            <a:r>
              <a:rPr lang="en-US" altLang="zh-CN" sz="2000" baseline="-25000" dirty="0">
                <a:solidFill>
                  <a:srgbClr val="000000"/>
                </a:solidFill>
                <a:latin typeface="Arial" panose="020B0604020202020204" pitchFamily="34" charset="0"/>
                <a:cs typeface="Arial" panose="020B0604020202020204" pitchFamily="34" charset="0"/>
              </a:rPr>
              <a:t>2</a:t>
            </a:r>
            <a:endParaRPr lang="zh-CN" altLang="en-US" sz="2000" dirty="0">
              <a:solidFill>
                <a:srgbClr val="000000"/>
              </a:solidFill>
            </a:endParaRPr>
          </a:p>
        </p:txBody>
      </p:sp>
      <p:sp>
        <p:nvSpPr>
          <p:cNvPr id="216202" name="Rectangle 138"/>
          <p:cNvSpPr>
            <a:spLocks noChangeArrowheads="1"/>
          </p:cNvSpPr>
          <p:nvPr/>
        </p:nvSpPr>
        <p:spPr bwMode="black">
          <a:xfrm>
            <a:off x="1020300" y="2345090"/>
            <a:ext cx="1803699"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② 求</a:t>
            </a:r>
            <a:r>
              <a:rPr lang="zh-CN" altLang="en-US" sz="2000" dirty="0">
                <a:solidFill>
                  <a:srgbClr val="D60093"/>
                </a:solidFill>
              </a:rPr>
              <a:t>预置逻辑</a:t>
            </a:r>
            <a:endParaRPr lang="zh-CN" altLang="en-US" sz="2000" dirty="0">
              <a:solidFill>
                <a:srgbClr val="D60093"/>
              </a:solidFill>
            </a:endParaRPr>
          </a:p>
        </p:txBody>
      </p:sp>
      <p:sp>
        <p:nvSpPr>
          <p:cNvPr id="25613" name="Rectangle 140"/>
          <p:cNvSpPr>
            <a:spLocks noChangeArrowheads="1"/>
          </p:cNvSpPr>
          <p:nvPr/>
        </p:nvSpPr>
        <p:spPr bwMode="black">
          <a:xfrm>
            <a:off x="1524001" y="3041007"/>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aphicFrame>
        <p:nvGraphicFramePr>
          <p:cNvPr id="216203" name="Object 139"/>
          <p:cNvGraphicFramePr>
            <a:graphicFrameLocks noChangeAspect="1"/>
          </p:cNvGraphicFramePr>
          <p:nvPr/>
        </p:nvGraphicFramePr>
        <p:xfrm>
          <a:off x="1581153" y="2956033"/>
          <a:ext cx="2547937" cy="600075"/>
        </p:xfrm>
        <a:graphic>
          <a:graphicData uri="http://schemas.openxmlformats.org/presentationml/2006/ole">
            <mc:AlternateContent xmlns:mc="http://schemas.openxmlformats.org/markup-compatibility/2006">
              <mc:Choice xmlns:v="urn:schemas-microsoft-com:vml" Requires="v">
                <p:oleObj spid="_x0000_s32" name="公式" r:id="rId3" imgW="1332865" imgH="317500" progId="Equation.3">
                  <p:embed/>
                </p:oleObj>
              </mc:Choice>
              <mc:Fallback>
                <p:oleObj name="公式" r:id="rId3" imgW="1332865" imgH="317500" progId="Equation.3">
                  <p:embed/>
                  <p:pic>
                    <p:nvPicPr>
                      <p:cNvPr id="0" name="图片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3" y="2956033"/>
                        <a:ext cx="2547937" cy="6000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sp>
        <p:nvSpPr>
          <p:cNvPr id="216205" name="Rectangle 141"/>
          <p:cNvSpPr>
            <a:spLocks noChangeArrowheads="1"/>
          </p:cNvSpPr>
          <p:nvPr/>
        </p:nvSpPr>
        <p:spPr bwMode="black">
          <a:xfrm>
            <a:off x="3179242" y="2371315"/>
            <a:ext cx="1616148"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③  画逻辑图</a:t>
            </a:r>
            <a:endParaRPr lang="zh-CN" altLang="en-US" sz="2000" dirty="0">
              <a:solidFill>
                <a:srgbClr val="000000"/>
              </a:solidFill>
            </a:endParaRPr>
          </a:p>
        </p:txBody>
      </p:sp>
      <p:sp>
        <p:nvSpPr>
          <p:cNvPr id="226" name="Text Box 268"/>
          <p:cNvSpPr txBox="1">
            <a:spLocks noChangeArrowheads="1"/>
          </p:cNvSpPr>
          <p:nvPr/>
        </p:nvSpPr>
        <p:spPr bwMode="black">
          <a:xfrm>
            <a:off x="5287963" y="5219676"/>
            <a:ext cx="722312" cy="369332"/>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zh-CN" altLang="en-US" dirty="0">
                <a:solidFill>
                  <a:srgbClr val="FC0128"/>
                </a:solidFill>
                <a:latin typeface="Arial" panose="020B0604020202020204" pitchFamily="34" charset="0"/>
                <a:ea typeface="楷体_GB2312" pitchFamily="49" charset="-122"/>
              </a:rPr>
              <a:t>预置</a:t>
            </a:r>
            <a:endParaRPr lang="zh-CN" altLang="en-US" dirty="0">
              <a:solidFill>
                <a:srgbClr val="FC0128"/>
              </a:solidFill>
              <a:latin typeface="Arial" panose="020B0604020202020204" pitchFamily="34" charset="0"/>
              <a:ea typeface="楷体_GB2312" pitchFamily="49" charset="-122"/>
            </a:endParaRPr>
          </a:p>
        </p:txBody>
      </p:sp>
      <p:sp>
        <p:nvSpPr>
          <p:cNvPr id="139" name="AutoShape 59"/>
          <p:cNvSpPr>
            <a:spLocks noChangeArrowheads="1"/>
          </p:cNvSpPr>
          <p:nvPr/>
        </p:nvSpPr>
        <p:spPr bwMode="auto">
          <a:xfrm>
            <a:off x="1919025" y="5670975"/>
            <a:ext cx="2536825" cy="705609"/>
          </a:xfrm>
          <a:prstGeom prst="wedgeRoundRectCallout">
            <a:avLst>
              <a:gd name="adj1" fmla="val 70485"/>
              <a:gd name="adj2" fmla="val -3813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rPr>
              <a:t>计到</a:t>
            </a:r>
            <a:r>
              <a:rPr lang="en-US" altLang="zh-CN" dirty="0">
                <a:solidFill>
                  <a:srgbClr val="000000"/>
                </a:solidFill>
              </a:rPr>
              <a:t>1001</a:t>
            </a:r>
            <a:r>
              <a:rPr lang="zh-CN" altLang="en-US" dirty="0">
                <a:solidFill>
                  <a:srgbClr val="000000"/>
                </a:solidFill>
              </a:rPr>
              <a:t>时，预置数据</a:t>
            </a:r>
            <a:r>
              <a:rPr lang="en-US" altLang="zh-CN" dirty="0">
                <a:solidFill>
                  <a:srgbClr val="000000"/>
                </a:solidFill>
              </a:rPr>
              <a:t>0000</a:t>
            </a:r>
            <a:endParaRPr lang="zh-CN" altLang="en-US" dirty="0">
              <a:solidFill>
                <a:srgbClr val="000000"/>
              </a:solidFill>
              <a:latin typeface="Arial" panose="020B0604020202020204" pitchFamily="34" charset="0"/>
              <a:ea typeface="楷体_GB2312" pitchFamily="49" charset="-122"/>
            </a:endParaRPr>
          </a:p>
        </p:txBody>
      </p:sp>
      <p:sp>
        <p:nvSpPr>
          <p:cNvPr id="33" name="椭圆 32"/>
          <p:cNvSpPr/>
          <p:nvPr/>
        </p:nvSpPr>
        <p:spPr bwMode="auto">
          <a:xfrm>
            <a:off x="10272464" y="1772816"/>
            <a:ext cx="72000" cy="720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Tree>
  </p:cSld>
  <p:clrMapOvr>
    <a:masterClrMapping/>
  </p:clrMapOvr>
  <p:transition spd="med">
    <p:blinds dir="ver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69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1665" y="1052737"/>
            <a:ext cx="6293389" cy="523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回顾一下</a:t>
            </a:r>
            <a:r>
              <a:rPr lang="en-US" altLang="zh-CN" dirty="0"/>
              <a:t>Moore</a:t>
            </a:r>
            <a:r>
              <a:rPr lang="zh-CN" altLang="en-US" dirty="0"/>
              <a:t>型状态机</a:t>
            </a:r>
            <a:endParaRPr lang="zh-CN" altLang="en-US" dirty="0"/>
          </a:p>
        </p:txBody>
      </p:sp>
      <p:grpSp>
        <p:nvGrpSpPr>
          <p:cNvPr id="35" name="Group 5"/>
          <p:cNvGrpSpPr/>
          <p:nvPr/>
        </p:nvGrpSpPr>
        <p:grpSpPr bwMode="auto">
          <a:xfrm>
            <a:off x="2787476" y="2422797"/>
            <a:ext cx="5594350" cy="2073275"/>
            <a:chOff x="1247" y="2296"/>
            <a:chExt cx="3524" cy="1306"/>
          </a:xfrm>
        </p:grpSpPr>
        <p:sp>
          <p:nvSpPr>
            <p:cNvPr id="36"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endParaRPr lang="zh-CN" altLang="en-US" sz="2000" dirty="0">
                <a:solidFill>
                  <a:srgbClr val="000000"/>
                </a:solidFill>
                <a:ea typeface="楷体_GB2312" pitchFamily="49" charset="-122"/>
              </a:endParaRPr>
            </a:p>
          </p:txBody>
        </p:sp>
        <p:sp>
          <p:nvSpPr>
            <p:cNvPr id="37" name="Text Box 7"/>
            <p:cNvSpPr txBox="1">
              <a:spLocks noChangeArrowheads="1"/>
            </p:cNvSpPr>
            <p:nvPr/>
          </p:nvSpPr>
          <p:spPr bwMode="auto">
            <a:xfrm>
              <a:off x="3345" y="241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38"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endParaRPr lang="zh-CN" altLang="en-US" sz="2000" dirty="0">
                <a:solidFill>
                  <a:srgbClr val="000000"/>
                </a:solidFill>
                <a:ea typeface="楷体_GB2312" pitchFamily="49" charset="-122"/>
              </a:endParaRPr>
            </a:p>
          </p:txBody>
        </p:sp>
        <p:sp>
          <p:nvSpPr>
            <p:cNvPr id="39"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40"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endParaRPr lang="zh-CN" altLang="en-US" sz="2000" dirty="0">
                <a:solidFill>
                  <a:srgbClr val="000000"/>
                </a:solidFill>
                <a:ea typeface="楷体_GB2312" pitchFamily="49" charset="-122"/>
              </a:endParaRPr>
            </a:p>
          </p:txBody>
        </p:sp>
        <p:sp>
          <p:nvSpPr>
            <p:cNvPr id="4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次态逻辑</a:t>
              </a:r>
              <a:endParaRPr lang="zh-CN" altLang="en-US" sz="2400">
                <a:solidFill>
                  <a:srgbClr val="000000"/>
                </a:solidFill>
                <a:ea typeface="楷体_GB2312" pitchFamily="49" charset="-122"/>
              </a:endParaRPr>
            </a:p>
          </p:txBody>
        </p:sp>
        <p:sp>
          <p:nvSpPr>
            <p:cNvPr id="42" name="Text Box 12"/>
            <p:cNvSpPr txBox="1">
              <a:spLocks noChangeArrowheads="1"/>
            </p:cNvSpPr>
            <p:nvPr/>
          </p:nvSpPr>
          <p:spPr bwMode="auto">
            <a:xfrm>
              <a:off x="2618" y="2435"/>
              <a:ext cx="761" cy="519"/>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状态</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现态</a:t>
              </a:r>
              <a:endParaRPr lang="zh-CN" altLang="en-US" dirty="0">
                <a:solidFill>
                  <a:srgbClr val="000000"/>
                </a:solidFill>
                <a:ea typeface="楷体_GB2312" pitchFamily="49" charset="-122"/>
              </a:endParaRPr>
            </a:p>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寄存器</a:t>
              </a:r>
              <a:endParaRPr lang="zh-CN" altLang="en-US" dirty="0">
                <a:solidFill>
                  <a:srgbClr val="000000"/>
                </a:solidFill>
                <a:ea typeface="楷体_GB2312" pitchFamily="49" charset="-122"/>
              </a:endParaRPr>
            </a:p>
          </p:txBody>
        </p:sp>
        <p:sp>
          <p:nvSpPr>
            <p:cNvPr id="4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输出逻辑</a:t>
              </a:r>
              <a:endParaRPr lang="zh-CN" altLang="en-US" sz="2400">
                <a:solidFill>
                  <a:srgbClr val="000000"/>
                </a:solidFill>
                <a:ea typeface="楷体_GB2312" pitchFamily="49" charset="-122"/>
              </a:endParaRPr>
            </a:p>
          </p:txBody>
        </p:sp>
        <p:sp>
          <p:nvSpPr>
            <p:cNvPr id="44"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5"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6" name="Line 16"/>
            <p:cNvSpPr>
              <a:spLocks noChangeShapeType="1"/>
            </p:cNvSpPr>
            <p:nvPr/>
          </p:nvSpPr>
          <p:spPr bwMode="auto">
            <a:xfrm flipV="1">
              <a:off x="2241" y="2679"/>
              <a:ext cx="389" cy="2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7" name="Line 17"/>
            <p:cNvSpPr>
              <a:spLocks noChangeShapeType="1"/>
            </p:cNvSpPr>
            <p:nvPr/>
          </p:nvSpPr>
          <p:spPr bwMode="auto">
            <a:xfrm flipV="1">
              <a:off x="3365" y="2690"/>
              <a:ext cx="412" cy="14"/>
            </a:xfrm>
            <a:prstGeom prst="line">
              <a:avLst/>
            </a:prstGeom>
            <a:noFill/>
            <a:ln w="9525">
              <a:solidFill>
                <a:schemeClr val="hlink"/>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8"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9"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0"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1"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2" name="Text Box 22"/>
            <p:cNvSpPr txBox="1">
              <a:spLocks noChangeArrowheads="1"/>
            </p:cNvSpPr>
            <p:nvPr/>
          </p:nvSpPr>
          <p:spPr bwMode="auto">
            <a:xfrm>
              <a:off x="2093" y="3367"/>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panose="020B0604020202020204" pitchFamily="34" charset="0"/>
                  <a:ea typeface="楷体_GB2312" pitchFamily="49" charset="-122"/>
                </a:rPr>
                <a:t>Moore</a:t>
              </a:r>
              <a:r>
                <a:rPr lang="zh-CN" altLang="en-US" sz="2000" dirty="0">
                  <a:solidFill>
                    <a:srgbClr val="000000"/>
                  </a:solidFill>
                  <a:latin typeface="Arial" panose="020B0604020202020204" pitchFamily="34" charset="0"/>
                  <a:ea typeface="楷体_GB2312" pitchFamily="49" charset="-122"/>
                </a:rPr>
                <a:t>型状态机典型结构</a:t>
              </a:r>
              <a:endParaRPr lang="zh-CN" altLang="en-US" sz="2000" dirty="0">
                <a:solidFill>
                  <a:srgbClr val="000000"/>
                </a:solidFill>
                <a:latin typeface="Arial" panose="020B0604020202020204" pitchFamily="34" charset="0"/>
                <a:ea typeface="楷体_GB2312" pitchFamily="49" charset="-122"/>
              </a:endParaRPr>
            </a:p>
          </p:txBody>
        </p:sp>
      </p:grpSp>
      <p:sp>
        <p:nvSpPr>
          <p:cNvPr id="53" name="Text Box 22"/>
          <p:cNvSpPr txBox="1">
            <a:spLocks noChangeArrowheads="1"/>
          </p:cNvSpPr>
          <p:nvPr/>
        </p:nvSpPr>
        <p:spPr bwMode="auto">
          <a:xfrm>
            <a:off x="3366914" y="206084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组合逻辑</a:t>
            </a:r>
            <a:endParaRPr lang="zh-CN" altLang="en-US" sz="2000" dirty="0">
              <a:solidFill>
                <a:srgbClr val="000000"/>
              </a:solidFill>
              <a:latin typeface="Arial" panose="020B0604020202020204" pitchFamily="34" charset="0"/>
              <a:ea typeface="楷体_GB2312" pitchFamily="49" charset="-122"/>
            </a:endParaRPr>
          </a:p>
        </p:txBody>
      </p:sp>
      <p:sp>
        <p:nvSpPr>
          <p:cNvPr id="54" name="Text Box 22"/>
          <p:cNvSpPr txBox="1">
            <a:spLocks noChangeArrowheads="1"/>
          </p:cNvSpPr>
          <p:nvPr/>
        </p:nvSpPr>
        <p:spPr bwMode="auto">
          <a:xfrm>
            <a:off x="6643514" y="206084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组合逻辑</a:t>
            </a:r>
            <a:endParaRPr lang="zh-CN" altLang="en-US" sz="2000" dirty="0">
              <a:solidFill>
                <a:srgbClr val="000000"/>
              </a:solidFill>
              <a:latin typeface="Arial" panose="020B0604020202020204" pitchFamily="34" charset="0"/>
              <a:ea typeface="楷体_GB2312" pitchFamily="49" charset="-122"/>
            </a:endParaRPr>
          </a:p>
        </p:txBody>
      </p:sp>
      <p:sp>
        <p:nvSpPr>
          <p:cNvPr id="55" name="椭圆 54"/>
          <p:cNvSpPr>
            <a:spLocks noChangeArrowheads="1"/>
          </p:cNvSpPr>
          <p:nvPr/>
        </p:nvSpPr>
        <p:spPr bwMode="auto">
          <a:xfrm>
            <a:off x="3253680" y="2564905"/>
            <a:ext cx="1455738" cy="476071"/>
          </a:xfrm>
          <a:prstGeom prst="ellipse">
            <a:avLst/>
          </a:prstGeom>
          <a:noFill/>
          <a:ln w="19050" algn="ctr">
            <a:solidFill>
              <a:srgbClr val="FF0000"/>
            </a:solidFill>
            <a:round/>
          </a:ln>
        </p:spPr>
        <p:txBody>
          <a:bodyPr wrap="square">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57" name="Text Box 22"/>
          <p:cNvSpPr txBox="1">
            <a:spLocks noChangeArrowheads="1"/>
          </p:cNvSpPr>
          <p:nvPr/>
        </p:nvSpPr>
        <p:spPr bwMode="auto">
          <a:xfrm>
            <a:off x="4851734" y="2060848"/>
            <a:ext cx="1503933" cy="361950"/>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寄存器逻辑</a:t>
            </a:r>
            <a:endParaRPr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par>
                          <p:cTn id="24" fill="hold">
                            <p:stCondLst>
                              <p:cond delay="500"/>
                            </p:stCondLst>
                            <p:childTnLst>
                              <p:par>
                                <p:cTn id="25" presetID="9" presetClass="entr" presetSubtype="0" fill="hold" grpId="1"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ssolv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5" grpId="1" animBg="1"/>
      <p:bldP spid="5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时钟同步方法</a:t>
            </a:r>
            <a:endParaRPr lang="zh-CN" altLang="en-US" dirty="0"/>
          </a:p>
        </p:txBody>
      </p:sp>
      <p:sp>
        <p:nvSpPr>
          <p:cNvPr id="3" name="内容占位符 2"/>
          <p:cNvSpPr>
            <a:spLocks noGrp="1"/>
          </p:cNvSpPr>
          <p:nvPr>
            <p:ph idx="4294967295"/>
          </p:nvPr>
        </p:nvSpPr>
        <p:spPr>
          <a:xfrm>
            <a:off x="612000" y="900000"/>
            <a:ext cx="10848528" cy="2016706"/>
          </a:xfrm>
        </p:spPr>
        <p:txBody>
          <a:bodyPr/>
          <a:lstStyle/>
          <a:p>
            <a:r>
              <a:rPr lang="zh-CN" altLang="en-US" dirty="0"/>
              <a:t>时钟同步方法</a:t>
            </a:r>
            <a:endParaRPr lang="en-US" altLang="zh-CN" dirty="0"/>
          </a:p>
          <a:p>
            <a:pPr lvl="1"/>
            <a:r>
              <a:rPr lang="zh-CN" altLang="en-US" sz="2000" dirty="0"/>
              <a:t>以时钟周期信号为基准，确定数据读出和写入的时刻。</a:t>
            </a:r>
            <a:endParaRPr lang="en-US" altLang="zh-CN" sz="2000" dirty="0"/>
          </a:p>
          <a:p>
            <a:pPr lvl="1"/>
            <a:r>
              <a:rPr lang="zh-CN" altLang="en-US" sz="2000" dirty="0"/>
              <a:t>采用边沿触发的时钟同步方法，如上跳沿触发，意味着所有状态元件（寄存器、存储器）的数据写入都发生在时钟周期的上跳沿时刻</a:t>
            </a:r>
            <a:r>
              <a:rPr lang="zh-CN" altLang="en-US" dirty="0"/>
              <a:t>。</a:t>
            </a:r>
            <a:endParaRPr lang="zh-CN" altLang="en-US" dirty="0"/>
          </a:p>
        </p:txBody>
      </p:sp>
      <p:sp>
        <p:nvSpPr>
          <p:cNvPr id="26" name="TextBox 25"/>
          <p:cNvSpPr txBox="1"/>
          <p:nvPr/>
        </p:nvSpPr>
        <p:spPr>
          <a:xfrm>
            <a:off x="6547738" y="4543987"/>
            <a:ext cx="5164886" cy="2340897"/>
          </a:xfrm>
          <a:prstGeom prst="rect">
            <a:avLst/>
          </a:prstGeom>
          <a:noFill/>
        </p:spPr>
        <p:txBody>
          <a:bodyPr wrap="square" rtlCol="0">
            <a:spAutoFit/>
          </a:bodyPr>
          <a:lstStyle/>
          <a:p>
            <a:pPr marL="176530" indent="-176530" eaLnBrk="1" hangingPunct="1">
              <a:lnSpc>
                <a:spcPct val="150000"/>
              </a:lnSpc>
              <a:spcBef>
                <a:spcPts val="0"/>
              </a:spcBef>
              <a:buClrTx/>
              <a:buSzTx/>
              <a:buFontTx/>
              <a:buNone/>
            </a:pPr>
            <a:r>
              <a:rPr lang="zh-CN" altLang="en-US" sz="2000" b="0" dirty="0">
                <a:solidFill>
                  <a:srgbClr val="FF0000"/>
                </a:solidFill>
              </a:rPr>
              <a:t>多周期指令</a:t>
            </a:r>
            <a:endParaRPr lang="en-US" altLang="zh-CN" sz="2000" b="0" dirty="0">
              <a:solidFill>
                <a:srgbClr val="FF0000"/>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所有信号在时钟周期内从状态单元</a:t>
            </a:r>
            <a:r>
              <a:rPr lang="en-US" altLang="zh-CN" sz="2000" b="0" dirty="0">
                <a:solidFill>
                  <a:srgbClr val="081D58">
                    <a:lumMod val="75000"/>
                    <a:lumOff val="25000"/>
                  </a:srgbClr>
                </a:solidFill>
              </a:rPr>
              <a:t>1</a:t>
            </a:r>
            <a:r>
              <a:rPr lang="zh-CN" altLang="en-US" sz="2000" b="0" dirty="0">
                <a:solidFill>
                  <a:srgbClr val="081D58">
                    <a:lumMod val="75000"/>
                    <a:lumOff val="25000"/>
                  </a:srgbClr>
                </a:solidFill>
              </a:rPr>
              <a:t>经组合逻辑传送到状态单元</a:t>
            </a:r>
            <a:r>
              <a:rPr lang="en-US" altLang="zh-CN" sz="2000" b="0" dirty="0">
                <a:solidFill>
                  <a:srgbClr val="081D58">
                    <a:lumMod val="75000"/>
                    <a:lumOff val="25000"/>
                  </a:srgbClr>
                </a:solidFill>
              </a:rPr>
              <a:t>2</a:t>
            </a:r>
            <a:r>
              <a:rPr lang="zh-CN" altLang="en-US" sz="2000" b="0" dirty="0">
                <a:solidFill>
                  <a:srgbClr val="081D58">
                    <a:lumMod val="75000"/>
                    <a:lumOff val="25000"/>
                  </a:srgbClr>
                </a:solidFill>
              </a:rPr>
              <a:t>。</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nvGrpSpPr>
          <p:cNvPr id="28" name="组合 27"/>
          <p:cNvGrpSpPr/>
          <p:nvPr/>
        </p:nvGrpSpPr>
        <p:grpSpPr>
          <a:xfrm>
            <a:off x="1211728" y="2220823"/>
            <a:ext cx="10218848" cy="2340897"/>
            <a:chOff x="1552213" y="3883508"/>
            <a:chExt cx="10218848" cy="2340897"/>
          </a:xfrm>
        </p:grpSpPr>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2213" y="4844110"/>
              <a:ext cx="37242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6918175" y="3883508"/>
              <a:ext cx="4852886" cy="2340897"/>
            </a:xfrm>
            <a:prstGeom prst="rect">
              <a:avLst/>
            </a:prstGeom>
            <a:noFill/>
          </p:spPr>
          <p:txBody>
            <a:bodyPr wrap="square" rtlCol="0">
              <a:spAutoFit/>
            </a:bodyPr>
            <a:lstStyle/>
            <a:p>
              <a:pPr marL="176530" indent="-176530" eaLnBrk="1" hangingPunct="1">
                <a:lnSpc>
                  <a:spcPct val="150000"/>
                </a:lnSpc>
                <a:spcBef>
                  <a:spcPts val="0"/>
                </a:spcBef>
                <a:buClrTx/>
                <a:buSzTx/>
                <a:buFontTx/>
                <a:buNone/>
              </a:pPr>
              <a:r>
                <a:rPr lang="zh-CN" altLang="en-US" sz="2000" b="0" dirty="0">
                  <a:solidFill>
                    <a:srgbClr val="FF0000"/>
                  </a:solidFill>
                </a:rPr>
                <a:t>单周期指令</a:t>
              </a:r>
              <a:endParaRPr lang="en-US" altLang="zh-CN" sz="2000" b="0" dirty="0">
                <a:solidFill>
                  <a:srgbClr val="FF0000"/>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所有信号在时钟周期内从状态单元输出经组合逻辑处理在回到状态单元输入。</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pic>
        <p:nvPicPr>
          <p:cNvPr id="237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945137"/>
            <a:ext cx="5444259" cy="153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0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1052736"/>
            <a:ext cx="8717633" cy="459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47528" y="5805264"/>
            <a:ext cx="10009112" cy="652486"/>
          </a:xfrm>
          <a:prstGeom prst="rect">
            <a:avLst/>
          </a:prstGeom>
          <a:noFill/>
        </p:spPr>
        <p:txBody>
          <a:bodyPr wrap="square" rtlCol="0">
            <a:spAutoFit/>
          </a:bodyPr>
          <a:lstStyle/>
          <a:p>
            <a:pPr>
              <a:buNone/>
            </a:pPr>
            <a:r>
              <a:rPr lang="zh-CN" altLang="en-US" sz="2400" b="0" dirty="0" err="1">
                <a:solidFill>
                  <a:srgbClr val="FC0128"/>
                </a:solidFill>
                <a:latin typeface="+mn-ea"/>
                <a:ea typeface="+mn-ea"/>
              </a:rPr>
              <a:t>     </a:t>
            </a:r>
            <a:r>
              <a:rPr lang="en-US" altLang="zh-CN" sz="2400" b="0" dirty="0" err="1">
                <a:solidFill>
                  <a:srgbClr val="FC0128"/>
                </a:solidFill>
                <a:latin typeface="+mn-ea"/>
                <a:ea typeface="+mn-ea"/>
              </a:rPr>
              <a:t>T</a:t>
            </a:r>
            <a:r>
              <a:rPr lang="en-US" altLang="zh-CN" sz="2400" b="0" baseline="-25000" dirty="0" err="1">
                <a:solidFill>
                  <a:srgbClr val="FC0128"/>
                </a:solidFill>
                <a:latin typeface="+mn-ea"/>
                <a:ea typeface="+mn-ea"/>
              </a:rPr>
              <a:t>ccq</a:t>
            </a:r>
            <a:r>
              <a:rPr lang="en-US" altLang="zh-CN" sz="2400" dirty="0">
                <a:latin typeface="+mn-ea"/>
                <a:ea typeface="+mn-ea"/>
              </a:rPr>
              <a:t> </a:t>
            </a:r>
            <a:r>
              <a:rPr lang="zh-CN" altLang="en-US" sz="2400" dirty="0">
                <a:solidFill>
                  <a:schemeClr val="tx2">
                    <a:lumMod val="50000"/>
                    <a:lumOff val="50000"/>
                  </a:schemeClr>
                </a:solidFill>
                <a:latin typeface="+mn-ea"/>
                <a:ea typeface="+mn-ea"/>
              </a:rPr>
              <a:t>：</a:t>
            </a:r>
            <a:r>
              <a:rPr lang="zh-CN" altLang="en-US" sz="2000">
                <a:solidFill>
                  <a:srgbClr val="0535D1"/>
                </a:solidFill>
                <a:effectLst/>
                <a:latin typeface="Heiti TC Medium" pitchFamily="2" charset="-128"/>
                <a:ea typeface="Heiti TC Medium" pitchFamily="2" charset="-128"/>
              </a:rPr>
              <a:t>触发时钟边沿到</a:t>
            </a:r>
            <a:r>
              <a:rPr lang="en-US" sz="2000">
                <a:solidFill>
                  <a:srgbClr val="0535D1"/>
                </a:solidFill>
                <a:effectLst/>
                <a:latin typeface="Heiti TC Medium" pitchFamily="2" charset="-128"/>
                <a:ea typeface="Heiti TC Medium" pitchFamily="2" charset="-128"/>
              </a:rPr>
              <a:t>Q</a:t>
            </a:r>
            <a:r>
              <a:rPr lang="zh-CN" altLang="en-US" sz="2000">
                <a:solidFill>
                  <a:srgbClr val="0535D1"/>
                </a:solidFill>
                <a:effectLst/>
                <a:latin typeface="Heiti TC Medium" pitchFamily="2" charset="-128"/>
                <a:ea typeface="Heiti TC Medium" pitchFamily="2" charset="-128"/>
              </a:rPr>
              <a:t>的</a:t>
            </a:r>
            <a:r>
              <a:rPr lang="zh-CN" altLang="en-US" sz="2000" u="sng">
                <a:solidFill>
                  <a:srgbClr val="0535D1"/>
                </a:solidFill>
                <a:effectLst/>
                <a:latin typeface="Heiti TC Medium" pitchFamily="2" charset="-128"/>
                <a:ea typeface="Heiti TC Medium" pitchFamily="2" charset="-128"/>
              </a:rPr>
              <a:t>最小</a:t>
            </a:r>
            <a:r>
              <a:rPr lang="zh-CN" altLang="en-US" sz="2000">
                <a:solidFill>
                  <a:srgbClr val="0535D1"/>
                </a:solidFill>
                <a:effectLst/>
                <a:latin typeface="Heiti TC Medium" pitchFamily="2" charset="-128"/>
                <a:ea typeface="Heiti TC Medium" pitchFamily="2" charset="-128"/>
              </a:rPr>
              <a:t>延迟 </a:t>
            </a:r>
            <a:endParaRPr lang="zh-CN" altLang="en-US" sz="2400">
              <a:effectLst/>
              <a:latin typeface="Heiti TC Medium" pitchFamily="2" charset="-128"/>
              <a:ea typeface="Heiti TC Medium" pitchFamily="2" charset="-128"/>
            </a:endParaRPr>
          </a:p>
          <a:p>
            <a:pPr eaLnBrk="1" hangingPunct="1">
              <a:lnSpc>
                <a:spcPct val="100000"/>
              </a:lnSpc>
              <a:spcBef>
                <a:spcPct val="0"/>
              </a:spcBef>
              <a:buClrTx/>
              <a:buSzTx/>
              <a:buFontTx/>
              <a:buNone/>
            </a:pPr>
            <a:endParaRPr lang="zh-CN" altLang="en-US" sz="2400" b="0" baseline="-25000" dirty="0">
              <a:solidFill>
                <a:schemeClr val="tx2">
                  <a:lumMod val="50000"/>
                  <a:lumOff val="50000"/>
                </a:schemeClr>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27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7587"/>
          <a:stretch>
            <a:fillRect/>
          </a:stretch>
        </p:blipFill>
        <p:spPr bwMode="auto">
          <a:xfrm>
            <a:off x="1847528" y="745712"/>
            <a:ext cx="8277225" cy="4090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4241" y="5013176"/>
            <a:ext cx="10923183" cy="1338828"/>
          </a:xfrm>
          <a:prstGeom prst="rect">
            <a:avLst/>
          </a:prstGeom>
          <a:noFill/>
        </p:spPr>
        <p:txBody>
          <a:bodyPr wrap="none" rtlCol="0">
            <a:spAutoFit/>
          </a:bodyPr>
          <a:lstStyle/>
          <a:p>
            <a:pPr marL="457200" indent="-457200">
              <a:spcAft>
                <a:spcPts val="600"/>
              </a:spcAft>
            </a:pPr>
            <a:r>
              <a:rPr lang="zh-CN" altLang="en-US" sz="2000" dirty="0">
                <a:latin typeface="+mn-lt"/>
              </a:rPr>
              <a:t>时钟周期要足够长：寄存器</a:t>
            </a:r>
            <a:r>
              <a:rPr lang="zh-CN" altLang="en-US" sz="2000" u="sng" dirty="0">
                <a:latin typeface="+mn-lt"/>
              </a:rPr>
              <a:t>稳定</a:t>
            </a:r>
            <a:r>
              <a:rPr lang="zh-CN" altLang="en-US" sz="2000" dirty="0">
                <a:latin typeface="+mn-lt"/>
              </a:rPr>
              <a:t>输出时间 </a:t>
            </a:r>
            <a:r>
              <a:rPr lang="en-US" altLang="zh-CN" sz="2000" dirty="0">
                <a:latin typeface="+mn-lt"/>
              </a:rPr>
              <a:t>+</a:t>
            </a:r>
            <a:r>
              <a:rPr lang="zh-CN" altLang="en-US" sz="2000" dirty="0">
                <a:latin typeface="+mn-lt"/>
              </a:rPr>
              <a:t> 次态逻辑</a:t>
            </a:r>
            <a:r>
              <a:rPr lang="zh-CN" altLang="en-US" sz="2000" u="sng" dirty="0">
                <a:latin typeface="+mn-lt"/>
              </a:rPr>
              <a:t>最长</a:t>
            </a:r>
            <a:r>
              <a:rPr lang="zh-CN" altLang="en-US" sz="2000" dirty="0">
                <a:latin typeface="+mn-lt"/>
              </a:rPr>
              <a:t>计算时间 </a:t>
            </a:r>
            <a:r>
              <a:rPr lang="en-US" altLang="zh-CN" sz="2000" dirty="0">
                <a:latin typeface="+mn-lt"/>
              </a:rPr>
              <a:t>+</a:t>
            </a:r>
            <a:r>
              <a:rPr lang="zh-CN" altLang="en-US" sz="2000" dirty="0">
                <a:latin typeface="+mn-lt"/>
              </a:rPr>
              <a:t> 寄存器输入建立时间</a:t>
            </a:r>
            <a:br>
              <a:rPr lang="en-US" altLang="zh-CN" sz="2000" dirty="0">
                <a:latin typeface="+mn-lt"/>
              </a:rPr>
            </a:br>
            <a:r>
              <a:rPr lang="en-US" altLang="zh-CN" sz="2000" dirty="0">
                <a:solidFill>
                  <a:srgbClr val="FF0000"/>
                </a:solidFill>
                <a:latin typeface="+mn-lt"/>
              </a:rPr>
              <a:t>T</a:t>
            </a:r>
            <a:r>
              <a:rPr lang="en-US" altLang="zh-CN" sz="2000" baseline="-25000" dirty="0">
                <a:solidFill>
                  <a:srgbClr val="FF0000"/>
                </a:solidFill>
                <a:latin typeface="+mn-lt"/>
              </a:rPr>
              <a:t>C    </a:t>
            </a:r>
            <a:r>
              <a:rPr lang="en-US" altLang="zh-CN" sz="2000" baseline="0" dirty="0">
                <a:solidFill>
                  <a:srgbClr val="FF0000"/>
                </a:solidFill>
                <a:latin typeface="+mn-lt"/>
              </a:rPr>
              <a:t>&gt;=   </a:t>
            </a:r>
            <a:r>
              <a:rPr lang="en-US" altLang="zh-CN" sz="2000" baseline="0" dirty="0" err="1">
                <a:solidFill>
                  <a:srgbClr val="FF0000"/>
                </a:solidFill>
                <a:latin typeface="+mn-lt"/>
              </a:rPr>
              <a:t>T</a:t>
            </a:r>
            <a:r>
              <a:rPr lang="en-US" altLang="zh-CN" sz="2000" baseline="-25000" dirty="0" err="1">
                <a:solidFill>
                  <a:srgbClr val="FF0000"/>
                </a:solidFill>
                <a:latin typeface="+mn-lt"/>
              </a:rPr>
              <a:t>ctq</a:t>
            </a:r>
            <a:r>
              <a:rPr lang="en-US" altLang="zh-CN" sz="2000" baseline="0" dirty="0">
                <a:solidFill>
                  <a:srgbClr val="FF0000"/>
                </a:solidFill>
                <a:latin typeface="+mn-lt"/>
              </a:rPr>
              <a:t> + </a:t>
            </a:r>
            <a:r>
              <a:rPr lang="en-US" altLang="zh-CN" sz="2000" baseline="0" dirty="0" err="1">
                <a:solidFill>
                  <a:srgbClr val="FF0000"/>
                </a:solidFill>
                <a:latin typeface="+mn-lt"/>
              </a:rPr>
              <a:t>T</a:t>
            </a:r>
            <a:r>
              <a:rPr lang="en-US" altLang="zh-CN" sz="2000" baseline="-25000" dirty="0" err="1">
                <a:solidFill>
                  <a:srgbClr val="FF0000"/>
                </a:solidFill>
                <a:latin typeface="+mn-lt"/>
              </a:rPr>
              <a:t>cd</a:t>
            </a:r>
            <a:r>
              <a:rPr lang="en-US" altLang="zh-CN" sz="2000" baseline="-25000" dirty="0">
                <a:solidFill>
                  <a:srgbClr val="FF0000"/>
                </a:solidFill>
                <a:latin typeface="+mn-lt"/>
              </a:rPr>
              <a:t>(max)</a:t>
            </a:r>
            <a:r>
              <a:rPr lang="en-US" altLang="zh-CN" sz="2000" baseline="0" dirty="0">
                <a:solidFill>
                  <a:srgbClr val="FF0000"/>
                </a:solidFill>
                <a:latin typeface="+mn-lt"/>
              </a:rPr>
              <a:t> +</a:t>
            </a:r>
            <a:r>
              <a:rPr lang="en-US" altLang="zh-CN" sz="2000" baseline="0" dirty="0" err="1">
                <a:solidFill>
                  <a:srgbClr val="FF0000"/>
                </a:solidFill>
                <a:latin typeface="+mn-lt"/>
              </a:rPr>
              <a:t>T</a:t>
            </a:r>
            <a:r>
              <a:rPr lang="en-US" altLang="zh-CN" sz="2000" baseline="-25000" dirty="0" err="1">
                <a:solidFill>
                  <a:srgbClr val="FF0000"/>
                </a:solidFill>
                <a:latin typeface="+mn-lt"/>
              </a:rPr>
              <a:t>setup</a:t>
            </a:r>
            <a:endParaRPr lang="zh-CN" altLang="en-US" sz="2000" baseline="-25000" dirty="0">
              <a:solidFill>
                <a:srgbClr val="FF0000"/>
              </a:solidFill>
              <a:latin typeface="+mn-lt"/>
            </a:endParaRPr>
          </a:p>
          <a:p>
            <a:pPr marL="457200" indent="-457200">
              <a:spcAft>
                <a:spcPts val="600"/>
              </a:spcAft>
            </a:pPr>
            <a:r>
              <a:rPr lang="zh-CN" altLang="en-US" sz="2000" dirty="0" err="1">
                <a:latin typeface="+mn-lt"/>
                <a:ea typeface="宋体" panose="02010600030101010101" pitchFamily="2" charset="-122"/>
              </a:rPr>
              <a:t>次态逻辑计算不能过快 ：</a:t>
            </a:r>
            <a:r>
              <a:rPr lang="zh-CN" altLang="en-US" sz="2000" dirty="0">
                <a:latin typeface="+mn-lt"/>
              </a:rPr>
              <a:t>寄存器</a:t>
            </a:r>
            <a:r>
              <a:rPr lang="zh-CN" altLang="en-US" sz="2000" u="sng" dirty="0">
                <a:latin typeface="+mn-lt"/>
              </a:rPr>
              <a:t>最短</a:t>
            </a:r>
            <a:r>
              <a:rPr lang="zh-CN" altLang="en-US" sz="2000" dirty="0">
                <a:latin typeface="+mn-lt"/>
              </a:rPr>
              <a:t>输出时间 </a:t>
            </a:r>
            <a:r>
              <a:rPr lang="en-US" altLang="zh-CN" sz="2000" dirty="0">
                <a:latin typeface="+mn-lt"/>
              </a:rPr>
              <a:t>+</a:t>
            </a:r>
            <a:r>
              <a:rPr lang="zh-CN" altLang="en-US" sz="2000" dirty="0">
                <a:latin typeface="+mn-lt"/>
              </a:rPr>
              <a:t> 次态逻辑</a:t>
            </a:r>
            <a:r>
              <a:rPr lang="zh-CN" altLang="en-US" sz="2000" u="sng" dirty="0">
                <a:latin typeface="+mn-lt"/>
              </a:rPr>
              <a:t>最短</a:t>
            </a:r>
            <a:r>
              <a:rPr lang="zh-CN" altLang="en-US" sz="2000" dirty="0">
                <a:latin typeface="+mn-lt"/>
              </a:rPr>
              <a:t>计算时间</a:t>
            </a:r>
            <a:r>
              <a:rPr lang="en-US" altLang="zh-CN" sz="2000" dirty="0">
                <a:latin typeface="+mn-lt"/>
              </a:rPr>
              <a:t> &gt;= </a:t>
            </a:r>
            <a:r>
              <a:rPr lang="zh-CN" altLang="en-US" sz="2000" dirty="0" err="1">
                <a:latin typeface="+mn-lt"/>
                <a:ea typeface="宋体" panose="02010600030101010101" pitchFamily="2" charset="-122"/>
              </a:rPr>
              <a:t>输入保持时间 </a:t>
            </a:r>
            <a:br>
              <a:rPr lang="en-US" altLang="zh-CN" sz="2000" dirty="0" err="1">
                <a:latin typeface="+mn-lt"/>
                <a:ea typeface="宋体" panose="02010600030101010101" pitchFamily="2" charset="-122"/>
              </a:rPr>
            </a:br>
            <a:r>
              <a:rPr lang="en-US" altLang="zh-CN" sz="2000" dirty="0" err="1">
                <a:solidFill>
                  <a:srgbClr val="FF0000"/>
                </a:solidFill>
                <a:latin typeface="+mn-lt"/>
                <a:ea typeface="宋体" panose="02010600030101010101" pitchFamily="2" charset="-122"/>
              </a:rPr>
              <a:t>T</a:t>
            </a:r>
            <a:r>
              <a:rPr lang="en-US" altLang="zh-CN" sz="2000" baseline="-25000" dirty="0" err="1">
                <a:solidFill>
                  <a:srgbClr val="FF0000"/>
                </a:solidFill>
                <a:latin typeface="+mn-lt"/>
                <a:ea typeface="宋体" panose="02010600030101010101" pitchFamily="2" charset="-122"/>
              </a:rPr>
              <a:t>ccq </a:t>
            </a:r>
            <a:r>
              <a:rPr lang="en-US" altLang="zh-CN" sz="2000" dirty="0" err="1">
                <a:solidFill>
                  <a:srgbClr val="FF0000"/>
                </a:solidFill>
                <a:latin typeface="+mn-lt"/>
                <a:ea typeface="宋体" panose="02010600030101010101" pitchFamily="2" charset="-122"/>
              </a:rPr>
              <a:t>+ T</a:t>
            </a:r>
            <a:r>
              <a:rPr lang="en-US" altLang="zh-CN" sz="2000" baseline="-25000" dirty="0" err="1">
                <a:solidFill>
                  <a:srgbClr val="FF0000"/>
                </a:solidFill>
                <a:latin typeface="+mn-lt"/>
                <a:ea typeface="宋体" panose="02010600030101010101" pitchFamily="2" charset="-122"/>
              </a:rPr>
              <a:t>cd</a:t>
            </a:r>
            <a:r>
              <a:rPr lang="en-US" altLang="zh-CN" sz="2000" baseline="-25000" dirty="0">
                <a:solidFill>
                  <a:srgbClr val="FF0000"/>
                </a:solidFill>
                <a:latin typeface="+mn-lt"/>
                <a:ea typeface="宋体" panose="02010600030101010101" pitchFamily="2" charset="-122"/>
              </a:rPr>
              <a:t>(min)</a:t>
            </a:r>
            <a:r>
              <a:rPr lang="en-US" altLang="zh-CN" sz="2000" dirty="0">
                <a:solidFill>
                  <a:srgbClr val="FF0000"/>
                </a:solidFill>
                <a:latin typeface="+mn-lt"/>
              </a:rPr>
              <a:t>   </a:t>
            </a:r>
            <a:r>
              <a:rPr lang="en-US" altLang="zh-CN" sz="2000" dirty="0">
                <a:solidFill>
                  <a:srgbClr val="FF0000"/>
                </a:solidFill>
                <a:latin typeface="+mn-lt"/>
                <a:ea typeface="宋体" panose="02010600030101010101" pitchFamily="2" charset="-122"/>
              </a:rPr>
              <a:t>≥  </a:t>
            </a:r>
            <a:r>
              <a:rPr lang="en-US" altLang="zh-CN" sz="2000" dirty="0" err="1">
                <a:solidFill>
                  <a:srgbClr val="FF0000"/>
                </a:solidFill>
                <a:latin typeface="+mn-lt"/>
              </a:rPr>
              <a:t>T</a:t>
            </a:r>
            <a:r>
              <a:rPr lang="en-US" altLang="zh-CN" sz="2000" baseline="-25000" dirty="0" err="1">
                <a:solidFill>
                  <a:srgbClr val="FF0000"/>
                </a:solidFill>
                <a:latin typeface="+mn-lt"/>
              </a:rPr>
              <a:t>hold</a:t>
            </a:r>
            <a:endParaRPr lang="en-US" sz="2000">
              <a:solidFill>
                <a:srgbClr val="FF0000"/>
              </a:solidFill>
              <a:latin typeface="+mn-lt"/>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56" y="908720"/>
            <a:ext cx="9577064"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839416" y="2348880"/>
            <a:ext cx="5472608" cy="4392488"/>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solidFill>
                <a:schemeClr val="accent1"/>
              </a:solidFill>
              <a:effectLst/>
              <a:latin typeface="Arial" panose="020B0604020202020204" pitchFamily="34" charset="0"/>
            </a:endParaRPr>
          </a:p>
        </p:txBody>
      </p:sp>
      <p:sp>
        <p:nvSpPr>
          <p:cNvPr id="3" name="Rectangle 2"/>
          <p:cNvSpPr/>
          <p:nvPr/>
        </p:nvSpPr>
        <p:spPr bwMode="auto">
          <a:xfrm>
            <a:off x="5663952" y="4945922"/>
            <a:ext cx="5472608" cy="179544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solidFill>
                <a:schemeClr val="accent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2" name="Group 20"/>
          <p:cNvGrpSpPr/>
          <p:nvPr/>
        </p:nvGrpSpPr>
        <p:grpSpPr bwMode="auto">
          <a:xfrm>
            <a:off x="2495600" y="2738539"/>
            <a:ext cx="2413000" cy="2090738"/>
            <a:chOff x="3792" y="1907"/>
            <a:chExt cx="1248" cy="1317"/>
          </a:xfrm>
        </p:grpSpPr>
        <p:sp>
          <p:nvSpPr>
            <p:cNvPr id="2096" name="Text Box 21"/>
            <p:cNvSpPr txBox="1">
              <a:spLocks noChangeArrowheads="1"/>
            </p:cNvSpPr>
            <p:nvPr/>
          </p:nvSpPr>
          <p:spPr bwMode="auto">
            <a:xfrm>
              <a:off x="3936" y="1907"/>
              <a:ext cx="912" cy="23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latin typeface="微软雅黑" panose="020B0503020204020204" pitchFamily="34" charset="-122"/>
                  <a:ea typeface="微软雅黑" panose="020B0503020204020204" pitchFamily="34" charset="-122"/>
                </a:rPr>
                <a:t>真值表</a:t>
              </a:r>
              <a:endParaRPr kumimoji="1" lang="zh-CN" altLang="en-US" b="0" dirty="0">
                <a:solidFill>
                  <a:srgbClr val="063DE8"/>
                </a:solidFill>
                <a:latin typeface="微软雅黑" panose="020B0503020204020204" pitchFamily="34" charset="-122"/>
                <a:ea typeface="微软雅黑" panose="020B0503020204020204" pitchFamily="34" charset="-122"/>
              </a:endParaRPr>
            </a:p>
          </p:txBody>
        </p:sp>
        <p:sp>
          <p:nvSpPr>
            <p:cNvPr id="2097" name="Rectangle 22"/>
            <p:cNvSpPr>
              <a:spLocks noChangeArrowheads="1"/>
            </p:cNvSpPr>
            <p:nvPr/>
          </p:nvSpPr>
          <p:spPr bwMode="auto">
            <a:xfrm>
              <a:off x="4604"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098" name="Rectangle 23"/>
            <p:cNvSpPr>
              <a:spLocks noChangeArrowheads="1"/>
            </p:cNvSpPr>
            <p:nvPr/>
          </p:nvSpPr>
          <p:spPr bwMode="auto">
            <a:xfrm>
              <a:off x="4307"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099" name="Rectangle 24"/>
            <p:cNvSpPr>
              <a:spLocks noChangeArrowheads="1"/>
            </p:cNvSpPr>
            <p:nvPr/>
          </p:nvSpPr>
          <p:spPr bwMode="auto">
            <a:xfrm>
              <a:off x="3851"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1</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0" name="Rectangle 25"/>
            <p:cNvSpPr>
              <a:spLocks noChangeArrowheads="1"/>
            </p:cNvSpPr>
            <p:nvPr/>
          </p:nvSpPr>
          <p:spPr bwMode="auto">
            <a:xfrm>
              <a:off x="4604"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1" name="Rectangle 26"/>
            <p:cNvSpPr>
              <a:spLocks noChangeArrowheads="1"/>
            </p:cNvSpPr>
            <p:nvPr/>
          </p:nvSpPr>
          <p:spPr bwMode="auto">
            <a:xfrm>
              <a:off x="4307"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102" name="Rectangle 27"/>
            <p:cNvSpPr>
              <a:spLocks noChangeArrowheads="1"/>
            </p:cNvSpPr>
            <p:nvPr/>
          </p:nvSpPr>
          <p:spPr bwMode="auto">
            <a:xfrm>
              <a:off x="3851"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3" name="Rectangle 28"/>
            <p:cNvSpPr>
              <a:spLocks noChangeArrowheads="1"/>
            </p:cNvSpPr>
            <p:nvPr/>
          </p:nvSpPr>
          <p:spPr bwMode="auto">
            <a:xfrm>
              <a:off x="4604"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4" name="Rectangle 29"/>
            <p:cNvSpPr>
              <a:spLocks noChangeArrowheads="1"/>
            </p:cNvSpPr>
            <p:nvPr/>
          </p:nvSpPr>
          <p:spPr bwMode="auto">
            <a:xfrm>
              <a:off x="4307"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105" name="Rectangle 30"/>
            <p:cNvSpPr>
              <a:spLocks noChangeArrowheads="1"/>
            </p:cNvSpPr>
            <p:nvPr/>
          </p:nvSpPr>
          <p:spPr bwMode="auto">
            <a:xfrm>
              <a:off x="3851"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1</a:t>
              </a: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
          <p:nvSpPr>
            <p:cNvPr id="2106" name="Rectangle 31"/>
            <p:cNvSpPr>
              <a:spLocks noChangeArrowheads="1"/>
            </p:cNvSpPr>
            <p:nvPr/>
          </p:nvSpPr>
          <p:spPr bwMode="auto">
            <a:xfrm>
              <a:off x="4594"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7" name="Rectangle 32"/>
            <p:cNvSpPr>
              <a:spLocks noChangeArrowheads="1"/>
            </p:cNvSpPr>
            <p:nvPr/>
          </p:nvSpPr>
          <p:spPr bwMode="auto">
            <a:xfrm>
              <a:off x="4307"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8" name="Rectangle 33"/>
            <p:cNvSpPr>
              <a:spLocks noChangeArrowheads="1"/>
            </p:cNvSpPr>
            <p:nvPr/>
          </p:nvSpPr>
          <p:spPr bwMode="auto">
            <a:xfrm>
              <a:off x="3851"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0</a:t>
              </a: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
          <p:nvSpPr>
            <p:cNvPr id="2109" name="Rectangle 34"/>
            <p:cNvSpPr>
              <a:spLocks noChangeArrowheads="1"/>
            </p:cNvSpPr>
            <p:nvPr/>
          </p:nvSpPr>
          <p:spPr bwMode="auto">
            <a:xfrm>
              <a:off x="4594" y="2128"/>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C</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endParaRPr lang="en-US" altLang="zh-CN" sz="2000" b="0" i="1" baseline="-25000" dirty="0">
                <a:solidFill>
                  <a:srgbClr val="063DE8"/>
                </a:solidFill>
                <a:latin typeface="微软雅黑" panose="020B0503020204020204" pitchFamily="34" charset="-122"/>
                <a:ea typeface="微软雅黑" panose="020B0503020204020204" pitchFamily="34" charset="-122"/>
              </a:endParaRPr>
            </a:p>
          </p:txBody>
        </p:sp>
        <p:sp>
          <p:nvSpPr>
            <p:cNvPr id="2110" name="Rectangle 35"/>
            <p:cNvSpPr>
              <a:spLocks noChangeArrowheads="1"/>
            </p:cNvSpPr>
            <p:nvPr/>
          </p:nvSpPr>
          <p:spPr bwMode="auto">
            <a:xfrm>
              <a:off x="4307" y="2128"/>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S</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endParaRPr lang="en-US" altLang="zh-CN" sz="2000" b="0" i="1" baseline="-25000" dirty="0">
                <a:solidFill>
                  <a:srgbClr val="063DE8"/>
                </a:solidFill>
                <a:latin typeface="微软雅黑" panose="020B0503020204020204" pitchFamily="34" charset="-122"/>
                <a:ea typeface="微软雅黑" panose="020B0503020204020204" pitchFamily="34" charset="-122"/>
              </a:endParaRPr>
            </a:p>
          </p:txBody>
        </p:sp>
        <p:sp>
          <p:nvSpPr>
            <p:cNvPr id="2111" name="Rectangle 36"/>
            <p:cNvSpPr>
              <a:spLocks noChangeArrowheads="1"/>
            </p:cNvSpPr>
            <p:nvPr/>
          </p:nvSpPr>
          <p:spPr bwMode="auto">
            <a:xfrm>
              <a:off x="3851" y="2160"/>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a:solidFill>
                    <a:srgbClr val="000000"/>
                  </a:solidFill>
                  <a:latin typeface="微软雅黑" panose="020B0503020204020204" pitchFamily="34" charset="-122"/>
                  <a:ea typeface="微软雅黑" panose="020B0503020204020204" pitchFamily="34" charset="-122"/>
                </a:rPr>
                <a:t>A </a:t>
              </a:r>
              <a:r>
                <a:rPr lang="zh-CN" altLang="en-US" sz="2000" b="0" i="1">
                  <a:solidFill>
                    <a:srgbClr val="000000"/>
                  </a:solidFill>
                  <a:latin typeface="微软雅黑" panose="020B0503020204020204" pitchFamily="34" charset="-122"/>
                  <a:ea typeface="微软雅黑" panose="020B0503020204020204" pitchFamily="34" charset="-122"/>
                </a:rPr>
                <a:t> </a:t>
              </a:r>
              <a:r>
                <a:rPr lang="en-US" altLang="zh-CN" sz="2000" b="0" i="1">
                  <a:solidFill>
                    <a:srgbClr val="000000"/>
                  </a:solidFill>
                  <a:latin typeface="微软雅黑" panose="020B0503020204020204" pitchFamily="34" charset="-122"/>
                  <a:ea typeface="微软雅黑" panose="020B0503020204020204" pitchFamily="34" charset="-122"/>
                </a:rPr>
                <a:t> B</a:t>
              </a:r>
              <a:r>
                <a:rPr lang="zh-CN" altLang="en-US" sz="2000" b="0" i="1">
                  <a:solidFill>
                    <a:srgbClr val="000000"/>
                  </a:solidFill>
                  <a:latin typeface="微软雅黑" panose="020B0503020204020204" pitchFamily="34" charset="-122"/>
                  <a:ea typeface="微软雅黑" panose="020B0503020204020204" pitchFamily="34" charset="-122"/>
                </a:rPr>
                <a:t> </a:t>
              </a:r>
              <a:endParaRPr lang="en-US" altLang="zh-CN" sz="2000" b="0" i="1">
                <a:solidFill>
                  <a:srgbClr val="000000"/>
                </a:solidFill>
                <a:latin typeface="微软雅黑" panose="020B0503020204020204" pitchFamily="34" charset="-122"/>
                <a:ea typeface="微软雅黑" panose="020B0503020204020204" pitchFamily="34" charset="-122"/>
              </a:endParaRPr>
            </a:p>
          </p:txBody>
        </p:sp>
        <p:sp>
          <p:nvSpPr>
            <p:cNvPr id="2112" name="Line 37"/>
            <p:cNvSpPr>
              <a:spLocks noChangeShapeType="1"/>
            </p:cNvSpPr>
            <p:nvPr/>
          </p:nvSpPr>
          <p:spPr bwMode="auto">
            <a:xfrm>
              <a:off x="3792" y="2160"/>
              <a:ext cx="124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3" name="Line 38"/>
            <p:cNvSpPr>
              <a:spLocks noChangeShapeType="1"/>
            </p:cNvSpPr>
            <p:nvPr/>
          </p:nvSpPr>
          <p:spPr bwMode="auto">
            <a:xfrm>
              <a:off x="3792" y="2371"/>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4" name="Line 39"/>
            <p:cNvSpPr>
              <a:spLocks noChangeShapeType="1"/>
            </p:cNvSpPr>
            <p:nvPr/>
          </p:nvSpPr>
          <p:spPr bwMode="auto">
            <a:xfrm>
              <a:off x="3792" y="2591"/>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5" name="Line 40"/>
            <p:cNvSpPr>
              <a:spLocks noChangeShapeType="1"/>
            </p:cNvSpPr>
            <p:nvPr/>
          </p:nvSpPr>
          <p:spPr bwMode="auto">
            <a:xfrm>
              <a:off x="3792" y="2802"/>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6" name="Line 41"/>
            <p:cNvSpPr>
              <a:spLocks noChangeShapeType="1"/>
            </p:cNvSpPr>
            <p:nvPr/>
          </p:nvSpPr>
          <p:spPr bwMode="auto">
            <a:xfrm>
              <a:off x="3792" y="3013"/>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7" name="Line 42"/>
            <p:cNvSpPr>
              <a:spLocks noChangeShapeType="1"/>
            </p:cNvSpPr>
            <p:nvPr/>
          </p:nvSpPr>
          <p:spPr bwMode="auto">
            <a:xfrm>
              <a:off x="3792" y="3224"/>
              <a:ext cx="124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8" name="Line 44"/>
            <p:cNvSpPr>
              <a:spLocks noChangeShapeType="1"/>
            </p:cNvSpPr>
            <p:nvPr/>
          </p:nvSpPr>
          <p:spPr bwMode="auto">
            <a:xfrm>
              <a:off x="4307" y="2160"/>
              <a:ext cx="0" cy="106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grpSp>
      <p:sp>
        <p:nvSpPr>
          <p:cNvPr id="12" name="圆角矩形 11"/>
          <p:cNvSpPr/>
          <p:nvPr/>
        </p:nvSpPr>
        <p:spPr bwMode="auto">
          <a:xfrm>
            <a:off x="2063553" y="767468"/>
            <a:ext cx="7998479" cy="635692"/>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70" name="Rectangle 3"/>
          <p:cNvSpPr txBox="1">
            <a:spLocks noChangeArrowheads="1"/>
          </p:cNvSpPr>
          <p:nvPr/>
        </p:nvSpPr>
        <p:spPr bwMode="auto">
          <a:xfrm>
            <a:off x="612000" y="900000"/>
            <a:ext cx="10236528" cy="1541448"/>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lnSpc>
                <a:spcPct val="110000"/>
              </a:lnSpc>
              <a:spcBef>
                <a:spcPct val="10000"/>
              </a:spcBef>
              <a:buFont typeface="+mj-lt"/>
              <a:buAutoNum type="arabicPeriod"/>
            </a:pPr>
            <a:r>
              <a:rPr kumimoji="1" lang="zh-CN" altLang="en-US" kern="0" dirty="0">
                <a:solidFill>
                  <a:srgbClr val="000000"/>
                </a:solidFill>
              </a:rPr>
              <a:t>半加器</a:t>
            </a:r>
            <a:endParaRPr kumimoji="1" lang="en-US" altLang="zh-CN" kern="0" dirty="0">
              <a:solidFill>
                <a:srgbClr val="000000"/>
              </a:solidFill>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endParaRPr kumimoji="1" lang="en-US" altLang="zh-CN" sz="2000" b="0" dirty="0">
              <a:solidFill>
                <a:srgbClr val="063DE8"/>
              </a:solidFill>
              <a:latin typeface="微软雅黑" panose="020B0503020204020204" pitchFamily="34" charset="-122"/>
              <a:ea typeface="微软雅黑" panose="020B0503020204020204" pitchFamily="34" charset="-122"/>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endParaRPr kumimoji="1" lang="en-US" altLang="zh-CN" sz="2800" kern="0" dirty="0">
              <a:solidFill>
                <a:srgbClr val="000000"/>
              </a:solidFill>
            </a:endParaRPr>
          </a:p>
        </p:txBody>
      </p:sp>
      <p:grpSp>
        <p:nvGrpSpPr>
          <p:cNvPr id="14" name="组合 13"/>
          <p:cNvGrpSpPr/>
          <p:nvPr/>
        </p:nvGrpSpPr>
        <p:grpSpPr>
          <a:xfrm>
            <a:off x="6599815" y="5225132"/>
            <a:ext cx="2928302" cy="776288"/>
            <a:chOff x="4634286" y="3752735"/>
            <a:chExt cx="2928302" cy="776288"/>
          </a:xfrm>
        </p:grpSpPr>
        <p:grpSp>
          <p:nvGrpSpPr>
            <p:cNvPr id="9" name="Group 95"/>
            <p:cNvGrpSpPr/>
            <p:nvPr/>
          </p:nvGrpSpPr>
          <p:grpSpPr bwMode="auto">
            <a:xfrm>
              <a:off x="5254363" y="3752735"/>
              <a:ext cx="2308225" cy="776288"/>
              <a:chOff x="2041" y="3281"/>
              <a:chExt cx="1454" cy="489"/>
            </a:xfrm>
          </p:grpSpPr>
          <p:sp>
            <p:nvSpPr>
              <p:cNvPr id="2059" name="Rectangle 81"/>
              <p:cNvSpPr>
                <a:spLocks noChangeArrowheads="1"/>
              </p:cNvSpPr>
              <p:nvPr/>
            </p:nvSpPr>
            <p:spPr bwMode="auto">
              <a:xfrm>
                <a:off x="2487" y="3281"/>
                <a:ext cx="480" cy="489"/>
              </a:xfrm>
              <a:prstGeom prst="rect">
                <a:avLst/>
              </a:prstGeom>
              <a:noFill/>
              <a:ln w="1905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060" name="Text Box 82"/>
              <p:cNvSpPr txBox="1">
                <a:spLocks noChangeArrowheads="1"/>
              </p:cNvSpPr>
              <p:nvPr/>
            </p:nvSpPr>
            <p:spPr bwMode="auto">
              <a:xfrm>
                <a:off x="2721" y="3304"/>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1600">
                    <a:solidFill>
                      <a:srgbClr val="000000"/>
                    </a:solidFill>
                    <a:sym typeface="Symbol" panose="05050102010706020507" pitchFamily="18" charset="2"/>
                  </a:rPr>
                  <a:t></a:t>
                </a:r>
                <a:endParaRPr kumimoji="1" lang="zh-CN" altLang="en-US" sz="1600">
                  <a:solidFill>
                    <a:srgbClr val="000000"/>
                  </a:solidFill>
                </a:endParaRPr>
              </a:p>
            </p:txBody>
          </p:sp>
          <p:sp>
            <p:nvSpPr>
              <p:cNvPr id="2061" name="Text Box 84"/>
              <p:cNvSpPr txBox="1">
                <a:spLocks noChangeArrowheads="1"/>
              </p:cNvSpPr>
              <p:nvPr/>
            </p:nvSpPr>
            <p:spPr bwMode="auto">
              <a:xfrm>
                <a:off x="2679" y="3538"/>
                <a:ext cx="336"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dirty="0">
                    <a:solidFill>
                      <a:srgbClr val="000000"/>
                    </a:solidFill>
                    <a:sym typeface="Symbol" panose="05050102010706020507" pitchFamily="18" charset="2"/>
                  </a:rPr>
                  <a:t>C</a:t>
                </a:r>
                <a:r>
                  <a:rPr kumimoji="1" lang="en-US" altLang="zh-CN" sz="1600" baseline="-25000" dirty="0">
                    <a:solidFill>
                      <a:srgbClr val="000000"/>
                    </a:solidFill>
                    <a:sym typeface="Symbol" panose="05050102010706020507" pitchFamily="18" charset="2"/>
                  </a:rPr>
                  <a:t>O</a:t>
                </a:r>
                <a:endParaRPr kumimoji="1" lang="en-US" altLang="zh-CN" sz="1600" baseline="-25000" dirty="0">
                  <a:solidFill>
                    <a:srgbClr val="000000"/>
                  </a:solidFill>
                </a:endParaRPr>
              </a:p>
            </p:txBody>
          </p:sp>
          <p:sp>
            <p:nvSpPr>
              <p:cNvPr id="2062" name="Line 85"/>
              <p:cNvSpPr>
                <a:spLocks noChangeShapeType="1"/>
              </p:cNvSpPr>
              <p:nvPr/>
            </p:nvSpPr>
            <p:spPr bwMode="auto">
              <a:xfrm>
                <a:off x="2967" y="3425"/>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3" name="Line 86"/>
              <p:cNvSpPr>
                <a:spLocks noChangeShapeType="1"/>
              </p:cNvSpPr>
              <p:nvPr/>
            </p:nvSpPr>
            <p:spPr bwMode="auto">
              <a:xfrm>
                <a:off x="2967" y="3629"/>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4" name="Line 87"/>
              <p:cNvSpPr>
                <a:spLocks noChangeShapeType="1"/>
              </p:cNvSpPr>
              <p:nvPr/>
            </p:nvSpPr>
            <p:spPr bwMode="auto">
              <a:xfrm>
                <a:off x="2272" y="3430"/>
                <a:ext cx="21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5" name="Line 88"/>
              <p:cNvSpPr>
                <a:spLocks noChangeShapeType="1"/>
              </p:cNvSpPr>
              <p:nvPr/>
            </p:nvSpPr>
            <p:spPr bwMode="auto">
              <a:xfrm>
                <a:off x="2272" y="3629"/>
                <a:ext cx="21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6" name="Text Box 91"/>
              <p:cNvSpPr txBox="1">
                <a:spLocks noChangeArrowheads="1"/>
              </p:cNvSpPr>
              <p:nvPr/>
            </p:nvSpPr>
            <p:spPr bwMode="auto">
              <a:xfrm>
                <a:off x="2041" y="3317"/>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a:solidFill>
                      <a:srgbClr val="000000"/>
                    </a:solidFill>
                  </a:rPr>
                  <a:t>A</a:t>
                </a:r>
                <a:endParaRPr kumimoji="1" lang="en-US" altLang="zh-CN" sz="1600" i="1">
                  <a:solidFill>
                    <a:srgbClr val="000000"/>
                  </a:solidFill>
                </a:endParaRPr>
              </a:p>
            </p:txBody>
          </p:sp>
          <p:sp>
            <p:nvSpPr>
              <p:cNvPr id="2067" name="Text Box 92"/>
              <p:cNvSpPr txBox="1">
                <a:spLocks noChangeArrowheads="1"/>
              </p:cNvSpPr>
              <p:nvPr/>
            </p:nvSpPr>
            <p:spPr bwMode="auto">
              <a:xfrm>
                <a:off x="2041" y="3543"/>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B</a:t>
                </a:r>
                <a:endParaRPr kumimoji="1" lang="en-US" altLang="zh-CN" sz="1600" i="1" dirty="0">
                  <a:solidFill>
                    <a:srgbClr val="000000"/>
                  </a:solidFill>
                </a:endParaRPr>
              </a:p>
            </p:txBody>
          </p:sp>
          <p:sp>
            <p:nvSpPr>
              <p:cNvPr id="2068" name="Text Box 93"/>
              <p:cNvSpPr txBox="1">
                <a:spLocks noChangeArrowheads="1"/>
              </p:cNvSpPr>
              <p:nvPr/>
            </p:nvSpPr>
            <p:spPr bwMode="auto">
              <a:xfrm>
                <a:off x="3111" y="3309"/>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S</a:t>
                </a:r>
                <a:r>
                  <a:rPr kumimoji="1" lang="en-US" altLang="zh-CN" sz="1600" i="1" baseline="-25000" dirty="0">
                    <a:solidFill>
                      <a:srgbClr val="000000"/>
                    </a:solidFill>
                  </a:rPr>
                  <a:t>O</a:t>
                </a:r>
                <a:endParaRPr kumimoji="1" lang="en-US" altLang="zh-CN" sz="1600" i="1" baseline="-25000" dirty="0">
                  <a:solidFill>
                    <a:srgbClr val="000000"/>
                  </a:solidFill>
                </a:endParaRPr>
              </a:p>
            </p:txBody>
          </p:sp>
          <p:sp>
            <p:nvSpPr>
              <p:cNvPr id="2069" name="Text Box 94"/>
              <p:cNvSpPr txBox="1">
                <a:spLocks noChangeArrowheads="1"/>
              </p:cNvSpPr>
              <p:nvPr/>
            </p:nvSpPr>
            <p:spPr bwMode="auto">
              <a:xfrm>
                <a:off x="3111" y="3543"/>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C</a:t>
                </a:r>
                <a:r>
                  <a:rPr kumimoji="1" lang="en-US" altLang="zh-CN" sz="1600" i="1" baseline="-25000" dirty="0">
                    <a:solidFill>
                      <a:srgbClr val="000000"/>
                    </a:solidFill>
                  </a:rPr>
                  <a:t>O</a:t>
                </a:r>
                <a:endParaRPr kumimoji="1" lang="en-US" altLang="zh-CN" sz="1600" i="1" baseline="-25000" dirty="0">
                  <a:solidFill>
                    <a:srgbClr val="000000"/>
                  </a:solidFill>
                </a:endParaRPr>
              </a:p>
            </p:txBody>
          </p:sp>
        </p:grpSp>
        <p:sp>
          <p:nvSpPr>
            <p:cNvPr id="13" name="文本框 12"/>
            <p:cNvSpPr txBox="1"/>
            <p:nvPr/>
          </p:nvSpPr>
          <p:spPr>
            <a:xfrm>
              <a:off x="4634286" y="3901462"/>
              <a:ext cx="731700"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符号</a:t>
              </a:r>
              <a:endParaRPr lang="en-US" altLang="zh-CN" sz="1600" b="0" dirty="0">
                <a:solidFill>
                  <a:srgbClr val="063DE8"/>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表示</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313886" y="2641586"/>
            <a:ext cx="3143567" cy="2156764"/>
            <a:chOff x="5149925" y="2861678"/>
            <a:chExt cx="3143567" cy="2156764"/>
          </a:xfrm>
        </p:grpSpPr>
        <p:pic>
          <p:nvPicPr>
            <p:cNvPr id="21" name="图片 20"/>
            <p:cNvPicPr>
              <a:picLocks noChangeAspect="1"/>
            </p:cNvPicPr>
            <p:nvPr/>
          </p:nvPicPr>
          <p:blipFill>
            <a:blip r:embed="rId1"/>
            <a:stretch>
              <a:fillRect/>
            </a:stretch>
          </p:blipFill>
          <p:spPr>
            <a:xfrm>
              <a:off x="5435855" y="3214456"/>
              <a:ext cx="2857637" cy="1803986"/>
            </a:xfrm>
            <a:prstGeom prst="rect">
              <a:avLst/>
            </a:prstGeom>
          </p:spPr>
        </p:pic>
        <p:sp>
          <p:nvSpPr>
            <p:cNvPr id="53" name="文本框 52"/>
            <p:cNvSpPr txBox="1"/>
            <p:nvPr/>
          </p:nvSpPr>
          <p:spPr>
            <a:xfrm>
              <a:off x="5149925" y="2861678"/>
              <a:ext cx="1584176" cy="338554"/>
            </a:xfrm>
            <a:prstGeom prst="rect">
              <a:avLst/>
            </a:prstGeom>
            <a:noFill/>
          </p:spPr>
          <p:txBody>
            <a:bodyPr wrap="square" rtlCol="0">
              <a:spAutoFit/>
            </a:bodyPr>
            <a:lstStyle/>
            <a:p>
              <a:pPr algn="ct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逻辑电路图</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grpSp>
      <p:grpSp>
        <p:nvGrpSpPr>
          <p:cNvPr id="7" name="Group 6"/>
          <p:cNvGrpSpPr/>
          <p:nvPr/>
        </p:nvGrpSpPr>
        <p:grpSpPr>
          <a:xfrm>
            <a:off x="2156476" y="5197301"/>
            <a:ext cx="3753937" cy="1066800"/>
            <a:chOff x="2156476" y="5197301"/>
            <a:chExt cx="3753937" cy="1066800"/>
          </a:xfrm>
        </p:grpSpPr>
        <p:sp>
          <p:nvSpPr>
            <p:cNvPr id="52" name="文本框 51"/>
            <p:cNvSpPr txBox="1"/>
            <p:nvPr/>
          </p:nvSpPr>
          <p:spPr>
            <a:xfrm>
              <a:off x="2156476" y="5399418"/>
              <a:ext cx="709077"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逻辑函数</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713" y="5197301"/>
              <a:ext cx="3060700" cy="10668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56" y="908720"/>
            <a:ext cx="9577064"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20136" y="6135688"/>
            <a:ext cx="41044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err="1">
                <a:solidFill>
                  <a:srgbClr val="FC0128"/>
                </a:solidFill>
                <a:latin typeface="宋体" panose="02010600030101010101" pitchFamily="2" charset="-122"/>
                <a:ea typeface="宋体" panose="02010600030101010101" pitchFamily="2" charset="-122"/>
              </a:rPr>
              <a:t>T</a:t>
            </a:r>
            <a:r>
              <a:rPr lang="en-US" altLang="zh-CN" sz="2400" baseline="-25000" dirty="0" err="1">
                <a:solidFill>
                  <a:srgbClr val="FC0128"/>
                </a:solidFill>
                <a:latin typeface="宋体" panose="02010600030101010101" pitchFamily="2" charset="-122"/>
                <a:ea typeface="宋体" panose="02010600030101010101" pitchFamily="2" charset="-122"/>
              </a:rPr>
              <a:t>ccq</a:t>
            </a:r>
            <a:r>
              <a:rPr lang="en-US" altLang="zh-CN" sz="2400" dirty="0" err="1">
                <a:solidFill>
                  <a:srgbClr val="FC0128"/>
                </a:solidFill>
                <a:latin typeface="宋体" panose="02010600030101010101" pitchFamily="2" charset="-122"/>
                <a:ea typeface="宋体" panose="02010600030101010101" pitchFamily="2" charset="-122"/>
              </a:rPr>
              <a:t>+T</a:t>
            </a:r>
            <a:r>
              <a:rPr lang="en-US" altLang="zh-CN" sz="2400" baseline="-25000" dirty="0" err="1">
                <a:solidFill>
                  <a:srgbClr val="FC0128"/>
                </a:solidFill>
                <a:latin typeface="宋体" panose="02010600030101010101" pitchFamily="2" charset="-122"/>
                <a:ea typeface="宋体" panose="02010600030101010101" pitchFamily="2" charset="-122"/>
              </a:rPr>
              <a:t>cd</a:t>
            </a:r>
            <a:r>
              <a:rPr lang="en-US" altLang="zh-CN" sz="2400" baseline="-25000" dirty="0">
                <a:solidFill>
                  <a:srgbClr val="FC0128"/>
                </a:solidFill>
                <a:latin typeface="宋体" panose="02010600030101010101" pitchFamily="2" charset="-122"/>
                <a:ea typeface="宋体" panose="02010600030101010101" pitchFamily="2" charset="-122"/>
              </a:rPr>
              <a:t>(</a:t>
            </a:r>
            <a:r>
              <a:rPr lang="en-US" altLang="zh-CN" sz="2400" baseline="-25000" dirty="0" err="1">
                <a:solidFill>
                  <a:srgbClr val="FC0128"/>
                </a:solidFill>
                <a:latin typeface="宋体" panose="02010600030101010101" pitchFamily="2" charset="-122"/>
                <a:ea typeface="宋体" panose="02010600030101010101" pitchFamily="2" charset="-122"/>
              </a:rPr>
              <a:t>minium</a:t>
            </a:r>
            <a:r>
              <a:rPr lang="en-US" altLang="zh-CN" sz="2400" baseline="-25000" dirty="0">
                <a:solidFill>
                  <a:srgbClr val="FC0128"/>
                </a:solidFill>
                <a:latin typeface="宋体" panose="02010600030101010101" pitchFamily="2" charset="-122"/>
                <a:ea typeface="宋体" panose="02010600030101010101" pitchFamily="2" charset="-122"/>
              </a:rPr>
              <a:t>)</a:t>
            </a:r>
            <a:r>
              <a:rPr lang="en-US" altLang="zh-CN" sz="2400" dirty="0">
                <a:solidFill>
                  <a:srgbClr val="FC0128"/>
                </a:solidFill>
              </a:rPr>
              <a:t> </a:t>
            </a:r>
            <a:r>
              <a:rPr lang="en-US" altLang="zh-CN" sz="2400" dirty="0">
                <a:solidFill>
                  <a:srgbClr val="FC0128"/>
                </a:solidFill>
                <a:latin typeface="宋体" panose="02010600030101010101" pitchFamily="2" charset="-122"/>
                <a:ea typeface="宋体" panose="02010600030101010101" pitchFamily="2" charset="-122"/>
              </a:rPr>
              <a:t>≥</a:t>
            </a:r>
            <a:r>
              <a:rPr lang="en-US" altLang="zh-CN" sz="2400" dirty="0" err="1">
                <a:solidFill>
                  <a:srgbClr val="FC0128"/>
                </a:solidFill>
              </a:rPr>
              <a:t>T</a:t>
            </a:r>
            <a:r>
              <a:rPr lang="en-US" altLang="zh-CN" sz="2400" baseline="-25000" dirty="0" err="1">
                <a:solidFill>
                  <a:srgbClr val="FC0128"/>
                </a:solidFill>
              </a:rPr>
              <a:t>hold</a:t>
            </a:r>
            <a:endParaRPr lang="zh-CN" altLang="en-US" sz="2400" baseline="-25000" dirty="0">
              <a:solidFill>
                <a:srgbClr val="FC012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组合逻辑设计概述</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17" name="Group 140"/>
          <p:cNvGrpSpPr/>
          <p:nvPr/>
        </p:nvGrpSpPr>
        <p:grpSpPr bwMode="auto">
          <a:xfrm>
            <a:off x="6068680" y="5849091"/>
            <a:ext cx="2667000" cy="868362"/>
            <a:chOff x="2231" y="1590"/>
            <a:chExt cx="1680" cy="547"/>
          </a:xfrm>
        </p:grpSpPr>
        <p:sp>
          <p:nvSpPr>
            <p:cNvPr id="3082" name="Text Box 121"/>
            <p:cNvSpPr txBox="1">
              <a:spLocks noChangeArrowheads="1"/>
            </p:cNvSpPr>
            <p:nvPr/>
          </p:nvSpPr>
          <p:spPr bwMode="auto">
            <a:xfrm>
              <a:off x="2231" y="1590"/>
              <a:ext cx="288" cy="231"/>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endParaRPr kumimoji="1" lang="zh-CN" altLang="en-US">
                <a:solidFill>
                  <a:srgbClr val="000000"/>
                </a:solidFill>
              </a:endParaRPr>
            </a:p>
          </p:txBody>
        </p:sp>
        <p:sp>
          <p:nvSpPr>
            <p:cNvPr id="3083" name="Rectangle 126"/>
            <p:cNvSpPr>
              <a:spLocks noChangeArrowheads="1"/>
            </p:cNvSpPr>
            <p:nvPr/>
          </p:nvSpPr>
          <p:spPr bwMode="auto">
            <a:xfrm>
              <a:off x="2903" y="1599"/>
              <a:ext cx="480" cy="528"/>
            </a:xfrm>
            <a:prstGeom prst="rect">
              <a:avLst/>
            </a:prstGeom>
            <a:noFill/>
            <a:ln w="1905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3084" name="Text Box 127"/>
            <p:cNvSpPr txBox="1">
              <a:spLocks noChangeArrowheads="1"/>
            </p:cNvSpPr>
            <p:nvPr/>
          </p:nvSpPr>
          <p:spPr bwMode="auto">
            <a:xfrm>
              <a:off x="3162" y="1640"/>
              <a:ext cx="240" cy="19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1400">
                  <a:solidFill>
                    <a:srgbClr val="000000"/>
                  </a:solidFill>
                  <a:sym typeface="Symbol" panose="05050102010706020507" pitchFamily="18" charset="2"/>
                </a:rPr>
                <a:t></a:t>
              </a:r>
              <a:endParaRPr kumimoji="1" lang="zh-CN" altLang="en-US" sz="1400">
                <a:solidFill>
                  <a:srgbClr val="000000"/>
                </a:solidFill>
              </a:endParaRPr>
            </a:p>
          </p:txBody>
        </p:sp>
        <p:sp>
          <p:nvSpPr>
            <p:cNvPr id="3085" name="Text Box 128"/>
            <p:cNvSpPr txBox="1">
              <a:spLocks noChangeArrowheads="1"/>
            </p:cNvSpPr>
            <p:nvPr/>
          </p:nvSpPr>
          <p:spPr bwMode="auto">
            <a:xfrm>
              <a:off x="2894" y="1933"/>
              <a:ext cx="249" cy="16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anose="05050102010706020507" pitchFamily="18" charset="2"/>
                </a:rPr>
                <a:t>CI</a:t>
              </a:r>
              <a:endParaRPr kumimoji="1" lang="en-US" altLang="zh-CN" sz="1100" dirty="0">
                <a:solidFill>
                  <a:srgbClr val="000000"/>
                </a:solidFill>
              </a:endParaRPr>
            </a:p>
          </p:txBody>
        </p:sp>
        <p:sp>
          <p:nvSpPr>
            <p:cNvPr id="3086" name="Text Box 129"/>
            <p:cNvSpPr txBox="1">
              <a:spLocks noChangeArrowheads="1"/>
            </p:cNvSpPr>
            <p:nvPr/>
          </p:nvSpPr>
          <p:spPr bwMode="auto">
            <a:xfrm>
              <a:off x="3095" y="1935"/>
              <a:ext cx="336" cy="16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anose="05050102010706020507" pitchFamily="18" charset="2"/>
                </a:rPr>
                <a:t>CO</a:t>
              </a:r>
              <a:endParaRPr kumimoji="1" lang="en-US" altLang="zh-CN" sz="1100" dirty="0">
                <a:solidFill>
                  <a:srgbClr val="000000"/>
                </a:solidFill>
              </a:endParaRPr>
            </a:p>
          </p:txBody>
        </p:sp>
        <p:sp>
          <p:nvSpPr>
            <p:cNvPr id="3087" name="Line 130"/>
            <p:cNvSpPr>
              <a:spLocks noChangeShapeType="1"/>
            </p:cNvSpPr>
            <p:nvPr/>
          </p:nvSpPr>
          <p:spPr bwMode="auto">
            <a:xfrm>
              <a:off x="3383" y="1743"/>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8" name="Line 131"/>
            <p:cNvSpPr>
              <a:spLocks noChangeShapeType="1"/>
            </p:cNvSpPr>
            <p:nvPr/>
          </p:nvSpPr>
          <p:spPr bwMode="auto">
            <a:xfrm>
              <a:off x="3383" y="2031"/>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9" name="Line 132"/>
            <p:cNvSpPr>
              <a:spLocks noChangeShapeType="1"/>
            </p:cNvSpPr>
            <p:nvPr/>
          </p:nvSpPr>
          <p:spPr bwMode="auto">
            <a:xfrm>
              <a:off x="2663" y="169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0" name="Line 133"/>
            <p:cNvSpPr>
              <a:spLocks noChangeShapeType="1"/>
            </p:cNvSpPr>
            <p:nvPr/>
          </p:nvSpPr>
          <p:spPr bwMode="auto">
            <a:xfrm>
              <a:off x="2663" y="18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1" name="Line 134"/>
            <p:cNvSpPr>
              <a:spLocks noChangeShapeType="1"/>
            </p:cNvSpPr>
            <p:nvPr/>
          </p:nvSpPr>
          <p:spPr bwMode="auto">
            <a:xfrm>
              <a:off x="2663" y="20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2" name="Text Box 135"/>
            <p:cNvSpPr txBox="1">
              <a:spLocks noChangeArrowheads="1"/>
            </p:cNvSpPr>
            <p:nvPr/>
          </p:nvSpPr>
          <p:spPr bwMode="auto">
            <a:xfrm>
              <a:off x="2358" y="1935"/>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Ci</a:t>
              </a:r>
              <a:endParaRPr kumimoji="1" lang="en-US" altLang="zh-CN" sz="1400" i="1" baseline="-25000" dirty="0">
                <a:solidFill>
                  <a:srgbClr val="000000"/>
                </a:solidFill>
              </a:endParaRPr>
            </a:p>
          </p:txBody>
        </p:sp>
        <p:sp>
          <p:nvSpPr>
            <p:cNvPr id="3093" name="Text Box 136"/>
            <p:cNvSpPr txBox="1">
              <a:spLocks noChangeArrowheads="1"/>
            </p:cNvSpPr>
            <p:nvPr/>
          </p:nvSpPr>
          <p:spPr bwMode="auto">
            <a:xfrm>
              <a:off x="2423" y="1599"/>
              <a:ext cx="240"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A</a:t>
              </a:r>
              <a:endParaRPr kumimoji="1" lang="en-US" altLang="zh-CN" sz="1400" i="1" dirty="0">
                <a:solidFill>
                  <a:srgbClr val="000000"/>
                </a:solidFill>
              </a:endParaRPr>
            </a:p>
          </p:txBody>
        </p:sp>
        <p:sp>
          <p:nvSpPr>
            <p:cNvPr id="3094" name="Text Box 137"/>
            <p:cNvSpPr txBox="1">
              <a:spLocks noChangeArrowheads="1"/>
            </p:cNvSpPr>
            <p:nvPr/>
          </p:nvSpPr>
          <p:spPr bwMode="auto">
            <a:xfrm>
              <a:off x="2423" y="1763"/>
              <a:ext cx="240"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a:solidFill>
                    <a:srgbClr val="000000"/>
                  </a:solidFill>
                </a:rPr>
                <a:t>B</a:t>
              </a:r>
              <a:endParaRPr kumimoji="1" lang="en-US" altLang="zh-CN" sz="1400" i="1">
                <a:solidFill>
                  <a:srgbClr val="000000"/>
                </a:solidFill>
              </a:endParaRPr>
            </a:p>
          </p:txBody>
        </p:sp>
        <p:sp>
          <p:nvSpPr>
            <p:cNvPr id="3095" name="Text Box 138"/>
            <p:cNvSpPr txBox="1">
              <a:spLocks noChangeArrowheads="1"/>
            </p:cNvSpPr>
            <p:nvPr/>
          </p:nvSpPr>
          <p:spPr bwMode="auto">
            <a:xfrm>
              <a:off x="3527" y="1638"/>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S</a:t>
              </a:r>
              <a:r>
                <a:rPr kumimoji="1" lang="en-US" altLang="zh-CN" sz="1400" i="1" baseline="-25000" dirty="0">
                  <a:solidFill>
                    <a:srgbClr val="000000"/>
                  </a:solidFill>
                </a:rPr>
                <a:t>O</a:t>
              </a:r>
              <a:endParaRPr kumimoji="1" lang="en-US" altLang="zh-CN" sz="1400" i="1" baseline="-25000" dirty="0">
                <a:solidFill>
                  <a:srgbClr val="000000"/>
                </a:solidFill>
              </a:endParaRPr>
            </a:p>
          </p:txBody>
        </p:sp>
        <p:sp>
          <p:nvSpPr>
            <p:cNvPr id="3096" name="Text Box 139"/>
            <p:cNvSpPr txBox="1">
              <a:spLocks noChangeArrowheads="1"/>
            </p:cNvSpPr>
            <p:nvPr/>
          </p:nvSpPr>
          <p:spPr bwMode="auto">
            <a:xfrm>
              <a:off x="3527" y="1943"/>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a:t>
              </a:r>
              <a:r>
                <a:rPr kumimoji="1" lang="en-US" altLang="zh-CN" sz="1400" i="1" baseline="-25000" dirty="0">
                  <a:solidFill>
                    <a:srgbClr val="000000"/>
                  </a:solidFill>
                </a:rPr>
                <a:t>O</a:t>
              </a:r>
              <a:endParaRPr kumimoji="1" lang="en-US" altLang="zh-CN" sz="1400" i="1" baseline="-25000" dirty="0">
                <a:solidFill>
                  <a:srgbClr val="000000"/>
                </a:solidFill>
              </a:endParaRPr>
            </a:p>
          </p:txBody>
        </p:sp>
      </p:grpSp>
      <p:sp>
        <p:nvSpPr>
          <p:cNvPr id="122" name="Rectangle 3"/>
          <p:cNvSpPr txBox="1">
            <a:spLocks noChangeArrowheads="1"/>
          </p:cNvSpPr>
          <p:nvPr/>
        </p:nvSpPr>
        <p:spPr bwMode="auto">
          <a:xfrm>
            <a:off x="612000" y="900000"/>
            <a:ext cx="11100624" cy="144911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lnSpc>
                <a:spcPct val="110000"/>
              </a:lnSpc>
              <a:spcBef>
                <a:spcPts val="0"/>
              </a:spcBef>
              <a:buFont typeface="+mj-lt"/>
              <a:buAutoNum type="arabicPeriod" startAt="2"/>
            </a:pPr>
            <a:r>
              <a:rPr kumimoji="1" lang="zh-CN" altLang="en-US" kern="0" dirty="0">
                <a:solidFill>
                  <a:srgbClr val="000000"/>
                </a:solidFill>
              </a:rPr>
              <a:t>全加器</a:t>
            </a:r>
            <a:endParaRPr kumimoji="1" lang="en-US" altLang="zh-CN"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位二进制数进行相加求和，考虑来自低位的进位，并向高位进位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a:t>
            </a:r>
            <a:r>
              <a:rPr kumimoji="1" lang="en-US" altLang="zh-CN" sz="2000" b="0" dirty="0">
                <a:solidFill>
                  <a:srgbClr val="000000"/>
                </a:solidFill>
                <a:latin typeface="微软雅黑" panose="020B0503020204020204" pitchFamily="34" charset="-122"/>
                <a:ea typeface="微软雅黑" panose="020B0503020204020204" pitchFamily="34" charset="-122"/>
              </a:rPr>
              <a:t>3</a:t>
            </a:r>
            <a:r>
              <a:rPr kumimoji="1" lang="zh-CN" altLang="en-US" sz="2000" b="0" dirty="0">
                <a:solidFill>
                  <a:srgbClr val="000000"/>
                </a:solidFill>
                <a:latin typeface="微软雅黑" panose="020B0503020204020204" pitchFamily="34" charset="-122"/>
                <a:ea typeface="微软雅黑" panose="020B0503020204020204" pitchFamily="34" charset="-122"/>
              </a:rPr>
              <a:t>个，参加运算的二进制数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r>
              <a:rPr kumimoji="1" lang="zh-CN" altLang="en-US" sz="2000" b="0" dirty="0">
                <a:solidFill>
                  <a:srgbClr val="000000"/>
                </a:solidFill>
                <a:latin typeface="微软雅黑" panose="020B0503020204020204" pitchFamily="34" charset="-122"/>
                <a:ea typeface="微软雅黑" panose="020B0503020204020204" pitchFamily="34" charset="-122"/>
              </a:rPr>
              <a:t>，及低位进位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i</a:t>
            </a:r>
            <a:endParaRPr kumimoji="1" lang="en-US" altLang="zh-CN" sz="2000" b="0"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o</a:t>
            </a:r>
            <a:endParaRPr kumimoji="1" lang="en-US" altLang="zh-CN" sz="2000" b="0" kern="0" dirty="0">
              <a:solidFill>
                <a:srgbClr val="000000"/>
              </a:solidFill>
            </a:endParaRPr>
          </a:p>
        </p:txBody>
      </p:sp>
      <p:grpSp>
        <p:nvGrpSpPr>
          <p:cNvPr id="124" name="Group 76"/>
          <p:cNvGrpSpPr/>
          <p:nvPr/>
        </p:nvGrpSpPr>
        <p:grpSpPr bwMode="auto">
          <a:xfrm>
            <a:off x="1487488" y="2638372"/>
            <a:ext cx="2209800" cy="3644900"/>
            <a:chOff x="4128" y="392"/>
            <a:chExt cx="1392" cy="2296"/>
          </a:xfrm>
        </p:grpSpPr>
        <p:sp>
          <p:nvSpPr>
            <p:cNvPr id="125" name="Text Box 77"/>
            <p:cNvSpPr txBox="1">
              <a:spLocks noChangeArrowheads="1"/>
            </p:cNvSpPr>
            <p:nvPr/>
          </p:nvSpPr>
          <p:spPr bwMode="auto">
            <a:xfrm>
              <a:off x="4128" y="392"/>
              <a:ext cx="13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600" dirty="0">
                  <a:solidFill>
                    <a:srgbClr val="063DE8"/>
                  </a:solidFill>
                  <a:latin typeface="Arial" panose="020B0604020202020204" pitchFamily="34" charset="0"/>
                  <a:ea typeface="楷体_GB2312" pitchFamily="49" charset="-122"/>
                </a:rPr>
                <a:t>真值表</a:t>
              </a:r>
              <a:endParaRPr kumimoji="1" lang="zh-CN" altLang="en-US" sz="1600" dirty="0">
                <a:solidFill>
                  <a:srgbClr val="063DE8"/>
                </a:solidFill>
                <a:latin typeface="Arial" panose="020B0604020202020204" pitchFamily="34" charset="0"/>
                <a:ea typeface="楷体_GB2312" pitchFamily="49" charset="-122"/>
              </a:endParaRPr>
            </a:p>
          </p:txBody>
        </p:sp>
        <p:sp>
          <p:nvSpPr>
            <p:cNvPr id="126" name="Rectangle 78"/>
            <p:cNvSpPr>
              <a:spLocks noChangeArrowheads="1"/>
            </p:cNvSpPr>
            <p:nvPr/>
          </p:nvSpPr>
          <p:spPr bwMode="auto">
            <a:xfrm>
              <a:off x="5116" y="245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27" name="Rectangle 79"/>
            <p:cNvSpPr>
              <a:spLocks noChangeArrowheads="1"/>
            </p:cNvSpPr>
            <p:nvPr/>
          </p:nvSpPr>
          <p:spPr bwMode="auto">
            <a:xfrm>
              <a:off x="4757" y="245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28" name="Rectangle 80"/>
            <p:cNvSpPr>
              <a:spLocks noChangeArrowheads="1"/>
            </p:cNvSpPr>
            <p:nvPr/>
          </p:nvSpPr>
          <p:spPr bwMode="auto">
            <a:xfrm>
              <a:off x="4128" y="245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1 1 1</a:t>
              </a:r>
              <a:endParaRPr lang="en-US" altLang="zh-CN" sz="1600">
                <a:solidFill>
                  <a:srgbClr val="000000"/>
                </a:solidFill>
                <a:latin typeface="Arial" panose="020B0604020202020204" pitchFamily="34" charset="0"/>
              </a:endParaRPr>
            </a:p>
          </p:txBody>
        </p:sp>
        <p:sp>
          <p:nvSpPr>
            <p:cNvPr id="129" name="Rectangle 81"/>
            <p:cNvSpPr>
              <a:spLocks noChangeArrowheads="1"/>
            </p:cNvSpPr>
            <p:nvPr/>
          </p:nvSpPr>
          <p:spPr bwMode="auto">
            <a:xfrm>
              <a:off x="5116" y="222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0" name="Rectangle 82"/>
            <p:cNvSpPr>
              <a:spLocks noChangeArrowheads="1"/>
            </p:cNvSpPr>
            <p:nvPr/>
          </p:nvSpPr>
          <p:spPr bwMode="auto">
            <a:xfrm>
              <a:off x="4757" y="222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1" name="Rectangle 83"/>
            <p:cNvSpPr>
              <a:spLocks noChangeArrowheads="1"/>
            </p:cNvSpPr>
            <p:nvPr/>
          </p:nvSpPr>
          <p:spPr bwMode="auto">
            <a:xfrm>
              <a:off x="4128" y="222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1 1 0</a:t>
              </a:r>
              <a:endParaRPr lang="en-US" altLang="zh-CN" sz="1600">
                <a:solidFill>
                  <a:srgbClr val="000000"/>
                </a:solidFill>
                <a:latin typeface="Arial" panose="020B0604020202020204" pitchFamily="34" charset="0"/>
              </a:endParaRPr>
            </a:p>
          </p:txBody>
        </p:sp>
        <p:sp>
          <p:nvSpPr>
            <p:cNvPr id="132" name="Rectangle 84"/>
            <p:cNvSpPr>
              <a:spLocks noChangeArrowheads="1"/>
            </p:cNvSpPr>
            <p:nvPr/>
          </p:nvSpPr>
          <p:spPr bwMode="auto">
            <a:xfrm>
              <a:off x="5116" y="199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3" name="Rectangle 85"/>
            <p:cNvSpPr>
              <a:spLocks noChangeArrowheads="1"/>
            </p:cNvSpPr>
            <p:nvPr/>
          </p:nvSpPr>
          <p:spPr bwMode="auto">
            <a:xfrm>
              <a:off x="4757" y="199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4" name="Rectangle 86"/>
            <p:cNvSpPr>
              <a:spLocks noChangeArrowheads="1"/>
            </p:cNvSpPr>
            <p:nvPr/>
          </p:nvSpPr>
          <p:spPr bwMode="auto">
            <a:xfrm>
              <a:off x="4128" y="199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1 0 1</a:t>
              </a:r>
              <a:endParaRPr lang="en-US" altLang="zh-CN" sz="1600">
                <a:solidFill>
                  <a:srgbClr val="000000"/>
                </a:solidFill>
                <a:latin typeface="Arial" panose="020B0604020202020204" pitchFamily="34" charset="0"/>
              </a:endParaRPr>
            </a:p>
          </p:txBody>
        </p:sp>
        <p:sp>
          <p:nvSpPr>
            <p:cNvPr id="135" name="Rectangle 87"/>
            <p:cNvSpPr>
              <a:spLocks noChangeArrowheads="1"/>
            </p:cNvSpPr>
            <p:nvPr/>
          </p:nvSpPr>
          <p:spPr bwMode="auto">
            <a:xfrm>
              <a:off x="5116" y="176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6" name="Rectangle 88"/>
            <p:cNvSpPr>
              <a:spLocks noChangeArrowheads="1"/>
            </p:cNvSpPr>
            <p:nvPr/>
          </p:nvSpPr>
          <p:spPr bwMode="auto">
            <a:xfrm>
              <a:off x="4757" y="176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latin typeface="Arial" panose="020B0604020202020204" pitchFamily="34" charset="0"/>
                </a:rPr>
                <a:t>1</a:t>
              </a:r>
              <a:endParaRPr lang="en-US" altLang="zh-CN" sz="1600" dirty="0">
                <a:solidFill>
                  <a:srgbClr val="000000"/>
                </a:solidFill>
                <a:latin typeface="Arial" panose="020B0604020202020204" pitchFamily="34" charset="0"/>
              </a:endParaRPr>
            </a:p>
          </p:txBody>
        </p:sp>
        <p:sp>
          <p:nvSpPr>
            <p:cNvPr id="137" name="Rectangle 89"/>
            <p:cNvSpPr>
              <a:spLocks noChangeArrowheads="1"/>
            </p:cNvSpPr>
            <p:nvPr/>
          </p:nvSpPr>
          <p:spPr bwMode="auto">
            <a:xfrm>
              <a:off x="4128" y="176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1 0 0</a:t>
              </a:r>
              <a:endParaRPr lang="en-US" altLang="zh-CN" sz="1600">
                <a:solidFill>
                  <a:srgbClr val="000000"/>
                </a:solidFill>
                <a:latin typeface="Arial" panose="020B0604020202020204" pitchFamily="34" charset="0"/>
              </a:endParaRPr>
            </a:p>
          </p:txBody>
        </p:sp>
        <p:sp>
          <p:nvSpPr>
            <p:cNvPr id="138" name="Rectangle 90"/>
            <p:cNvSpPr>
              <a:spLocks noChangeArrowheads="1"/>
            </p:cNvSpPr>
            <p:nvPr/>
          </p:nvSpPr>
          <p:spPr bwMode="auto">
            <a:xfrm>
              <a:off x="5116" y="153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9" name="Rectangle 91"/>
            <p:cNvSpPr>
              <a:spLocks noChangeArrowheads="1"/>
            </p:cNvSpPr>
            <p:nvPr/>
          </p:nvSpPr>
          <p:spPr bwMode="auto">
            <a:xfrm>
              <a:off x="4757" y="153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0" name="Rectangle 92"/>
            <p:cNvSpPr>
              <a:spLocks noChangeArrowheads="1"/>
            </p:cNvSpPr>
            <p:nvPr/>
          </p:nvSpPr>
          <p:spPr bwMode="auto">
            <a:xfrm>
              <a:off x="4128" y="153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0 1 1</a:t>
              </a:r>
              <a:endParaRPr lang="en-US" altLang="zh-CN" sz="1600">
                <a:solidFill>
                  <a:srgbClr val="000000"/>
                </a:solidFill>
                <a:latin typeface="Arial" panose="020B0604020202020204" pitchFamily="34" charset="0"/>
              </a:endParaRPr>
            </a:p>
          </p:txBody>
        </p:sp>
        <p:sp>
          <p:nvSpPr>
            <p:cNvPr id="141" name="Rectangle 93"/>
            <p:cNvSpPr>
              <a:spLocks noChangeArrowheads="1"/>
            </p:cNvSpPr>
            <p:nvPr/>
          </p:nvSpPr>
          <p:spPr bwMode="auto">
            <a:xfrm>
              <a:off x="5116" y="130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2" name="Rectangle 94"/>
            <p:cNvSpPr>
              <a:spLocks noChangeArrowheads="1"/>
            </p:cNvSpPr>
            <p:nvPr/>
          </p:nvSpPr>
          <p:spPr bwMode="auto">
            <a:xfrm>
              <a:off x="4757" y="130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43" name="Rectangle 95"/>
            <p:cNvSpPr>
              <a:spLocks noChangeArrowheads="1"/>
            </p:cNvSpPr>
            <p:nvPr/>
          </p:nvSpPr>
          <p:spPr bwMode="auto">
            <a:xfrm>
              <a:off x="4128" y="130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0 1 0</a:t>
              </a:r>
              <a:endParaRPr lang="en-US" altLang="zh-CN" sz="1600">
                <a:solidFill>
                  <a:srgbClr val="000000"/>
                </a:solidFill>
                <a:latin typeface="Arial" panose="020B0604020202020204" pitchFamily="34" charset="0"/>
              </a:endParaRPr>
            </a:p>
          </p:txBody>
        </p:sp>
        <p:sp>
          <p:nvSpPr>
            <p:cNvPr id="144" name="Rectangle 96"/>
            <p:cNvSpPr>
              <a:spLocks noChangeArrowheads="1"/>
            </p:cNvSpPr>
            <p:nvPr/>
          </p:nvSpPr>
          <p:spPr bwMode="auto">
            <a:xfrm>
              <a:off x="5116" y="107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5" name="Rectangle 97"/>
            <p:cNvSpPr>
              <a:spLocks noChangeArrowheads="1"/>
            </p:cNvSpPr>
            <p:nvPr/>
          </p:nvSpPr>
          <p:spPr bwMode="auto">
            <a:xfrm>
              <a:off x="4757" y="107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latin typeface="Arial" panose="020B0604020202020204" pitchFamily="34" charset="0"/>
                </a:rPr>
                <a:t>1</a:t>
              </a:r>
              <a:endParaRPr lang="en-US" altLang="zh-CN" sz="1600" dirty="0">
                <a:solidFill>
                  <a:srgbClr val="000000"/>
                </a:solidFill>
                <a:latin typeface="Arial" panose="020B0604020202020204" pitchFamily="34" charset="0"/>
              </a:endParaRPr>
            </a:p>
          </p:txBody>
        </p:sp>
        <p:sp>
          <p:nvSpPr>
            <p:cNvPr id="146" name="Rectangle 98"/>
            <p:cNvSpPr>
              <a:spLocks noChangeArrowheads="1"/>
            </p:cNvSpPr>
            <p:nvPr/>
          </p:nvSpPr>
          <p:spPr bwMode="auto">
            <a:xfrm>
              <a:off x="4128" y="107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0 0 1</a:t>
              </a:r>
              <a:endParaRPr lang="en-US" altLang="zh-CN" sz="1600">
                <a:solidFill>
                  <a:srgbClr val="000000"/>
                </a:solidFill>
                <a:latin typeface="Arial" panose="020B0604020202020204" pitchFamily="34" charset="0"/>
              </a:endParaRPr>
            </a:p>
          </p:txBody>
        </p:sp>
        <p:sp>
          <p:nvSpPr>
            <p:cNvPr id="147" name="Rectangle 99"/>
            <p:cNvSpPr>
              <a:spLocks noChangeArrowheads="1"/>
            </p:cNvSpPr>
            <p:nvPr/>
          </p:nvSpPr>
          <p:spPr bwMode="auto">
            <a:xfrm>
              <a:off x="5116" y="84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8" name="Rectangle 100"/>
            <p:cNvSpPr>
              <a:spLocks noChangeArrowheads="1"/>
            </p:cNvSpPr>
            <p:nvPr/>
          </p:nvSpPr>
          <p:spPr bwMode="auto">
            <a:xfrm>
              <a:off x="4757" y="84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9" name="Rectangle 101"/>
            <p:cNvSpPr>
              <a:spLocks noChangeArrowheads="1"/>
            </p:cNvSpPr>
            <p:nvPr/>
          </p:nvSpPr>
          <p:spPr bwMode="auto">
            <a:xfrm>
              <a:off x="4128" y="84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0 0 0</a:t>
              </a:r>
              <a:endParaRPr lang="en-US" altLang="zh-CN" sz="1600">
                <a:solidFill>
                  <a:srgbClr val="000000"/>
                </a:solidFill>
                <a:latin typeface="Arial" panose="020B0604020202020204" pitchFamily="34" charset="0"/>
              </a:endParaRPr>
            </a:p>
          </p:txBody>
        </p:sp>
        <p:sp>
          <p:nvSpPr>
            <p:cNvPr id="150" name="Rectangle 102"/>
            <p:cNvSpPr>
              <a:spLocks noChangeArrowheads="1"/>
            </p:cNvSpPr>
            <p:nvPr/>
          </p:nvSpPr>
          <p:spPr bwMode="auto">
            <a:xfrm>
              <a:off x="5116" y="61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C</a:t>
              </a:r>
              <a:r>
                <a:rPr lang="en-US" altLang="zh-CN" sz="1600" i="1" baseline="-25000" dirty="0">
                  <a:solidFill>
                    <a:srgbClr val="000000"/>
                  </a:solidFill>
                </a:rPr>
                <a:t>O</a:t>
              </a:r>
              <a:endParaRPr lang="en-US" altLang="zh-CN" sz="1600" i="1" baseline="-25000" dirty="0">
                <a:solidFill>
                  <a:srgbClr val="000000"/>
                </a:solidFill>
              </a:endParaRPr>
            </a:p>
          </p:txBody>
        </p:sp>
        <p:sp>
          <p:nvSpPr>
            <p:cNvPr id="151" name="Rectangle 103"/>
            <p:cNvSpPr>
              <a:spLocks noChangeArrowheads="1"/>
            </p:cNvSpPr>
            <p:nvPr/>
          </p:nvSpPr>
          <p:spPr bwMode="auto">
            <a:xfrm>
              <a:off x="4757" y="61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S</a:t>
              </a:r>
              <a:r>
                <a:rPr lang="en-US" altLang="zh-CN" sz="1600" i="1" baseline="-25000" dirty="0">
                  <a:solidFill>
                    <a:srgbClr val="000000"/>
                  </a:solidFill>
                </a:rPr>
                <a:t>O</a:t>
              </a:r>
              <a:endParaRPr lang="en-US" altLang="zh-CN" sz="1600" i="1" baseline="-25000" dirty="0">
                <a:solidFill>
                  <a:srgbClr val="000000"/>
                </a:solidFill>
              </a:endParaRPr>
            </a:p>
          </p:txBody>
        </p:sp>
        <p:sp>
          <p:nvSpPr>
            <p:cNvPr id="152" name="Rectangle 104"/>
            <p:cNvSpPr>
              <a:spLocks noChangeArrowheads="1"/>
            </p:cNvSpPr>
            <p:nvPr/>
          </p:nvSpPr>
          <p:spPr bwMode="auto">
            <a:xfrm>
              <a:off x="4128" y="61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A B C</a:t>
              </a:r>
              <a:r>
                <a:rPr lang="en-US" altLang="zh-CN" sz="1600" i="1" baseline="-25000" dirty="0">
                  <a:solidFill>
                    <a:srgbClr val="000000"/>
                  </a:solidFill>
                </a:rPr>
                <a:t>I</a:t>
              </a:r>
              <a:endParaRPr lang="en-US" altLang="zh-CN" sz="1600" i="1" baseline="-25000" dirty="0">
                <a:solidFill>
                  <a:srgbClr val="000000"/>
                </a:solidFill>
              </a:endParaRPr>
            </a:p>
          </p:txBody>
        </p:sp>
        <p:sp>
          <p:nvSpPr>
            <p:cNvPr id="153" name="Line 105"/>
            <p:cNvSpPr>
              <a:spLocks noChangeShapeType="1"/>
            </p:cNvSpPr>
            <p:nvPr/>
          </p:nvSpPr>
          <p:spPr bwMode="auto">
            <a:xfrm>
              <a:off x="4128" y="618"/>
              <a:ext cx="139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4" name="Line 106"/>
            <p:cNvSpPr>
              <a:spLocks noChangeShapeType="1"/>
            </p:cNvSpPr>
            <p:nvPr/>
          </p:nvSpPr>
          <p:spPr bwMode="auto">
            <a:xfrm>
              <a:off x="4128" y="84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5" name="Line 107"/>
            <p:cNvSpPr>
              <a:spLocks noChangeShapeType="1"/>
            </p:cNvSpPr>
            <p:nvPr/>
          </p:nvSpPr>
          <p:spPr bwMode="auto">
            <a:xfrm>
              <a:off x="4128" y="107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6" name="Line 108"/>
            <p:cNvSpPr>
              <a:spLocks noChangeShapeType="1"/>
            </p:cNvSpPr>
            <p:nvPr/>
          </p:nvSpPr>
          <p:spPr bwMode="auto">
            <a:xfrm>
              <a:off x="4128" y="130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Line 109"/>
            <p:cNvSpPr>
              <a:spLocks noChangeShapeType="1"/>
            </p:cNvSpPr>
            <p:nvPr/>
          </p:nvSpPr>
          <p:spPr bwMode="auto">
            <a:xfrm>
              <a:off x="4128" y="153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8" name="Line 110"/>
            <p:cNvSpPr>
              <a:spLocks noChangeShapeType="1"/>
            </p:cNvSpPr>
            <p:nvPr/>
          </p:nvSpPr>
          <p:spPr bwMode="auto">
            <a:xfrm>
              <a:off x="4128" y="176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Line 111"/>
            <p:cNvSpPr>
              <a:spLocks noChangeShapeType="1"/>
            </p:cNvSpPr>
            <p:nvPr/>
          </p:nvSpPr>
          <p:spPr bwMode="auto">
            <a:xfrm>
              <a:off x="4128" y="199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Line 112"/>
            <p:cNvSpPr>
              <a:spLocks noChangeShapeType="1"/>
            </p:cNvSpPr>
            <p:nvPr/>
          </p:nvSpPr>
          <p:spPr bwMode="auto">
            <a:xfrm>
              <a:off x="4128" y="222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Line 113"/>
            <p:cNvSpPr>
              <a:spLocks noChangeShapeType="1"/>
            </p:cNvSpPr>
            <p:nvPr/>
          </p:nvSpPr>
          <p:spPr bwMode="auto">
            <a:xfrm>
              <a:off x="4128" y="245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14"/>
            <p:cNvSpPr>
              <a:spLocks noChangeShapeType="1"/>
            </p:cNvSpPr>
            <p:nvPr/>
          </p:nvSpPr>
          <p:spPr bwMode="auto">
            <a:xfrm>
              <a:off x="4128" y="2688"/>
              <a:ext cx="139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16"/>
            <p:cNvSpPr>
              <a:spLocks noChangeShapeType="1"/>
            </p:cNvSpPr>
            <p:nvPr/>
          </p:nvSpPr>
          <p:spPr bwMode="auto">
            <a:xfrm>
              <a:off x="4757" y="618"/>
              <a:ext cx="0" cy="207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组合 17"/>
          <p:cNvGrpSpPr/>
          <p:nvPr/>
        </p:nvGrpSpPr>
        <p:grpSpPr>
          <a:xfrm>
            <a:off x="5575090" y="3285538"/>
            <a:ext cx="4434275" cy="2402114"/>
            <a:chOff x="852833" y="4149080"/>
            <a:chExt cx="4434275" cy="2402114"/>
          </a:xfrm>
        </p:grpSpPr>
        <p:sp>
          <p:nvSpPr>
            <p:cNvPr id="19" name="矩形 18"/>
            <p:cNvSpPr/>
            <p:nvPr/>
          </p:nvSpPr>
          <p:spPr bwMode="auto">
            <a:xfrm>
              <a:off x="852833" y="4149080"/>
              <a:ext cx="4434275" cy="240211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16" name="图片 15"/>
            <p:cNvPicPr>
              <a:picLocks noChangeAspect="1"/>
            </p:cNvPicPr>
            <p:nvPr/>
          </p:nvPicPr>
          <p:blipFill>
            <a:blip r:embed="rId1"/>
            <a:stretch>
              <a:fillRect/>
            </a:stretch>
          </p:blipFill>
          <p:spPr>
            <a:xfrm>
              <a:off x="1194153" y="4220699"/>
              <a:ext cx="3377847" cy="2242918"/>
            </a:xfrm>
            <a:prstGeom prst="rect">
              <a:avLst/>
            </a:prstGeom>
          </p:spPr>
        </p:pic>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090" y="1951223"/>
            <a:ext cx="4719569" cy="1301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7635" name="Rectangle 3"/>
          <p:cNvSpPr>
            <a:spLocks noChangeArrowheads="1"/>
          </p:cNvSpPr>
          <p:nvPr/>
        </p:nvSpPr>
        <p:spPr bwMode="auto">
          <a:xfrm>
            <a:off x="612000" y="900000"/>
            <a:ext cx="8170863"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并行加法器－－串行进位</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7650" name="Object 18"/>
          <p:cNvGraphicFramePr>
            <a:graphicFrameLocks noChangeAspect="1"/>
          </p:cNvGraphicFramePr>
          <p:nvPr/>
        </p:nvGraphicFramePr>
        <p:xfrm>
          <a:off x="2666976" y="4214819"/>
          <a:ext cx="3457574" cy="2055655"/>
        </p:xfrm>
        <a:graphic>
          <a:graphicData uri="http://schemas.openxmlformats.org/presentationml/2006/ole">
            <mc:AlternateContent xmlns:mc="http://schemas.openxmlformats.org/markup-compatibility/2006">
              <mc:Choice xmlns:v="urn:schemas-microsoft-com:vml" Requires="v">
                <p:oleObj spid="_x0000_s2" name="Equation" r:id="rId1" imgW="1536700" imgH="914400" progId="Equation.3">
                  <p:embed/>
                </p:oleObj>
              </mc:Choice>
              <mc:Fallback>
                <p:oleObj name="Equation" r:id="rId1" imgW="1536700" imgH="9144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76" y="4214819"/>
                        <a:ext cx="3457574" cy="2055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651" name="Object 19"/>
          <p:cNvGraphicFramePr>
            <a:graphicFrameLocks noChangeAspect="1"/>
          </p:cNvGraphicFramePr>
          <p:nvPr/>
        </p:nvGraphicFramePr>
        <p:xfrm>
          <a:off x="1847528" y="1449519"/>
          <a:ext cx="8037536" cy="2636409"/>
        </p:xfrm>
        <a:graphic>
          <a:graphicData uri="http://schemas.openxmlformats.org/presentationml/2006/ole">
            <mc:AlternateContent xmlns:mc="http://schemas.openxmlformats.org/markup-compatibility/2006">
              <mc:Choice xmlns:v="urn:schemas-microsoft-com:vml" Requires="v">
                <p:oleObj spid="_x0000_s3" name="VISIO" r:id="rId3" imgW="5524500" imgH="2091055" progId="Visio.Drawing.11">
                  <p:embed/>
                </p:oleObj>
              </mc:Choice>
              <mc:Fallback>
                <p:oleObj name="VISIO" r:id="rId3" imgW="5524500" imgH="2091055" progId="Visio.Drawing.11">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449519"/>
                        <a:ext cx="8037536" cy="2636409"/>
                      </a:xfrm>
                      <a:prstGeom prst="rect">
                        <a:avLst/>
                      </a:prstGeom>
                      <a:noFill/>
                      <a:ln>
                        <a:noFill/>
                      </a:ln>
                      <a:effectLst/>
                    </p:spPr>
                  </p:pic>
                </p:oleObj>
              </mc:Fallback>
            </mc:AlternateContent>
          </a:graphicData>
        </a:graphic>
      </p:graphicFrame>
      <p:sp>
        <p:nvSpPr>
          <p:cNvPr id="197652" name="Text Box 20"/>
          <p:cNvSpPr txBox="1">
            <a:spLocks noChangeArrowheads="1"/>
          </p:cNvSpPr>
          <p:nvPr/>
        </p:nvSpPr>
        <p:spPr bwMode="auto">
          <a:xfrm>
            <a:off x="6738943" y="4500571"/>
            <a:ext cx="2885449" cy="1569660"/>
          </a:xfrm>
          <a:prstGeom prst="rect">
            <a:avLst/>
          </a:prstGeom>
          <a:noFill/>
          <a:ln w="19050">
            <a:solidFill>
              <a:srgbClr val="0532C3"/>
            </a:solidFill>
            <a:miter lim="800000"/>
          </a:ln>
          <a:effectLst/>
        </p:spPr>
        <p:txBody>
          <a:bodyPr wrap="square">
            <a:spAutoFit/>
          </a:bodyPr>
          <a:lstStyle/>
          <a:p>
            <a:pPr marL="457200" indent="-457200" eaLnBrk="1" hangingPunct="1">
              <a:lnSpc>
                <a:spcPct val="100000"/>
              </a:lnSpc>
              <a:spcBef>
                <a:spcPct val="50000"/>
              </a:spcBef>
              <a:buClrTx/>
              <a:buSzTx/>
              <a:buFontTx/>
              <a:buNone/>
            </a:pPr>
            <a:r>
              <a:rPr lang="zh-CN" altLang="en-US" sz="2400" b="0" dirty="0">
                <a:solidFill>
                  <a:srgbClr val="000000"/>
                </a:solidFill>
                <a:latin typeface="微软雅黑" panose="020B0503020204020204" pitchFamily="34" charset="-122"/>
                <a:ea typeface="微软雅黑" panose="020B0503020204020204" pitchFamily="34" charset="-122"/>
              </a:rPr>
              <a:t>串行进位的特点：</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进位串行传递</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进位延时较长</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7651"/>
                                        </p:tgtEl>
                                        <p:attrNameLst>
                                          <p:attrName>style.visibility</p:attrName>
                                        </p:attrNameLst>
                                      </p:cBhvr>
                                      <p:to>
                                        <p:strVal val="visible"/>
                                      </p:to>
                                    </p:set>
                                    <p:anim calcmode="lin" valueType="num">
                                      <p:cBhvr additive="base">
                                        <p:cTn id="11" dur="500" fill="hold"/>
                                        <p:tgtEl>
                                          <p:spTgt spid="197651"/>
                                        </p:tgtEl>
                                        <p:attrNameLst>
                                          <p:attrName>ppt_x</p:attrName>
                                        </p:attrNameLst>
                                      </p:cBhvr>
                                      <p:tavLst>
                                        <p:tav tm="0">
                                          <p:val>
                                            <p:strVal val="0-#ppt_w/2"/>
                                          </p:val>
                                        </p:tav>
                                        <p:tav tm="100000">
                                          <p:val>
                                            <p:strVal val="#ppt_x"/>
                                          </p:val>
                                        </p:tav>
                                      </p:tavLst>
                                    </p:anim>
                                    <p:anim calcmode="lin" valueType="num">
                                      <p:cBhvr additive="base">
                                        <p:cTn id="12" dur="500" fill="hold"/>
                                        <p:tgtEl>
                                          <p:spTgt spid="1976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7650"/>
                                        </p:tgtEl>
                                        <p:attrNameLst>
                                          <p:attrName>style.visibility</p:attrName>
                                        </p:attrNameLst>
                                      </p:cBhvr>
                                      <p:to>
                                        <p:strVal val="visible"/>
                                      </p:to>
                                    </p:set>
                                    <p:anim calcmode="lin" valueType="num">
                                      <p:cBhvr additive="base">
                                        <p:cTn id="17" dur="500" fill="hold"/>
                                        <p:tgtEl>
                                          <p:spTgt spid="197650"/>
                                        </p:tgtEl>
                                        <p:attrNameLst>
                                          <p:attrName>ppt_x</p:attrName>
                                        </p:attrNameLst>
                                      </p:cBhvr>
                                      <p:tavLst>
                                        <p:tav tm="0">
                                          <p:val>
                                            <p:strVal val="0-#ppt_w/2"/>
                                          </p:val>
                                        </p:tav>
                                        <p:tav tm="100000">
                                          <p:val>
                                            <p:strVal val="#ppt_x"/>
                                          </p:val>
                                        </p:tav>
                                      </p:tavLst>
                                    </p:anim>
                                    <p:anim calcmode="lin" valueType="num">
                                      <p:cBhvr additive="base">
                                        <p:cTn id="18" dur="500" fill="hold"/>
                                        <p:tgtEl>
                                          <p:spTgt spid="19765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97652"/>
                                        </p:tgtEl>
                                        <p:attrNameLst>
                                          <p:attrName>style.visibility</p:attrName>
                                        </p:attrNameLst>
                                      </p:cBhvr>
                                      <p:to>
                                        <p:strVal val="visible"/>
                                      </p:to>
                                    </p:set>
                                    <p:anim calcmode="lin" valueType="num">
                                      <p:cBhvr additive="base">
                                        <p:cTn id="21" dur="500" fill="hold"/>
                                        <p:tgtEl>
                                          <p:spTgt spid="197652"/>
                                        </p:tgtEl>
                                        <p:attrNameLst>
                                          <p:attrName>ppt_x</p:attrName>
                                        </p:attrNameLst>
                                      </p:cBhvr>
                                      <p:tavLst>
                                        <p:tav tm="0">
                                          <p:val>
                                            <p:strVal val="1+#ppt_w/2"/>
                                          </p:val>
                                        </p:tav>
                                        <p:tav tm="100000">
                                          <p:val>
                                            <p:strVal val="#ppt_x"/>
                                          </p:val>
                                        </p:tav>
                                      </p:tavLst>
                                    </p:anim>
                                    <p:anim calcmode="lin" valueType="num">
                                      <p:cBhvr additive="base">
                                        <p:cTn id="22" dur="500" fill="hold"/>
                                        <p:tgtEl>
                                          <p:spTgt spid="1976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ldLvl="2" autoUpdateAnimBg="0" build="p"/>
      <p:bldP spid="19765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200707" name="Rectangle 3"/>
          <p:cNvSpPr>
            <a:spLocks noChangeArrowheads="1"/>
          </p:cNvSpPr>
          <p:nvPr/>
        </p:nvSpPr>
        <p:spPr bwMode="auto">
          <a:xfrm>
            <a:off x="612000" y="900000"/>
            <a:ext cx="7989888"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并行进位加法器</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200711" name="Object 7"/>
          <p:cNvGraphicFramePr>
            <a:graphicFrameLocks noChangeAspect="1"/>
          </p:cNvGraphicFramePr>
          <p:nvPr/>
        </p:nvGraphicFramePr>
        <p:xfrm>
          <a:off x="1343472" y="1484784"/>
          <a:ext cx="8981974" cy="4837332"/>
        </p:xfrm>
        <a:graphic>
          <a:graphicData uri="http://schemas.openxmlformats.org/presentationml/2006/ole">
            <mc:AlternateContent xmlns:mc="http://schemas.openxmlformats.org/markup-compatibility/2006">
              <mc:Choice xmlns:v="urn:schemas-microsoft-com:vml" Requires="v">
                <p:oleObj spid="_x0000_s2" name="Visio" r:id="rId1" imgW="7296150" imgH="3933825" progId="Visio.Drawing.11">
                  <p:embed/>
                </p:oleObj>
              </mc:Choice>
              <mc:Fallback>
                <p:oleObj name="Visio" r:id="rId1" imgW="7296150" imgH="3933825" progId="Visio.Drawing.11">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484784"/>
                        <a:ext cx="8981974" cy="4837332"/>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ppt_y"/>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200711"/>
                                        </p:tgtEl>
                                        <p:attrNameLst>
                                          <p:attrName>style.visibility</p:attrName>
                                        </p:attrNameLst>
                                      </p:cBhvr>
                                      <p:to>
                                        <p:strVal val="visible"/>
                                      </p:to>
                                    </p:set>
                                    <p:animEffect transition="in" filter="box(in)">
                                      <p:cBhvr>
                                        <p:cTn id="11"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ldLvl="2"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8659" name="Rectangle 3"/>
          <p:cNvSpPr>
            <a:spLocks noChangeArrowheads="1"/>
          </p:cNvSpPr>
          <p:nvPr/>
        </p:nvSpPr>
        <p:spPr bwMode="auto">
          <a:xfrm>
            <a:off x="612000" y="900000"/>
            <a:ext cx="8064500"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并行加法器－－并行进位（或先行进位）</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8660" name="Object 4"/>
          <p:cNvGraphicFramePr>
            <a:graphicFrameLocks noChangeAspect="1"/>
          </p:cNvGraphicFramePr>
          <p:nvPr/>
        </p:nvGraphicFramePr>
        <p:xfrm>
          <a:off x="839416" y="1528552"/>
          <a:ext cx="9505056" cy="2500561"/>
        </p:xfrm>
        <a:graphic>
          <a:graphicData uri="http://schemas.openxmlformats.org/presentationml/2006/ole">
            <mc:AlternateContent xmlns:mc="http://schemas.openxmlformats.org/markup-compatibility/2006">
              <mc:Choice xmlns:v="urn:schemas-microsoft-com:vml" Requires="v">
                <p:oleObj spid="_x0000_s2" name="Equation" r:id="rId1" imgW="3644900" imgH="1155700" progId="Equation.3">
                  <p:embed/>
                </p:oleObj>
              </mc:Choice>
              <mc:Fallback>
                <p:oleObj name="Equation" r:id="rId1" imgW="3644900" imgH="11557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528552"/>
                        <a:ext cx="9505056" cy="2500561"/>
                      </a:xfrm>
                      <a:prstGeom prst="rect">
                        <a:avLst/>
                      </a:prstGeom>
                      <a:noFill/>
                    </p:spPr>
                  </p:pic>
                </p:oleObj>
              </mc:Fallback>
            </mc:AlternateContent>
          </a:graphicData>
        </a:graphic>
      </p:graphicFrame>
      <p:sp>
        <p:nvSpPr>
          <p:cNvPr id="198663" name="Rectangle 7"/>
          <p:cNvSpPr>
            <a:spLocks noChangeArrowheads="1"/>
          </p:cNvSpPr>
          <p:nvPr/>
        </p:nvSpPr>
        <p:spPr bwMode="auto">
          <a:xfrm>
            <a:off x="612000" y="4237038"/>
            <a:ext cx="8291512" cy="2310376"/>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并行进位的特点</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同时产生进位</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加法延时缩短</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实现相对复杂</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520" y="779732"/>
            <a:ext cx="3497903" cy="21932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 calcmode="lin" valueType="num">
                                      <p:cBhvr additive="base">
                                        <p:cTn id="7" dur="500" fill="hold"/>
                                        <p:tgtEl>
                                          <p:spTgt spid="198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86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8660"/>
                                        </p:tgtEl>
                                        <p:attrNameLst>
                                          <p:attrName>style.visibility</p:attrName>
                                        </p:attrNameLst>
                                      </p:cBhvr>
                                      <p:to>
                                        <p:strVal val="visible"/>
                                      </p:to>
                                    </p:set>
                                    <p:anim calcmode="lin" valueType="num">
                                      <p:cBhvr additive="base">
                                        <p:cTn id="11" dur="500" fill="hold"/>
                                        <p:tgtEl>
                                          <p:spTgt spid="198660"/>
                                        </p:tgtEl>
                                        <p:attrNameLst>
                                          <p:attrName>ppt_x</p:attrName>
                                        </p:attrNameLst>
                                      </p:cBhvr>
                                      <p:tavLst>
                                        <p:tav tm="0">
                                          <p:val>
                                            <p:strVal val="0-#ppt_w/2"/>
                                          </p:val>
                                        </p:tav>
                                        <p:tav tm="100000">
                                          <p:val>
                                            <p:strVal val="#ppt_x"/>
                                          </p:val>
                                        </p:tav>
                                      </p:tavLst>
                                    </p:anim>
                                    <p:anim calcmode="lin" valueType="num">
                                      <p:cBhvr additive="base">
                                        <p:cTn id="12"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8663"/>
                                        </p:tgtEl>
                                        <p:attrNameLst>
                                          <p:attrName>style.visibility</p:attrName>
                                        </p:attrNameLst>
                                      </p:cBhvr>
                                      <p:to>
                                        <p:strVal val="visible"/>
                                      </p:to>
                                    </p:set>
                                    <p:anim calcmode="lin" valueType="num">
                                      <p:cBhvr additive="base">
                                        <p:cTn id="17" dur="500" fill="hold"/>
                                        <p:tgtEl>
                                          <p:spTgt spid="198663"/>
                                        </p:tgtEl>
                                        <p:attrNameLst>
                                          <p:attrName>ppt_x</p:attrName>
                                        </p:attrNameLst>
                                      </p:cBhvr>
                                      <p:tavLst>
                                        <p:tav tm="0">
                                          <p:val>
                                            <p:strVal val="0-#ppt_w/2"/>
                                          </p:val>
                                        </p:tav>
                                        <p:tav tm="100000">
                                          <p:val>
                                            <p:strVal val="#ppt_x"/>
                                          </p:val>
                                        </p:tav>
                                      </p:tavLst>
                                    </p:anim>
                                    <p:anim calcmode="lin" valueType="num">
                                      <p:cBhvr additive="base">
                                        <p:cTn id="18" dur="500" fill="hold"/>
                                        <p:tgtEl>
                                          <p:spTgt spid="1986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ldLvl="2" autoUpdateAnimBg="0" build="p"/>
      <p:bldP spid="19866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200707" name="Rectangle 3"/>
          <p:cNvSpPr>
            <a:spLocks noChangeArrowheads="1"/>
          </p:cNvSpPr>
          <p:nvPr/>
        </p:nvSpPr>
        <p:spPr bwMode="auto">
          <a:xfrm>
            <a:off x="612000" y="900000"/>
            <a:ext cx="2675688" cy="420628"/>
          </a:xfrm>
          <a:prstGeom prst="rect">
            <a:avLst/>
          </a:prstGeom>
          <a:noFill/>
          <a:ln w="12700">
            <a:noFill/>
            <a:miter lim="800000"/>
          </a:ln>
          <a:effectLst/>
        </p:spPr>
        <p:txBody>
          <a:bodyPr wrap="square"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并行进位加法器</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200711" name="Object 7"/>
          <p:cNvGraphicFramePr>
            <a:graphicFrameLocks noChangeAspect="1"/>
          </p:cNvGraphicFramePr>
          <p:nvPr/>
        </p:nvGraphicFramePr>
        <p:xfrm>
          <a:off x="1895175" y="1277550"/>
          <a:ext cx="8329642" cy="4486012"/>
        </p:xfrm>
        <a:graphic>
          <a:graphicData uri="http://schemas.openxmlformats.org/presentationml/2006/ole">
            <mc:AlternateContent xmlns:mc="http://schemas.openxmlformats.org/markup-compatibility/2006">
              <mc:Choice xmlns:v="urn:schemas-microsoft-com:vml" Requires="v">
                <p:oleObj spid="_x0000_s0" name="Visio" r:id="rId1" imgW="7296150" imgH="3933825" progId="Visio.Drawing.11">
                  <p:embed/>
                </p:oleObj>
              </mc:Choice>
              <mc:Fallback>
                <p:oleObj name="Visio" r:id="rId1" imgW="7296150" imgH="3933825"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175" y="1277550"/>
                        <a:ext cx="8329642" cy="448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3"/>
          <a:stretch>
            <a:fillRect/>
          </a:stretch>
        </p:blipFill>
        <p:spPr>
          <a:xfrm>
            <a:off x="10128448" y="3717032"/>
            <a:ext cx="1728192" cy="471905"/>
          </a:xfrm>
          <a:prstGeom prst="rect">
            <a:avLst/>
          </a:prstGeom>
          <a:ln>
            <a:solidFill>
              <a:schemeClr val="accent6">
                <a:lumMod val="75000"/>
              </a:schemeClr>
            </a:solidFill>
          </a:ln>
        </p:spPr>
      </p:pic>
      <p:pic>
        <p:nvPicPr>
          <p:cNvPr id="3" name="图片 2"/>
          <p:cNvPicPr>
            <a:picLocks noChangeAspect="1"/>
          </p:cNvPicPr>
          <p:nvPr/>
        </p:nvPicPr>
        <p:blipFill>
          <a:blip r:embed="rId4"/>
          <a:stretch>
            <a:fillRect/>
          </a:stretch>
        </p:blipFill>
        <p:spPr>
          <a:xfrm>
            <a:off x="9588388" y="5411109"/>
            <a:ext cx="1656184" cy="401499"/>
          </a:xfrm>
          <a:prstGeom prst="rect">
            <a:avLst/>
          </a:prstGeom>
          <a:solidFill>
            <a:srgbClr val="FFB9C3"/>
          </a:solidFill>
          <a:ln>
            <a:solidFill>
              <a:schemeClr val="accent1"/>
            </a:solidFill>
          </a:ln>
        </p:spPr>
      </p:pic>
      <p:cxnSp>
        <p:nvCxnSpPr>
          <p:cNvPr id="5" name="直接连接符 4"/>
          <p:cNvCxnSpPr/>
          <p:nvPr/>
        </p:nvCxnSpPr>
        <p:spPr bwMode="auto">
          <a:xfrm>
            <a:off x="9327208" y="4473116"/>
            <a:ext cx="574561" cy="973997"/>
          </a:xfrm>
          <a:prstGeom prst="line">
            <a:avLst/>
          </a:prstGeom>
          <a:noFill/>
          <a:ln w="127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flipH="1">
            <a:off x="8832304" y="4221088"/>
            <a:ext cx="1224136" cy="144016"/>
          </a:xfrm>
          <a:prstGeom prst="line">
            <a:avLst/>
          </a:prstGeom>
          <a:noFill/>
          <a:ln w="12700" cap="flat" cmpd="sng" algn="ctr">
            <a:solidFill>
              <a:schemeClr val="accent6">
                <a:lumMod val="75000"/>
              </a:schemeClr>
            </a:solidFill>
            <a:prstDash val="solid"/>
            <a:round/>
            <a:headEnd type="none" w="med" len="med"/>
            <a:tailEnd type="none" w="med" len="med"/>
          </a:ln>
          <a:effectLst/>
        </p:spPr>
      </p:cxnSp>
      <p:pic>
        <p:nvPicPr>
          <p:cNvPr id="11" name="图片 10"/>
          <p:cNvPicPr>
            <a:picLocks noChangeAspect="1"/>
          </p:cNvPicPr>
          <p:nvPr/>
        </p:nvPicPr>
        <p:blipFill>
          <a:blip r:embed="rId3"/>
          <a:stretch>
            <a:fillRect/>
          </a:stretch>
        </p:blipFill>
        <p:spPr>
          <a:xfrm>
            <a:off x="335360" y="3791669"/>
            <a:ext cx="1728192" cy="471905"/>
          </a:xfrm>
          <a:prstGeom prst="rect">
            <a:avLst/>
          </a:prstGeom>
          <a:ln>
            <a:solidFill>
              <a:schemeClr val="accent6">
                <a:lumMod val="75000"/>
              </a:schemeClr>
            </a:solidFill>
          </a:ln>
        </p:spPr>
      </p:pic>
      <p:pic>
        <p:nvPicPr>
          <p:cNvPr id="12" name="图片 11"/>
          <p:cNvPicPr>
            <a:picLocks noChangeAspect="1"/>
          </p:cNvPicPr>
          <p:nvPr/>
        </p:nvPicPr>
        <p:blipFill>
          <a:blip r:embed="rId4"/>
          <a:stretch>
            <a:fillRect/>
          </a:stretch>
        </p:blipFill>
        <p:spPr>
          <a:xfrm>
            <a:off x="202987" y="5388490"/>
            <a:ext cx="1656184" cy="401499"/>
          </a:xfrm>
          <a:prstGeom prst="rect">
            <a:avLst/>
          </a:prstGeom>
          <a:solidFill>
            <a:srgbClr val="FFB9C3"/>
          </a:solidFill>
          <a:ln>
            <a:solidFill>
              <a:schemeClr val="accent1"/>
            </a:solidFill>
          </a:ln>
        </p:spPr>
      </p:pic>
      <p:cxnSp>
        <p:nvCxnSpPr>
          <p:cNvPr id="13" name="直接连接符 12"/>
          <p:cNvCxnSpPr/>
          <p:nvPr/>
        </p:nvCxnSpPr>
        <p:spPr bwMode="auto">
          <a:xfrm>
            <a:off x="2063552" y="4149080"/>
            <a:ext cx="504056" cy="288032"/>
          </a:xfrm>
          <a:prstGeom prst="line">
            <a:avLst/>
          </a:prstGeom>
          <a:noFill/>
          <a:ln w="12700" cap="flat" cmpd="sng" algn="ctr">
            <a:solidFill>
              <a:schemeClr val="accent6">
                <a:lumMod val="75000"/>
              </a:schemeClr>
            </a:solidFill>
            <a:prstDash val="solid"/>
            <a:round/>
            <a:headEnd type="none" w="med" len="med"/>
            <a:tailEnd type="none" w="med" len="med"/>
          </a:ln>
          <a:effectLst/>
        </p:spPr>
      </p:cxnSp>
      <p:cxnSp>
        <p:nvCxnSpPr>
          <p:cNvPr id="15" name="直接连接符 14"/>
          <p:cNvCxnSpPr>
            <a:stCxn id="12" idx="3"/>
          </p:cNvCxnSpPr>
          <p:nvPr/>
        </p:nvCxnSpPr>
        <p:spPr bwMode="auto">
          <a:xfrm flipV="1">
            <a:off x="1859171" y="4487694"/>
            <a:ext cx="1428517" cy="1101546"/>
          </a:xfrm>
          <a:prstGeom prst="line">
            <a:avLst/>
          </a:prstGeom>
          <a:noFill/>
          <a:ln w="12700" cap="flat" cmpd="sng" algn="ctr">
            <a:solidFill>
              <a:srgbClr val="FF0000"/>
            </a:solidFill>
            <a:prstDash val="solid"/>
            <a:round/>
            <a:headEnd type="none" w="med" len="med"/>
            <a:tailEnd type="none" w="med" len="med"/>
          </a:ln>
          <a:effectLst/>
        </p:spPr>
      </p:cxnSp>
      <p:pic>
        <p:nvPicPr>
          <p:cNvPr id="16" name="图片 15"/>
          <p:cNvPicPr>
            <a:picLocks noChangeAspect="1"/>
          </p:cNvPicPr>
          <p:nvPr/>
        </p:nvPicPr>
        <p:blipFill>
          <a:blip r:embed="rId5"/>
          <a:stretch>
            <a:fillRect/>
          </a:stretch>
        </p:blipFill>
        <p:spPr>
          <a:xfrm>
            <a:off x="9984432" y="2222769"/>
            <a:ext cx="1643724" cy="358558"/>
          </a:xfrm>
          <a:prstGeom prst="rect">
            <a:avLst/>
          </a:prstGeom>
          <a:ln>
            <a:solidFill>
              <a:srgbClr val="00B0F0"/>
            </a:solidFill>
          </a:ln>
        </p:spPr>
      </p:pic>
      <p:cxnSp>
        <p:nvCxnSpPr>
          <p:cNvPr id="18" name="直接连接符 17"/>
          <p:cNvCxnSpPr>
            <a:endCxn id="16" idx="1"/>
          </p:cNvCxnSpPr>
          <p:nvPr/>
        </p:nvCxnSpPr>
        <p:spPr bwMode="auto">
          <a:xfrm flipV="1">
            <a:off x="8904312" y="2402048"/>
            <a:ext cx="1080120" cy="234864"/>
          </a:xfrm>
          <a:prstGeom prst="line">
            <a:avLst/>
          </a:prstGeom>
          <a:noFill/>
          <a:ln w="12700" cap="flat" cmpd="sng" algn="ctr">
            <a:solidFill>
              <a:srgbClr val="00B0F0"/>
            </a:solidFill>
            <a:prstDash val="solid"/>
            <a:round/>
            <a:headEnd type="none" w="med" len="med"/>
            <a:tailEnd type="none" w="med" len="med"/>
          </a:ln>
          <a:effectLst/>
        </p:spPr>
      </p:cxnSp>
      <p:pic>
        <p:nvPicPr>
          <p:cNvPr id="19" name="图片 18"/>
          <p:cNvPicPr>
            <a:picLocks noChangeAspect="1"/>
          </p:cNvPicPr>
          <p:nvPr/>
        </p:nvPicPr>
        <p:blipFill>
          <a:blip r:embed="rId6"/>
          <a:stretch>
            <a:fillRect/>
          </a:stretch>
        </p:blipFill>
        <p:spPr>
          <a:xfrm>
            <a:off x="10128448" y="1228504"/>
            <a:ext cx="943628" cy="547084"/>
          </a:xfrm>
          <a:prstGeom prst="rect">
            <a:avLst/>
          </a:prstGeom>
        </p:spPr>
      </p:pic>
      <p:cxnSp>
        <p:nvCxnSpPr>
          <p:cNvPr id="21" name="直接连接符 20"/>
          <p:cNvCxnSpPr/>
          <p:nvPr/>
        </p:nvCxnSpPr>
        <p:spPr bwMode="auto">
          <a:xfrm flipV="1">
            <a:off x="7896200" y="1475849"/>
            <a:ext cx="2232248" cy="1651048"/>
          </a:xfrm>
          <a:prstGeom prst="line">
            <a:avLst/>
          </a:prstGeom>
          <a:noFill/>
          <a:ln w="12700" cap="flat" cmpd="sng" algn="ctr">
            <a:solidFill>
              <a:schemeClr val="tx1"/>
            </a:solidFill>
            <a:prstDash val="solid"/>
            <a:round/>
            <a:headEnd type="none" w="med" len="med"/>
            <a:tailEnd type="none" w="med" len="med"/>
          </a:ln>
          <a:effectLst/>
        </p:spPr>
      </p:cxnSp>
      <p:sp>
        <p:nvSpPr>
          <p:cNvPr id="22" name="矩形 21"/>
          <p:cNvSpPr/>
          <p:nvPr/>
        </p:nvSpPr>
        <p:spPr bwMode="auto">
          <a:xfrm>
            <a:off x="10128448" y="1320628"/>
            <a:ext cx="936104" cy="452188"/>
          </a:xfrm>
          <a:prstGeom prst="rect">
            <a:avLst/>
          </a:prstGeom>
          <a:no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pic>
        <p:nvPicPr>
          <p:cNvPr id="23" name="图片 22"/>
          <p:cNvPicPr>
            <a:picLocks noChangeAspect="1"/>
          </p:cNvPicPr>
          <p:nvPr/>
        </p:nvPicPr>
        <p:blipFill>
          <a:blip r:embed="rId7"/>
          <a:stretch>
            <a:fillRect/>
          </a:stretch>
        </p:blipFill>
        <p:spPr>
          <a:xfrm>
            <a:off x="6816080" y="893804"/>
            <a:ext cx="792252" cy="421683"/>
          </a:xfrm>
          <a:prstGeom prst="rect">
            <a:avLst/>
          </a:prstGeom>
          <a:ln>
            <a:solidFill>
              <a:srgbClr val="00B050"/>
            </a:solidFill>
          </a:ln>
        </p:spPr>
      </p:pic>
      <p:cxnSp>
        <p:nvCxnSpPr>
          <p:cNvPr id="25" name="直接连接符 24"/>
          <p:cNvCxnSpPr/>
          <p:nvPr/>
        </p:nvCxnSpPr>
        <p:spPr bwMode="auto">
          <a:xfrm>
            <a:off x="7032104" y="1320628"/>
            <a:ext cx="504056" cy="1806269"/>
          </a:xfrm>
          <a:prstGeom prst="line">
            <a:avLst/>
          </a:prstGeom>
          <a:noFill/>
          <a:ln w="12700" cap="flat" cmpd="sng" algn="ctr">
            <a:solidFill>
              <a:schemeClr val="tx1"/>
            </a:solidFill>
            <a:prstDash val="solid"/>
            <a:round/>
            <a:headEnd type="none" w="med" len="med"/>
            <a:tailEnd type="none" w="med" len="med"/>
          </a:ln>
          <a:effectLst/>
        </p:spPr>
      </p:cxnSp>
      <p:pic>
        <p:nvPicPr>
          <p:cNvPr id="26" name="图片 25"/>
          <p:cNvPicPr>
            <a:picLocks noChangeAspect="1"/>
          </p:cNvPicPr>
          <p:nvPr/>
        </p:nvPicPr>
        <p:blipFill>
          <a:blip r:embed="rId8"/>
          <a:stretch>
            <a:fillRect/>
          </a:stretch>
        </p:blipFill>
        <p:spPr>
          <a:xfrm>
            <a:off x="6274976" y="1257283"/>
            <a:ext cx="408848" cy="397331"/>
          </a:xfrm>
          <a:prstGeom prst="rect">
            <a:avLst/>
          </a:prstGeom>
          <a:ln>
            <a:solidFill>
              <a:schemeClr val="accent5">
                <a:lumMod val="75000"/>
              </a:schemeClr>
            </a:solidFill>
          </a:ln>
        </p:spPr>
      </p:pic>
      <p:cxnSp>
        <p:nvCxnSpPr>
          <p:cNvPr id="28" name="直接连接符 27"/>
          <p:cNvCxnSpPr/>
          <p:nvPr/>
        </p:nvCxnSpPr>
        <p:spPr bwMode="auto">
          <a:xfrm>
            <a:off x="6456040" y="1661458"/>
            <a:ext cx="756166" cy="1465439"/>
          </a:xfrm>
          <a:prstGeom prst="line">
            <a:avLst/>
          </a:prstGeom>
          <a:noFill/>
          <a:ln w="12700" cap="flat" cmpd="sng" algn="ctr">
            <a:solidFill>
              <a:schemeClr val="tx1"/>
            </a:solidFill>
            <a:prstDash val="solid"/>
            <a:round/>
            <a:headEnd type="none" w="med" len="med"/>
            <a:tailEnd type="none" w="med" len="med"/>
          </a:ln>
          <a:effectLst/>
        </p:spPr>
      </p:cxnSp>
      <p:pic>
        <p:nvPicPr>
          <p:cNvPr id="29" name="图片 28"/>
          <p:cNvPicPr>
            <a:picLocks noChangeAspect="1"/>
          </p:cNvPicPr>
          <p:nvPr/>
        </p:nvPicPr>
        <p:blipFill>
          <a:blip r:embed="rId9"/>
          <a:stretch>
            <a:fillRect/>
          </a:stretch>
        </p:blipFill>
        <p:spPr>
          <a:xfrm>
            <a:off x="7896200" y="788992"/>
            <a:ext cx="2300288" cy="333375"/>
          </a:xfrm>
          <a:prstGeom prst="rect">
            <a:avLst/>
          </a:prstGeom>
          <a:ln>
            <a:solidFill>
              <a:schemeClr val="tx2">
                <a:lumMod val="50000"/>
                <a:lumOff val="50000"/>
              </a:schemeClr>
            </a:solidFill>
          </a:ln>
        </p:spPr>
      </p:pic>
      <p:cxnSp>
        <p:nvCxnSpPr>
          <p:cNvPr id="31" name="直接连接符 30"/>
          <p:cNvCxnSpPr>
            <a:stCxn id="29" idx="2"/>
          </p:cNvCxnSpPr>
          <p:nvPr/>
        </p:nvCxnSpPr>
        <p:spPr bwMode="auto">
          <a:xfrm flipH="1">
            <a:off x="7763944" y="1122367"/>
            <a:ext cx="1282400" cy="1712844"/>
          </a:xfrm>
          <a:prstGeom prst="line">
            <a:avLst/>
          </a:prstGeom>
          <a:noFill/>
          <a:ln w="12700" cap="flat" cmpd="sng" algn="ctr">
            <a:solidFill>
              <a:schemeClr val="tx1"/>
            </a:solidFill>
            <a:prstDash val="solid"/>
            <a:round/>
            <a:headEnd type="none" w="med" len="med"/>
            <a:tailEnd type="none" w="med" len="med"/>
          </a:ln>
          <a:effectLst/>
        </p:spPr>
      </p:cxnSp>
      <p:pic>
        <p:nvPicPr>
          <p:cNvPr id="33" name="图片 32"/>
          <p:cNvPicPr>
            <a:picLocks noChangeAspect="1"/>
          </p:cNvPicPr>
          <p:nvPr/>
        </p:nvPicPr>
        <p:blipFill>
          <a:blip r:embed="rId10"/>
          <a:stretch>
            <a:fillRect/>
          </a:stretch>
        </p:blipFill>
        <p:spPr>
          <a:xfrm>
            <a:off x="3614188" y="955929"/>
            <a:ext cx="1687977" cy="429398"/>
          </a:xfrm>
          <a:prstGeom prst="rect">
            <a:avLst/>
          </a:prstGeom>
        </p:spPr>
      </p:pic>
      <p:cxnSp>
        <p:nvCxnSpPr>
          <p:cNvPr id="35" name="直接连接符 34"/>
          <p:cNvCxnSpPr/>
          <p:nvPr/>
        </p:nvCxnSpPr>
        <p:spPr bwMode="auto">
          <a:xfrm>
            <a:off x="4871637" y="1385327"/>
            <a:ext cx="812423" cy="161395"/>
          </a:xfrm>
          <a:prstGeom prst="line">
            <a:avLst/>
          </a:prstGeom>
          <a:noFill/>
          <a:ln w="127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4" name="文本框 3"/>
              <p:cNvSpPr txBox="1"/>
              <p:nvPr/>
            </p:nvSpPr>
            <p:spPr>
              <a:xfrm>
                <a:off x="3697041" y="5812608"/>
                <a:ext cx="3407071" cy="1020279"/>
              </a:xfrm>
              <a:prstGeom prst="rect">
                <a:avLst/>
              </a:prstGeom>
              <a:solidFill>
                <a:srgbClr val="FF7C80">
                  <a:alpha val="36863"/>
                </a:srgbClr>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𝑃</m:t>
                          </m:r>
                        </m:e>
                        <m:sub>
                          <m:r>
                            <a:rPr lang="en-US" altLang="zh-CN" b="0" i="1" smtClean="0">
                              <a:latin typeface="Cambria Math" panose="02040503050406030204" pitchFamily="18" charset="0"/>
                            </a:rPr>
                            <m:t>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0</m:t>
                          </m:r>
                        </m:sub>
                      </m:sSub>
                    </m:oMath>
                  </m:oMathPara>
                </a14:m>
                <a:endParaRPr lang="en-US" altLang="zh-CN" b="0" i="1" dirty="0"/>
              </a:p>
              <a:p>
                <a:pPr>
                  <a:buNone/>
                </a:pPr>
                <a:r>
                  <a:rPr lang="en-US" altLang="zh-CN" b="0" i="1" dirty="0"/>
                  <a:t>              =</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a:latin typeface="Cambria Math" panose="02040503050406030204" pitchFamily="18" charset="0"/>
                          </a:rPr>
                          <m:t>𝐺</m:t>
                        </m:r>
                      </m:e>
                      <m:sub>
                        <m:r>
                          <a:rPr lang="en-US" altLang="zh-CN" b="0" i="1">
                            <a:latin typeface="Cambria Math" panose="02040503050406030204" pitchFamily="18" charset="0"/>
                          </a:rPr>
                          <m:t>0</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0</m:t>
                            </m:r>
                          </m:sub>
                        </m:sSub>
                        <m:r>
                          <a:rPr lang="en-US" altLang="zh-CN" b="0" i="1">
                            <a:latin typeface="Cambria Math" panose="02040503050406030204" pitchFamily="18" charset="0"/>
                          </a:rPr>
                          <m:t>𝐶</m:t>
                        </m:r>
                      </m:e>
                      <m:sub>
                        <m:r>
                          <a:rPr lang="en-US" altLang="zh-CN" b="0"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oMath>
                </a14:m>
                <a:endParaRPr lang="en-US" altLang="zh-CN" b="0" i="1" dirty="0"/>
              </a:p>
              <a:p>
                <a:pPr>
                  <a:buNone/>
                </a:pPr>
                <a:r>
                  <a:rPr lang="en-US" altLang="zh-CN" b="0" i="1" dirty="0"/>
                  <a:t>              =</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𝐶</m:t>
                        </m:r>
                      </m:e>
                      <m:sub>
                        <m:r>
                          <a:rPr lang="en-US" altLang="zh-CN" b="0" i="1" smtClean="0">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oMath>
                </a14:m>
                <a:endParaRPr lang="en-US" altLang="zh-CN" b="0" i="1" dirty="0"/>
              </a:p>
            </p:txBody>
          </p:sp>
        </mc:Choice>
        <mc:Fallback>
          <p:sp>
            <p:nvSpPr>
              <p:cNvPr id="4" name="文本框 3"/>
              <p:cNvSpPr txBox="1">
                <a:spLocks noRot="1" noChangeAspect="1" noMove="1" noResize="1" noEditPoints="1" noAdjustHandles="1" noChangeArrowheads="1" noChangeShapeType="1" noTextEdit="1"/>
              </p:cNvSpPr>
              <p:nvPr/>
            </p:nvSpPr>
            <p:spPr>
              <a:xfrm>
                <a:off x="3697041" y="5812608"/>
                <a:ext cx="3407071" cy="1020279"/>
              </a:xfrm>
              <a:prstGeom prst="rect">
                <a:avLst/>
              </a:prstGeom>
              <a:blipFill rotWithShape="1">
                <a:blip r:embed="rId11"/>
                <a:stretch>
                  <a:fillRect l="-2" t="-44" r="11" b="28"/>
                </a:stretch>
              </a:blipFill>
            </p:spPr>
            <p:txBody>
              <a:bodyPr/>
              <a:lstStyle/>
              <a:p>
                <a:r>
                  <a:rPr lang="zh-CN" altLang="en-US">
                    <a:noFill/>
                  </a:rPr>
                  <a:t> </a:t>
                </a:r>
              </a:p>
            </p:txBody>
          </p:sp>
        </mc:Fallback>
      </mc:AlternateContent>
      <p:cxnSp>
        <p:nvCxnSpPr>
          <p:cNvPr id="8" name="直接连接符 7"/>
          <p:cNvCxnSpPr>
            <a:stCxn id="4" idx="0"/>
          </p:cNvCxnSpPr>
          <p:nvPr/>
        </p:nvCxnSpPr>
        <p:spPr bwMode="auto">
          <a:xfrm flipV="1">
            <a:off x="5400577" y="2636912"/>
            <a:ext cx="2363367" cy="3175696"/>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9683" name="Rectangle 3"/>
          <p:cNvSpPr>
            <a:spLocks noChangeArrowheads="1"/>
          </p:cNvSpPr>
          <p:nvPr/>
        </p:nvSpPr>
        <p:spPr bwMode="auto">
          <a:xfrm>
            <a:off x="612000" y="900000"/>
            <a:ext cx="8085137"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并行进位链</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9686" name="Object 6"/>
          <p:cNvGraphicFramePr>
            <a:graphicFrameLocks noChangeAspect="1"/>
          </p:cNvGraphicFramePr>
          <p:nvPr/>
        </p:nvGraphicFramePr>
        <p:xfrm>
          <a:off x="1343472" y="1772816"/>
          <a:ext cx="9148371" cy="3888431"/>
        </p:xfrm>
        <a:graphic>
          <a:graphicData uri="http://schemas.openxmlformats.org/presentationml/2006/ole">
            <mc:AlternateContent xmlns:mc="http://schemas.openxmlformats.org/markup-compatibility/2006">
              <mc:Choice xmlns:v="urn:schemas-microsoft-com:vml" Requires="v">
                <p:oleObj spid="_x0000_s2" name="Visio" r:id="rId1" imgW="6567170" imgH="2788920" progId="Visio.Drawing.11">
                  <p:embed/>
                </p:oleObj>
              </mc:Choice>
              <mc:Fallback>
                <p:oleObj name="Visio" r:id="rId1" imgW="6567170" imgH="2788920" progId="Visio.Drawing.11">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772816"/>
                        <a:ext cx="9148371" cy="3888431"/>
                      </a:xfrm>
                      <a:prstGeom prst="rect">
                        <a:avLst/>
                      </a:prstGeom>
                      <a:noFill/>
                      <a:ln>
                        <a:noFill/>
                      </a:ln>
                      <a:effec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12000" y="252000"/>
            <a:ext cx="5257800" cy="372603"/>
          </a:xfrm>
          <a:noFill/>
        </p:spPr>
        <p:txBody>
          <a:bodyPr/>
          <a:lstStyle/>
          <a:p>
            <a:r>
              <a:rPr lang="zh-CN" altLang="en-US" dirty="0">
                <a:cs typeface="Times New Roman" panose="02020603050405020304" pitchFamily="18" charset="0"/>
              </a:rPr>
              <a:t>加</a:t>
            </a:r>
            <a:r>
              <a:rPr lang="zh-CN" altLang="en-US" dirty="0"/>
              <a:t>法运算电路</a:t>
            </a:r>
            <a:r>
              <a:rPr lang="en-US" altLang="zh-CN" dirty="0"/>
              <a:t>—</a:t>
            </a:r>
            <a:r>
              <a:rPr lang="zh-CN" altLang="en-US" dirty="0"/>
              <a:t>减法运算</a:t>
            </a:r>
            <a:endParaRPr lang="zh-CN" altLang="en-US" dirty="0"/>
          </a:p>
        </p:txBody>
      </p:sp>
      <p:sp>
        <p:nvSpPr>
          <p:cNvPr id="120835" name="Rectangle 3"/>
          <p:cNvSpPr>
            <a:spLocks noChangeArrowheads="1"/>
          </p:cNvSpPr>
          <p:nvPr/>
        </p:nvSpPr>
        <p:spPr bwMode="auto">
          <a:xfrm>
            <a:off x="612000" y="900000"/>
            <a:ext cx="8458200"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原则</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
        <p:nvSpPr>
          <p:cNvPr id="120841" name="Rectangle 9"/>
          <p:cNvSpPr>
            <a:spLocks noChangeArrowheads="1"/>
          </p:cNvSpPr>
          <p:nvPr/>
        </p:nvSpPr>
        <p:spPr bwMode="auto">
          <a:xfrm>
            <a:off x="622160" y="2807715"/>
            <a:ext cx="6746893" cy="420628"/>
          </a:xfrm>
          <a:prstGeom prst="rect">
            <a:avLst/>
          </a:prstGeom>
          <a:noFill/>
          <a:ln w="12700">
            <a:noFill/>
            <a:miter lim="800000"/>
          </a:ln>
          <a:effectLst/>
        </p:spPr>
        <p:txBody>
          <a:bodyPr wrap="square"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dirty="0">
                <a:solidFill>
                  <a:srgbClr val="000000"/>
                </a:solidFill>
              </a:rPr>
              <a:t>［</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与［－</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（以定点整数为例说明）</a:t>
            </a:r>
            <a:endParaRPr lang="zh-CN" altLang="en-US" sz="2400" baseline="-25000" dirty="0">
              <a:solidFill>
                <a:srgbClr val="000000"/>
              </a:solidFill>
            </a:endParaRPr>
          </a:p>
        </p:txBody>
      </p:sp>
      <p:graphicFrame>
        <p:nvGraphicFramePr>
          <p:cNvPr id="120843" name="Object 11"/>
          <p:cNvGraphicFramePr>
            <a:graphicFrameLocks noChangeAspect="1"/>
          </p:cNvGraphicFramePr>
          <p:nvPr/>
        </p:nvGraphicFramePr>
        <p:xfrm>
          <a:off x="2854937" y="3487465"/>
          <a:ext cx="4656010" cy="2855707"/>
        </p:xfrm>
        <a:graphic>
          <a:graphicData uri="http://schemas.openxmlformats.org/presentationml/2006/ole">
            <mc:AlternateContent xmlns:mc="http://schemas.openxmlformats.org/markup-compatibility/2006">
              <mc:Choice xmlns:v="urn:schemas-microsoft-com:vml" Requires="v">
                <p:oleObj spid="_x0000_s2" name="公式" r:id="rId1" imgW="1651000" imgH="1016000" progId="Equation.3">
                  <p:embed/>
                </p:oleObj>
              </mc:Choice>
              <mc:Fallback>
                <p:oleObj name="公式" r:id="rId1" imgW="1651000" imgH="10160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937" y="3487465"/>
                        <a:ext cx="4656010" cy="2855707"/>
                      </a:xfrm>
                      <a:prstGeom prst="rect">
                        <a:avLst/>
                      </a:prstGeom>
                      <a:noFill/>
                    </p:spPr>
                  </p:pic>
                </p:oleObj>
              </mc:Fallback>
            </mc:AlternateContent>
          </a:graphicData>
        </a:graphic>
      </p:graphicFrame>
      <p:sp>
        <p:nvSpPr>
          <p:cNvPr id="9" name="TextBox 2"/>
          <p:cNvSpPr txBox="1"/>
          <p:nvPr/>
        </p:nvSpPr>
        <p:spPr>
          <a:xfrm>
            <a:off x="8112224" y="2705069"/>
            <a:ext cx="309634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FC0128"/>
                </a:solidFill>
              </a:rPr>
              <a:t>[[X]</a:t>
            </a:r>
            <a:r>
              <a:rPr lang="zh-CN" altLang="en-US" sz="2400" baseline="-25000" dirty="0">
                <a:solidFill>
                  <a:srgbClr val="FC0128"/>
                </a:solidFill>
              </a:rPr>
              <a:t>补</a:t>
            </a:r>
            <a:r>
              <a:rPr lang="en-US" altLang="zh-CN" sz="2400" dirty="0">
                <a:solidFill>
                  <a:srgbClr val="FC0128"/>
                </a:solidFill>
              </a:rPr>
              <a:t>]</a:t>
            </a:r>
            <a:r>
              <a:rPr lang="zh-CN" altLang="en-US" sz="2400" baseline="-25000" dirty="0">
                <a:solidFill>
                  <a:srgbClr val="FC0128"/>
                </a:solidFill>
              </a:rPr>
              <a:t>补 </a:t>
            </a:r>
            <a:r>
              <a:rPr lang="en-US" altLang="zh-CN" sz="2400" dirty="0">
                <a:solidFill>
                  <a:srgbClr val="FC0128"/>
                </a:solidFill>
              </a:rPr>
              <a:t>= ?</a:t>
            </a:r>
            <a:endParaRPr lang="zh-CN" altLang="en-US" sz="2400" dirty="0">
              <a:solidFill>
                <a:srgbClr val="FC0128"/>
              </a:solidFill>
            </a:endParaRPr>
          </a:p>
        </p:txBody>
      </p:sp>
      <p:sp>
        <p:nvSpPr>
          <p:cNvPr id="10" name="Rectangle 3"/>
          <p:cNvSpPr>
            <a:spLocks noChangeArrowheads="1"/>
          </p:cNvSpPr>
          <p:nvPr/>
        </p:nvSpPr>
        <p:spPr bwMode="auto">
          <a:xfrm>
            <a:off x="2063552" y="1168322"/>
            <a:ext cx="591343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203200" indent="-203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685800" indent="-19050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lvl="1">
              <a:buFontTx/>
              <a:buNone/>
            </a:pPr>
            <a:r>
              <a:rPr lang="en-US" altLang="zh-CN" sz="2400" dirty="0">
                <a:latin typeface="微软雅黑" panose="020B0503020204020204" pitchFamily="34" charset="-122"/>
                <a:ea typeface="微软雅黑" panose="020B0503020204020204" pitchFamily="34" charset="-122"/>
              </a:rPr>
              <a:t>[A+B]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lvl="1">
              <a:buFontTx/>
              <a:buNone/>
            </a:pPr>
            <a:r>
              <a:rPr lang="en-US" altLang="zh-CN" sz="2400" dirty="0">
                <a:latin typeface="微软雅黑" panose="020B0503020204020204" pitchFamily="34" charset="-122"/>
                <a:ea typeface="微软雅黑" panose="020B0503020204020204" pitchFamily="34" charset="-122"/>
              </a:rPr>
              <a:t>[A</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41">
                                            <p:txEl>
                                              <p:pRg st="0" end="0"/>
                                            </p:txEl>
                                          </p:spTgt>
                                        </p:tgtEl>
                                        <p:attrNameLst>
                                          <p:attrName>style.visibility</p:attrName>
                                        </p:attrNameLst>
                                      </p:cBhvr>
                                      <p:to>
                                        <p:strVal val="visible"/>
                                      </p:to>
                                    </p:set>
                                    <p:anim calcmode="lin" valueType="num">
                                      <p:cBhvr additive="base">
                                        <p:cTn id="7" dur="500" fill="hold"/>
                                        <p:tgtEl>
                                          <p:spTgt spid="1208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84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0843"/>
                                        </p:tgtEl>
                                        <p:attrNameLst>
                                          <p:attrName>style.visibility</p:attrName>
                                        </p:attrNameLst>
                                      </p:cBhvr>
                                      <p:to>
                                        <p:strVal val="visible"/>
                                      </p:to>
                                    </p:set>
                                    <p:anim calcmode="lin" valueType="num">
                                      <p:cBhvr additive="base">
                                        <p:cTn id="11" dur="500" fill="hold"/>
                                        <p:tgtEl>
                                          <p:spTgt spid="120843"/>
                                        </p:tgtEl>
                                        <p:attrNameLst>
                                          <p:attrName>ppt_x</p:attrName>
                                        </p:attrNameLst>
                                      </p:cBhvr>
                                      <p:tavLst>
                                        <p:tav tm="0">
                                          <p:val>
                                            <p:strVal val="0-#ppt_w/2"/>
                                          </p:val>
                                        </p:tav>
                                        <p:tav tm="100000">
                                          <p:val>
                                            <p:strVal val="#ppt_x"/>
                                          </p:val>
                                        </p:tav>
                                      </p:tavLst>
                                    </p:anim>
                                    <p:anim calcmode="lin" valueType="num">
                                      <p:cBhvr additive="base">
                                        <p:cTn id="12" dur="500" fill="hold"/>
                                        <p:tgtEl>
                                          <p:spTgt spid="1208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1" grpId="0" bldLvl="2"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64" y="216955"/>
            <a:ext cx="7010400" cy="479747"/>
          </a:xfrm>
        </p:spPr>
        <p:txBody>
          <a:bodyPr/>
          <a:lstStyle/>
          <a:p>
            <a:r>
              <a:rPr lang="zh-CN" altLang="en-US" sz="3200" dirty="0"/>
              <a:t>溢出</a:t>
            </a:r>
            <a:endParaRPr lang="zh-CN" altLang="en-US" sz="3200" dirty="0"/>
          </a:p>
        </p:txBody>
      </p:sp>
      <p:sp>
        <p:nvSpPr>
          <p:cNvPr id="3" name="内容占位符 2"/>
          <p:cNvSpPr>
            <a:spLocks noGrp="1"/>
          </p:cNvSpPr>
          <p:nvPr>
            <p:ph idx="1"/>
          </p:nvPr>
        </p:nvSpPr>
        <p:spPr>
          <a:xfrm>
            <a:off x="612000" y="900000"/>
            <a:ext cx="10668576" cy="2859757"/>
          </a:xfrm>
        </p:spPr>
        <p:txBody>
          <a:bodyPr/>
          <a:lstStyle/>
          <a:p>
            <a:pPr algn="just">
              <a:buFont typeface="Wingdings" panose="05000000000000000000" pitchFamily="2" charset="2"/>
              <a:buChar char="u"/>
            </a:pPr>
            <a:r>
              <a:rPr lang="zh-CN" altLang="en-US" b="0" dirty="0"/>
              <a:t>溢出：运算结果超出计数系统所能表示的范围</a:t>
            </a:r>
            <a:endParaRPr lang="zh-CN" altLang="en-US" b="0" dirty="0"/>
          </a:p>
          <a:p>
            <a:pPr lvl="1" algn="just">
              <a:buFont typeface="Arial" panose="020B0604020202020204" pitchFamily="34" charset="0"/>
              <a:buChar char="•"/>
            </a:pPr>
            <a:r>
              <a:rPr lang="zh-CN" altLang="en-US" b="0" dirty="0"/>
              <a:t>如果符号位相同的两数相加，所得结果的符号位与之相反，结果溢出；</a:t>
            </a:r>
            <a:endParaRPr lang="en-US" altLang="zh-CN" b="0" dirty="0"/>
          </a:p>
          <a:p>
            <a:pPr lvl="1" algn="just">
              <a:buFont typeface="Arial" panose="020B0604020202020204" pitchFamily="34" charset="0"/>
              <a:buChar char="•"/>
            </a:pPr>
            <a:r>
              <a:rPr lang="zh-CN" altLang="en-US" b="0" dirty="0"/>
              <a:t>如果符号位相异的两数相减，所得结果的符号位与减数相同，结果溢出；</a:t>
            </a:r>
            <a:endParaRPr lang="zh-CN" altLang="en-US" b="0" dirty="0"/>
          </a:p>
          <a:p>
            <a:pPr lvl="1" algn="just">
              <a:buFont typeface="Arial" panose="020B0604020202020204" pitchFamily="34" charset="0"/>
              <a:buChar char="•"/>
            </a:pPr>
            <a:r>
              <a:rPr lang="zh-CN" altLang="en-US" b="0" dirty="0"/>
              <a:t>其他情况，不会产生溢出；</a:t>
            </a:r>
            <a:endParaRPr lang="zh-CN" altLang="en-US" b="0" dirty="0"/>
          </a:p>
          <a:p>
            <a:pPr lvl="1" algn="just">
              <a:buFont typeface="Arial" panose="020B0604020202020204" pitchFamily="34" charset="0"/>
              <a:buChar char="•"/>
            </a:pPr>
            <a:r>
              <a:rPr lang="zh-CN" altLang="en-US" b="0" dirty="0"/>
              <a:t>有符号数运算，出现溢出表示结果是错误的。</a:t>
            </a:r>
            <a:endParaRPr lang="en-US" altLang="zh-CN" b="0" dirty="0"/>
          </a:p>
          <a:p>
            <a:pPr algn="just">
              <a:buFont typeface="Wingdings" panose="05000000000000000000" pitchFamily="2" charset="2"/>
              <a:buChar char="u"/>
            </a:pPr>
            <a:r>
              <a:rPr lang="zh-CN" altLang="en-US" b="0" dirty="0"/>
              <a:t>溢出的判断：采用双符号位，“</a:t>
            </a:r>
            <a:r>
              <a:rPr lang="en-US" altLang="zh-CN" b="0" dirty="0"/>
              <a:t>00</a:t>
            </a:r>
            <a:r>
              <a:rPr lang="zh-CN" altLang="en-US" b="0" dirty="0"/>
              <a:t>”表示正，“</a:t>
            </a:r>
            <a:r>
              <a:rPr lang="en-US" altLang="zh-CN" b="0" dirty="0"/>
              <a:t>11</a:t>
            </a:r>
            <a:r>
              <a:rPr lang="zh-CN" altLang="en-US" b="0" dirty="0"/>
              <a:t>”表示负，如果运算结果符号位出现“</a:t>
            </a:r>
            <a:r>
              <a:rPr lang="en-US" altLang="zh-CN" b="0" dirty="0"/>
              <a:t>01</a:t>
            </a:r>
            <a:r>
              <a:rPr lang="zh-CN" altLang="en-US" b="0" dirty="0"/>
              <a:t>”（正溢）或“</a:t>
            </a:r>
            <a:r>
              <a:rPr lang="en-US" altLang="zh-CN" b="0" dirty="0"/>
              <a:t>10</a:t>
            </a:r>
            <a:r>
              <a:rPr lang="zh-CN" altLang="en-US" b="0" dirty="0"/>
              <a:t>” （负溢）都表示出现溢出。</a:t>
            </a:r>
            <a:endParaRPr lang="zh-CN" altLang="en-US" b="0" dirty="0"/>
          </a:p>
        </p:txBody>
      </p:sp>
      <p:grpSp>
        <p:nvGrpSpPr>
          <p:cNvPr id="14" name="组合 13"/>
          <p:cNvGrpSpPr/>
          <p:nvPr/>
        </p:nvGrpSpPr>
        <p:grpSpPr>
          <a:xfrm>
            <a:off x="119336" y="4019008"/>
            <a:ext cx="4159088" cy="1938992"/>
            <a:chOff x="1060984" y="4642198"/>
            <a:chExt cx="4159088" cy="1938992"/>
          </a:xfrm>
        </p:grpSpPr>
        <p:sp>
          <p:nvSpPr>
            <p:cNvPr id="4" name="文本框 3"/>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1</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1101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491880" y="5013176"/>
              <a:ext cx="1728192" cy="1200329"/>
              <a:chOff x="3313113" y="5229200"/>
              <a:chExt cx="1728192" cy="1200329"/>
            </a:xfrm>
          </p:grpSpPr>
          <p:sp>
            <p:nvSpPr>
              <p:cNvPr id="5" name="文本框 4"/>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zh-CN" altLang="en-US" sz="2400" b="0" dirty="0">
                    <a:solidFill>
                      <a:srgbClr val="063DE8"/>
                    </a:solidFill>
                  </a:rPr>
                  <a:t> </a:t>
                </a:r>
                <a:r>
                  <a:rPr lang="en-US" altLang="zh-CN" sz="2400" b="0" dirty="0">
                    <a:solidFill>
                      <a:srgbClr val="063DE8"/>
                    </a:solidFill>
                  </a:rPr>
                  <a:t>1 1 0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1 1 1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1 0 1</a:t>
                </a:r>
                <a:endParaRPr lang="zh-CN" altLang="en-US" sz="2400" b="0" dirty="0">
                  <a:solidFill>
                    <a:srgbClr val="063DE8"/>
                  </a:solidFill>
                </a:endParaRPr>
              </a:p>
            </p:txBody>
          </p:sp>
          <p:cxnSp>
            <p:nvCxnSpPr>
              <p:cNvPr id="7" name="直接连接符 6"/>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0" name="组合 9"/>
          <p:cNvGrpSpPr/>
          <p:nvPr/>
        </p:nvGrpSpPr>
        <p:grpSpPr>
          <a:xfrm>
            <a:off x="4288009" y="4388339"/>
            <a:ext cx="1728192" cy="1200329"/>
            <a:chOff x="3313113" y="5229200"/>
            <a:chExt cx="1728192" cy="1200329"/>
          </a:xfrm>
        </p:grpSpPr>
        <p:sp>
          <p:nvSpPr>
            <p:cNvPr id="11" name="文本框 10"/>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zh-CN" altLang="en-US" sz="2400" b="0" dirty="0">
                  <a:solidFill>
                    <a:srgbClr val="063DE8"/>
                  </a:solidFill>
                </a:rPr>
                <a:t> </a:t>
              </a:r>
              <a:r>
                <a:rPr lang="en-US" altLang="zh-CN" sz="2400" b="0" dirty="0">
                  <a:solidFill>
                    <a:srgbClr val="063DE8"/>
                  </a:solidFill>
                </a:rPr>
                <a:t>1 1 0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en-US" altLang="zh-CN" sz="2400" b="0" dirty="0">
                  <a:solidFill>
                    <a:srgbClr val="063DE8"/>
                  </a:solidFill>
                </a:rPr>
                <a:t> 1 1 1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01</a:t>
              </a:r>
              <a:r>
                <a:rPr lang="en-US" altLang="zh-CN" sz="2400" b="0" dirty="0">
                  <a:solidFill>
                    <a:srgbClr val="063DE8"/>
                  </a:solidFill>
                </a:rPr>
                <a:t> 1 0 1</a:t>
              </a:r>
              <a:endParaRPr lang="zh-CN" altLang="en-US" sz="2400" b="0" dirty="0">
                <a:solidFill>
                  <a:srgbClr val="063DE8"/>
                </a:solidFill>
              </a:endParaRPr>
            </a:p>
          </p:txBody>
        </p:sp>
        <p:cxnSp>
          <p:nvCxnSpPr>
            <p:cNvPr id="12" name="直接连接符 11"/>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grpSp>
        <p:nvGrpSpPr>
          <p:cNvPr id="13" name="组合 12"/>
          <p:cNvGrpSpPr/>
          <p:nvPr/>
        </p:nvGrpSpPr>
        <p:grpSpPr>
          <a:xfrm>
            <a:off x="6185384" y="3938280"/>
            <a:ext cx="4159088" cy="1938992"/>
            <a:chOff x="1060984" y="4642198"/>
            <a:chExt cx="4159088" cy="1938992"/>
          </a:xfrm>
        </p:grpSpPr>
        <p:sp>
          <p:nvSpPr>
            <p:cNvPr id="15" name="文本框 14"/>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2</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=1001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0</a:t>
              </a:r>
              <a:r>
                <a:rPr lang="en-US" altLang="zh-CN" sz="2000" b="0" dirty="0">
                  <a:solidFill>
                    <a:srgbClr val="063DE8"/>
                  </a:solidFill>
                  <a:latin typeface="微软雅黑" panose="020B0503020204020204" pitchFamily="34" charset="-122"/>
                  <a:ea typeface="微软雅黑" panose="020B0503020204020204" pitchFamily="34" charset="-122"/>
                </a:rPr>
                <a:t>011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491880" y="5013176"/>
              <a:ext cx="1728192" cy="1200329"/>
              <a:chOff x="3313113" y="5229200"/>
              <a:chExt cx="1728192" cy="1200329"/>
            </a:xfrm>
          </p:grpSpPr>
          <p:sp>
            <p:nvSpPr>
              <p:cNvPr id="17" name="文本框 16"/>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zh-CN" altLang="en-US" sz="2400" b="0" dirty="0">
                    <a:solidFill>
                      <a:srgbClr val="063DE8"/>
                    </a:solidFill>
                  </a:rPr>
                  <a:t> </a:t>
                </a:r>
                <a:r>
                  <a:rPr lang="en-US" altLang="zh-CN" sz="2400" b="0" dirty="0">
                    <a:solidFill>
                      <a:srgbClr val="063DE8"/>
                    </a:solidFill>
                  </a:rPr>
                  <a:t>0 1 0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0 0 1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0 1 1</a:t>
                </a:r>
                <a:endParaRPr lang="zh-CN" altLang="en-US" sz="2400" b="0" dirty="0">
                  <a:solidFill>
                    <a:srgbClr val="063DE8"/>
                  </a:solidFill>
                </a:endParaRPr>
              </a:p>
            </p:txBody>
          </p:sp>
          <p:cxnSp>
            <p:nvCxnSpPr>
              <p:cNvPr id="18" name="直接连接符 17"/>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9" name="组合 18"/>
          <p:cNvGrpSpPr/>
          <p:nvPr/>
        </p:nvGrpSpPr>
        <p:grpSpPr>
          <a:xfrm>
            <a:off x="10200456" y="4316903"/>
            <a:ext cx="1728192" cy="1200329"/>
            <a:chOff x="3313113" y="5229200"/>
            <a:chExt cx="1728192" cy="1200329"/>
          </a:xfrm>
        </p:grpSpPr>
        <p:sp>
          <p:nvSpPr>
            <p:cNvPr id="20" name="文本框 19"/>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zh-CN" altLang="en-US" sz="2400" b="0" dirty="0">
                  <a:solidFill>
                    <a:srgbClr val="063DE8"/>
                  </a:solidFill>
                </a:rPr>
                <a:t> </a:t>
              </a:r>
              <a:r>
                <a:rPr lang="en-US" altLang="zh-CN" sz="2400" b="0" dirty="0">
                  <a:solidFill>
                    <a:srgbClr val="063DE8"/>
                  </a:solidFill>
                </a:rPr>
                <a:t>0 1 0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en-US" altLang="zh-CN" sz="2400" b="0" dirty="0">
                  <a:solidFill>
                    <a:srgbClr val="063DE8"/>
                  </a:solidFill>
                </a:rPr>
                <a:t> 0 0 1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10</a:t>
              </a:r>
              <a:r>
                <a:rPr lang="en-US" altLang="zh-CN" sz="2400" b="0" dirty="0">
                  <a:solidFill>
                    <a:srgbClr val="063DE8"/>
                  </a:solidFill>
                </a:rPr>
                <a:t> 0 1 1</a:t>
              </a:r>
              <a:endParaRPr lang="zh-CN" altLang="en-US" sz="2400" b="0" dirty="0">
                <a:solidFill>
                  <a:srgbClr val="063DE8"/>
                </a:solidFill>
              </a:endParaRPr>
            </a:p>
          </p:txBody>
        </p:sp>
        <p:cxnSp>
          <p:nvCxnSpPr>
            <p:cNvPr id="21" name="直接连接符 20"/>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sp>
        <p:nvSpPr>
          <p:cNvPr id="6" name="文本框 5"/>
          <p:cNvSpPr txBox="1"/>
          <p:nvPr/>
        </p:nvSpPr>
        <p:spPr>
          <a:xfrm>
            <a:off x="4583832" y="5588668"/>
            <a:ext cx="1080120" cy="406265"/>
          </a:xfrm>
          <a:prstGeom prst="rect">
            <a:avLst/>
          </a:prstGeom>
          <a:noFill/>
        </p:spPr>
        <p:txBody>
          <a:bodyPr wrap="square" rtlCol="0">
            <a:spAutoFit/>
          </a:bodyPr>
          <a:lstStyle/>
          <a:p>
            <a:pPr algn="ctr">
              <a:buNone/>
            </a:pPr>
            <a:r>
              <a:rPr lang="zh-CN" altLang="en-US" sz="2400" dirty="0">
                <a:solidFill>
                  <a:srgbClr val="FF0000"/>
                </a:solidFill>
              </a:rPr>
              <a:t>正溢</a:t>
            </a:r>
            <a:endParaRPr lang="zh-CN" altLang="en-US" sz="2400" dirty="0">
              <a:solidFill>
                <a:srgbClr val="FF0000"/>
              </a:solidFill>
            </a:endParaRPr>
          </a:p>
        </p:txBody>
      </p:sp>
      <p:sp>
        <p:nvSpPr>
          <p:cNvPr id="22" name="文本框 21"/>
          <p:cNvSpPr txBox="1"/>
          <p:nvPr/>
        </p:nvSpPr>
        <p:spPr>
          <a:xfrm>
            <a:off x="10531464" y="5588668"/>
            <a:ext cx="1080120" cy="406265"/>
          </a:xfrm>
          <a:prstGeom prst="rect">
            <a:avLst/>
          </a:prstGeom>
          <a:noFill/>
        </p:spPr>
        <p:txBody>
          <a:bodyPr wrap="square" rtlCol="0">
            <a:spAutoFit/>
          </a:bodyPr>
          <a:lstStyle/>
          <a:p>
            <a:pPr algn="ctr">
              <a:buNone/>
            </a:pPr>
            <a:r>
              <a:rPr lang="zh-CN" altLang="en-US" sz="2400" dirty="0">
                <a:solidFill>
                  <a:srgbClr val="FF0000"/>
                </a:solidFill>
              </a:rPr>
              <a:t>负溢</a:t>
            </a:r>
            <a:endParaRPr lang="zh-CN" altLang="en-US" sz="2400" dirty="0">
              <a:solidFill>
                <a:srgbClr val="FF0000"/>
              </a:solidFill>
            </a:endParaRPr>
          </a:p>
        </p:txBody>
      </p:sp>
      <p:sp>
        <p:nvSpPr>
          <p:cNvPr id="8" name="文本框 7"/>
          <p:cNvSpPr txBox="1"/>
          <p:nvPr/>
        </p:nvSpPr>
        <p:spPr>
          <a:xfrm>
            <a:off x="2830473" y="6401528"/>
            <a:ext cx="7369983" cy="406265"/>
          </a:xfrm>
          <a:prstGeom prst="rect">
            <a:avLst/>
          </a:prstGeom>
          <a:noFill/>
        </p:spPr>
        <p:txBody>
          <a:bodyPr wrap="square" rtlCol="0">
            <a:spAutoFit/>
          </a:bodyPr>
          <a:lstStyle/>
          <a:p>
            <a:pPr>
              <a:buNone/>
            </a:pPr>
            <a:r>
              <a:rPr lang="zh-CN" altLang="en-US" sz="2400" dirty="0">
                <a:solidFill>
                  <a:srgbClr val="FF0000"/>
                </a:solidFill>
              </a:rPr>
              <a:t>如果把两个符号位，看做一个符号位，结果如何呢？</a:t>
            </a:r>
            <a:endParaRPr lang="zh-CN" altLang="en-US" sz="2400" dirty="0">
              <a:solidFill>
                <a:srgbClr val="FF0000"/>
              </a:solidFill>
            </a:endParaRPr>
          </a:p>
        </p:txBody>
      </p:sp>
      <p:sp>
        <p:nvSpPr>
          <p:cNvPr id="23" name="文本框 22">
            <a:hlinkClick r:id="rId1" action="ppaction://hlinksldjump"/>
          </p:cNvPr>
          <p:cNvSpPr txBox="1"/>
          <p:nvPr/>
        </p:nvSpPr>
        <p:spPr>
          <a:xfrm>
            <a:off x="10344472" y="6407111"/>
            <a:ext cx="1296144" cy="406265"/>
          </a:xfrm>
          <a:prstGeom prst="rect">
            <a:avLst/>
          </a:prstGeom>
          <a:solidFill>
            <a:schemeClr val="accent6">
              <a:lumMod val="60000"/>
              <a:lumOff val="40000"/>
            </a:schemeClr>
          </a:solidFill>
        </p:spPr>
        <p:txBody>
          <a:bodyPr wrap="square" rtlCol="0">
            <a:spAutoFit/>
          </a:bodyPr>
          <a:lstStyle/>
          <a:p>
            <a:pPr algn="ctr">
              <a:buNone/>
            </a:pPr>
            <a:r>
              <a:rPr lang="en-US" altLang="zh-CN" sz="2400" dirty="0">
                <a:solidFill>
                  <a:srgbClr val="FF0000"/>
                </a:solidFill>
              </a:rPr>
              <a:t>BACK</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91344" y="209278"/>
            <a:ext cx="8382000" cy="372603"/>
          </a:xfrm>
          <a:noFill/>
        </p:spPr>
        <p:txBody>
          <a:bodyPr/>
          <a:lstStyle/>
          <a:p>
            <a:r>
              <a:rPr lang="zh-CN" altLang="en-US" dirty="0"/>
              <a:t>无符号整数乘法运算电路：阵列乘法器</a:t>
            </a:r>
            <a:endParaRPr lang="zh-CN" altLang="en-US" dirty="0"/>
          </a:p>
        </p:txBody>
      </p:sp>
      <p:sp>
        <p:nvSpPr>
          <p:cNvPr id="219139" name="Rectangle 3"/>
          <p:cNvSpPr>
            <a:spLocks noGrp="1" noChangeArrowheads="1"/>
          </p:cNvSpPr>
          <p:nvPr>
            <p:ph type="body" idx="1"/>
          </p:nvPr>
        </p:nvSpPr>
        <p:spPr>
          <a:xfrm>
            <a:off x="612000" y="900000"/>
            <a:ext cx="9084400" cy="1713290"/>
          </a:xfrm>
        </p:spPr>
        <p:txBody>
          <a:bodyPr/>
          <a:lstStyle/>
          <a:p>
            <a:pPr>
              <a:lnSpc>
                <a:spcPct val="150000"/>
              </a:lnSpc>
            </a:pPr>
            <a:r>
              <a:rPr lang="zh-CN" altLang="en-US" sz="2400" b="0" dirty="0">
                <a:latin typeface="微软雅黑" panose="020B0503020204020204" pitchFamily="34" charset="-122"/>
                <a:ea typeface="微软雅黑" panose="020B0503020204020204" pitchFamily="34" charset="-122"/>
              </a:rPr>
              <a:t>基本思路</a:t>
            </a:r>
            <a:endParaRPr lang="zh-CN" altLang="en-US" sz="2400" b="0" dirty="0">
              <a:latin typeface="微软雅黑" panose="020B0503020204020204" pitchFamily="34" charset="-122"/>
              <a:ea typeface="微软雅黑" panose="020B0503020204020204" pitchFamily="34" charset="-122"/>
            </a:endParaRPr>
          </a:p>
          <a:p>
            <a:pPr marL="758825" lvl="1" indent="-284480">
              <a:lnSpc>
                <a:spcPct val="150000"/>
              </a:lnSpc>
            </a:pPr>
            <a:r>
              <a:rPr lang="zh-CN" altLang="en-US" sz="2400" b="0" dirty="0"/>
              <a:t>利用若干全加器，完全由硬件直接计算乘法结果</a:t>
            </a:r>
            <a:endParaRPr lang="zh-CN" altLang="en-US" sz="2400" b="0" baseline="-25000" dirty="0"/>
          </a:p>
          <a:p>
            <a:pPr marL="758825" lvl="1" indent="-284480">
              <a:lnSpc>
                <a:spcPct val="150000"/>
              </a:lnSpc>
            </a:pPr>
            <a:r>
              <a:rPr lang="zh-CN" altLang="en-US" sz="2400" b="0" dirty="0">
                <a:latin typeface="微软雅黑" panose="020B0503020204020204" pitchFamily="34" charset="-122"/>
                <a:ea typeface="微软雅黑" panose="020B0503020204020204" pitchFamily="34" charset="-122"/>
              </a:rPr>
              <a:t>以 4 位无符号数整数为例</a:t>
            </a:r>
            <a:endParaRPr lang="zh-CN" altLang="en-US" sz="2400" b="0" dirty="0">
              <a:latin typeface="微软雅黑" panose="020B0503020204020204" pitchFamily="34" charset="-122"/>
              <a:ea typeface="微软雅黑" panose="020B0503020204020204" pitchFamily="34" charset="-122"/>
            </a:endParaRPr>
          </a:p>
        </p:txBody>
      </p:sp>
      <p:grpSp>
        <p:nvGrpSpPr>
          <p:cNvPr id="219146" name="Group 10"/>
          <p:cNvGrpSpPr/>
          <p:nvPr/>
        </p:nvGrpSpPr>
        <p:grpSpPr bwMode="auto">
          <a:xfrm>
            <a:off x="2666977" y="2571744"/>
            <a:ext cx="6672283" cy="3822706"/>
            <a:chOff x="672" y="1392"/>
            <a:chExt cx="4368" cy="2639"/>
          </a:xfrm>
        </p:grpSpPr>
        <p:graphicFrame>
          <p:nvGraphicFramePr>
            <p:cNvPr id="219140" name="Object 4"/>
            <p:cNvGraphicFramePr>
              <a:graphicFrameLocks noChangeAspect="1"/>
            </p:cNvGraphicFramePr>
            <p:nvPr/>
          </p:nvGraphicFramePr>
          <p:xfrm>
            <a:off x="768" y="1392"/>
            <a:ext cx="4176" cy="2170"/>
          </p:xfrm>
          <a:graphic>
            <a:graphicData uri="http://schemas.openxmlformats.org/presentationml/2006/ole">
              <mc:AlternateContent xmlns:mc="http://schemas.openxmlformats.org/markup-compatibility/2006">
                <mc:Choice xmlns:v="urn:schemas-microsoft-com:vml" Requires="v">
                  <p:oleObj spid="_x0000_s2" name="Equation" r:id="rId1" imgW="3175000" imgH="1651000" progId="Equation.3">
                    <p:embed/>
                  </p:oleObj>
                </mc:Choice>
                <mc:Fallback>
                  <p:oleObj name="Equation" r:id="rId1" imgW="3175000" imgH="1651000" progId="Equation.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392"/>
                          <a:ext cx="4176" cy="2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2" name="Line 6"/>
            <p:cNvSpPr>
              <a:spLocks noChangeShapeType="1"/>
            </p:cNvSpPr>
            <p:nvPr/>
          </p:nvSpPr>
          <p:spPr bwMode="auto">
            <a:xfrm>
              <a:off x="672" y="2016"/>
              <a:ext cx="4368" cy="0"/>
            </a:xfrm>
            <a:prstGeom prst="line">
              <a:avLst/>
            </a:prstGeom>
            <a:noFill/>
            <a:ln w="12700">
              <a:solidFill>
                <a:schemeClr val="accent1"/>
              </a:solidFill>
              <a:rou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143" name="Line 7"/>
            <p:cNvSpPr>
              <a:spLocks noChangeShapeType="1"/>
            </p:cNvSpPr>
            <p:nvPr/>
          </p:nvSpPr>
          <p:spPr bwMode="auto">
            <a:xfrm>
              <a:off x="720" y="3216"/>
              <a:ext cx="4320" cy="0"/>
            </a:xfrm>
            <a:prstGeom prst="line">
              <a:avLst/>
            </a:prstGeom>
            <a:noFill/>
            <a:ln w="19050">
              <a:solidFill>
                <a:schemeClr val="accent1"/>
              </a:solidFill>
              <a:rou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aphicFrame>
          <p:nvGraphicFramePr>
            <p:cNvPr id="219144" name="Object 8"/>
            <p:cNvGraphicFramePr>
              <a:graphicFrameLocks noChangeAspect="1"/>
            </p:cNvGraphicFramePr>
            <p:nvPr/>
          </p:nvGraphicFramePr>
          <p:xfrm>
            <a:off x="720" y="3744"/>
            <a:ext cx="1198" cy="287"/>
          </p:xfrm>
          <a:graphic>
            <a:graphicData uri="http://schemas.openxmlformats.org/presentationml/2006/ole">
              <mc:AlternateContent xmlns:mc="http://schemas.openxmlformats.org/markup-compatibility/2006">
                <mc:Choice xmlns:v="urn:schemas-microsoft-com:vml" Requires="v">
                  <p:oleObj spid="_x0000_s3" name="Equation" r:id="rId3" imgW="989965" imgH="241300" progId="Equation.3">
                    <p:embed/>
                  </p:oleObj>
                </mc:Choice>
                <mc:Fallback>
                  <p:oleObj name="Equation" r:id="rId3" imgW="989965" imgH="241300" progId="Equation.3">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3744"/>
                          <a:ext cx="1198" cy="287"/>
                        </a:xfrm>
                        <a:prstGeom prst="rect">
                          <a:avLst/>
                        </a:prstGeom>
                        <a:noFill/>
                        <a:ln w="9525">
                          <a:solidFill>
                            <a:srgbClr val="0532C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12000" y="252000"/>
            <a:ext cx="8382000" cy="372603"/>
          </a:xfrm>
          <a:noFill/>
        </p:spPr>
        <p:txBody>
          <a:bodyPr/>
          <a:lstStyle/>
          <a:p>
            <a:r>
              <a:rPr lang="zh-CN" altLang="en-US" dirty="0"/>
              <a:t>乘法运算电路：阵列乘法器</a:t>
            </a:r>
            <a:endParaRPr lang="zh-CN" altLang="en-US" dirty="0"/>
          </a:p>
        </p:txBody>
      </p:sp>
      <p:sp>
        <p:nvSpPr>
          <p:cNvPr id="220163" name="Rectangle 3"/>
          <p:cNvSpPr>
            <a:spLocks noGrp="1" noChangeArrowheads="1"/>
          </p:cNvSpPr>
          <p:nvPr>
            <p:ph type="body" idx="1"/>
          </p:nvPr>
        </p:nvSpPr>
        <p:spPr>
          <a:xfrm>
            <a:off x="612000" y="900000"/>
            <a:ext cx="8305800" cy="435825"/>
          </a:xfrm>
        </p:spPr>
        <p:txBody>
          <a:bodyPr/>
          <a:lstStyle/>
          <a:p>
            <a:r>
              <a:rPr lang="zh-CN" altLang="en-US" b="0" dirty="0">
                <a:latin typeface="微软雅黑" panose="020B0503020204020204" pitchFamily="34" charset="-122"/>
                <a:ea typeface="微软雅黑" panose="020B0503020204020204" pitchFamily="34" charset="-122"/>
              </a:rPr>
              <a:t>实现电路</a:t>
            </a:r>
            <a:endParaRPr lang="zh-CN" altLang="en-US" b="0" dirty="0">
              <a:latin typeface="微软雅黑" panose="020B0503020204020204" pitchFamily="34" charset="-122"/>
              <a:ea typeface="微软雅黑" panose="020B0503020204020204" pitchFamily="34" charset="-122"/>
            </a:endParaRPr>
          </a:p>
        </p:txBody>
      </p:sp>
      <p:graphicFrame>
        <p:nvGraphicFramePr>
          <p:cNvPr id="220169" name="Object 9"/>
          <p:cNvGraphicFramePr>
            <a:graphicFrameLocks noChangeAspect="1"/>
          </p:cNvGraphicFramePr>
          <p:nvPr/>
        </p:nvGraphicFramePr>
        <p:xfrm>
          <a:off x="2524100" y="1357298"/>
          <a:ext cx="7315200" cy="5010150"/>
        </p:xfrm>
        <a:graphic>
          <a:graphicData uri="http://schemas.openxmlformats.org/presentationml/2006/ole">
            <mc:AlternateContent xmlns:mc="http://schemas.openxmlformats.org/markup-compatibility/2006">
              <mc:Choice xmlns:v="urn:schemas-microsoft-com:vml" Requires="v">
                <p:oleObj spid="_x0000_s2" name="VISIO" r:id="rId1" imgW="6242050" imgH="4634230" progId="Visio.Drawing.11">
                  <p:embed/>
                </p:oleObj>
              </mc:Choice>
              <mc:Fallback>
                <p:oleObj name="VISIO" r:id="rId1" imgW="6242050" imgH="4634230" progId="Visio.Drawing.11">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00" y="1357298"/>
                        <a:ext cx="7315200" cy="501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直接箭头连接符 2"/>
          <p:cNvCxnSpPr/>
          <p:nvPr/>
        </p:nvCxnSpPr>
        <p:spPr bwMode="auto">
          <a:xfrm flipH="1">
            <a:off x="4007768" y="1844824"/>
            <a:ext cx="288032" cy="360040"/>
          </a:xfrm>
          <a:prstGeom prst="straightConnector1">
            <a:avLst/>
          </a:prstGeom>
          <a:noFill/>
          <a:ln w="28575" cap="flat" cmpd="sng" algn="ctr">
            <a:solidFill>
              <a:schemeClr val="accent1"/>
            </a:solidFill>
            <a:prstDash val="solid"/>
            <a:round/>
            <a:headEnd type="none" w="med" len="med"/>
            <a:tailEnd type="triangle"/>
          </a:ln>
          <a:effectLst/>
        </p:spPr>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组合逻辑电路的特点</a:t>
            </a:r>
            <a:endParaRPr lang="zh-CN" altLang="en-US" dirty="0"/>
          </a:p>
        </p:txBody>
      </p:sp>
      <p:sp>
        <p:nvSpPr>
          <p:cNvPr id="3" name="内容占位符 2"/>
          <p:cNvSpPr>
            <a:spLocks noGrp="1"/>
          </p:cNvSpPr>
          <p:nvPr>
            <p:ph idx="1"/>
          </p:nvPr>
        </p:nvSpPr>
        <p:spPr>
          <a:xfrm>
            <a:off x="612000" y="900000"/>
            <a:ext cx="11028616" cy="4040080"/>
          </a:xfrm>
        </p:spPr>
        <p:txBody>
          <a:bodyPr/>
          <a:lstStyle/>
          <a:p>
            <a:pPr>
              <a:lnSpc>
                <a:spcPct val="120000"/>
              </a:lnSpc>
            </a:pPr>
            <a:r>
              <a:rPr lang="zh-CN" altLang="en-US" sz="2400" dirty="0"/>
              <a:t>数字电路分类：</a:t>
            </a:r>
            <a:r>
              <a:rPr lang="zh-CN" altLang="en-US" sz="2400" b="0" dirty="0">
                <a:solidFill>
                  <a:schemeClr val="accent1"/>
                </a:solidFill>
              </a:rPr>
              <a:t>组合逻辑电路</a:t>
            </a:r>
            <a:r>
              <a:rPr lang="zh-CN" altLang="en-US" sz="2400" b="0" dirty="0"/>
              <a:t>和</a:t>
            </a:r>
            <a:r>
              <a:rPr lang="zh-CN" altLang="en-US" sz="2400" b="0" dirty="0">
                <a:solidFill>
                  <a:schemeClr val="accent1"/>
                </a:solidFill>
              </a:rPr>
              <a:t>时序逻辑电路</a:t>
            </a:r>
            <a:endParaRPr lang="en-US" altLang="zh-CN" sz="2400" b="0" dirty="0">
              <a:solidFill>
                <a:schemeClr val="accent1"/>
              </a:solidFill>
            </a:endParaRPr>
          </a:p>
          <a:p>
            <a:pPr>
              <a:lnSpc>
                <a:spcPct val="120000"/>
              </a:lnSpc>
            </a:pPr>
            <a:r>
              <a:rPr lang="zh-CN" altLang="en-US" sz="2400" dirty="0">
                <a:solidFill>
                  <a:schemeClr val="accent1"/>
                </a:solidFill>
              </a:rPr>
              <a:t>组合逻辑电路</a:t>
            </a:r>
            <a:r>
              <a:rPr lang="zh-CN" altLang="en-US" sz="2400" b="0" dirty="0"/>
              <a:t>：将逻辑门以一定的方式组合在一起，使其具有一定逻辑功能的数字电路。</a:t>
            </a:r>
            <a:endParaRPr lang="en-US" altLang="zh-CN" sz="2400" b="0" dirty="0"/>
          </a:p>
          <a:p>
            <a:pPr lvl="1">
              <a:lnSpc>
                <a:spcPct val="120000"/>
              </a:lnSpc>
            </a:pPr>
            <a:r>
              <a:rPr lang="zh-CN" altLang="en-US" sz="2400" b="0" dirty="0"/>
              <a:t>组合逻辑电路是</a:t>
            </a:r>
            <a:r>
              <a:rPr kumimoji="1" lang="zh-CN" altLang="en-US" sz="2400" b="0" dirty="0">
                <a:latin typeface="Arial" panose="020B0604020202020204" pitchFamily="34" charset="0"/>
              </a:rPr>
              <a:t>一种</a:t>
            </a:r>
            <a:r>
              <a:rPr kumimoji="1" lang="zh-CN" altLang="en-US" sz="2400" b="0" dirty="0">
                <a:solidFill>
                  <a:srgbClr val="CC0066"/>
                </a:solidFill>
                <a:latin typeface="Arial" panose="020B0604020202020204" pitchFamily="34" charset="0"/>
              </a:rPr>
              <a:t>无记忆</a:t>
            </a:r>
            <a:r>
              <a:rPr kumimoji="1" lang="zh-CN" altLang="en-US" sz="2400" b="0" dirty="0">
                <a:latin typeface="Arial" panose="020B0604020202020204" pitchFamily="34" charset="0"/>
              </a:rPr>
              <a:t>电路</a:t>
            </a:r>
            <a:r>
              <a:rPr kumimoji="1" lang="en-US" altLang="zh-CN" sz="2400" b="0" dirty="0">
                <a:latin typeface="Arial" panose="020B0604020202020204" pitchFamily="34" charset="0"/>
              </a:rPr>
              <a:t>——</a:t>
            </a:r>
            <a:r>
              <a:rPr kumimoji="1" lang="zh-CN" altLang="en-US" sz="2400" b="0" dirty="0">
                <a:latin typeface="Arial" panose="020B0604020202020204" pitchFamily="34" charset="0"/>
              </a:rPr>
              <a:t>任一时刻的输出信号仅取决于该时刻的输入信号，而与信号作用前电路原来所处的状态无关。</a:t>
            </a:r>
            <a:endParaRPr kumimoji="1" lang="en-US" altLang="zh-CN" sz="2400" b="0" dirty="0">
              <a:latin typeface="Arial" panose="020B0604020202020204" pitchFamily="34" charset="0"/>
            </a:endParaRPr>
          </a:p>
          <a:p>
            <a:pPr>
              <a:lnSpc>
                <a:spcPct val="120000"/>
              </a:lnSpc>
            </a:pPr>
            <a:r>
              <a:rPr kumimoji="1" lang="zh-CN" altLang="en-US" sz="2400" dirty="0">
                <a:latin typeface="Arial" panose="020B0604020202020204" pitchFamily="34" charset="0"/>
              </a:rPr>
              <a:t>特点</a:t>
            </a:r>
            <a:endParaRPr kumimoji="1" lang="en-US" altLang="zh-CN" sz="2400" dirty="0">
              <a:latin typeface="Arial" panose="020B0604020202020204" pitchFamily="34" charset="0"/>
            </a:endParaRPr>
          </a:p>
          <a:p>
            <a:pPr lvl="1">
              <a:lnSpc>
                <a:spcPct val="120000"/>
              </a:lnSpc>
            </a:pPr>
            <a:r>
              <a:rPr lang="zh-CN" altLang="en-US" sz="2400" b="0" dirty="0"/>
              <a:t>由逻辑门电路组成</a:t>
            </a:r>
            <a:endParaRPr lang="zh-CN" altLang="en-US" sz="2400" b="0" dirty="0"/>
          </a:p>
          <a:p>
            <a:pPr lvl="1">
              <a:lnSpc>
                <a:spcPct val="120000"/>
              </a:lnSpc>
            </a:pPr>
            <a:r>
              <a:rPr lang="zh-CN" altLang="en-US" sz="2400" b="0" dirty="0"/>
              <a:t>没有反馈电路和存储电路（触发器，</a:t>
            </a:r>
            <a:r>
              <a:rPr lang="en-US" altLang="zh-CN" sz="2400" b="0" dirty="0"/>
              <a:t>RAM</a:t>
            </a:r>
            <a:r>
              <a:rPr lang="zh-CN" altLang="en-US" sz="2400" b="0" dirty="0"/>
              <a:t>等）</a:t>
            </a:r>
            <a:endParaRPr lang="zh-CN" altLang="en-US" sz="2400" b="0" dirty="0"/>
          </a:p>
          <a:p>
            <a:pPr lvl="1">
              <a:lnSpc>
                <a:spcPct val="120000"/>
              </a:lnSpc>
            </a:pPr>
            <a:r>
              <a:rPr lang="zh-CN" altLang="en-US" sz="2400" b="0" dirty="0"/>
              <a:t>当时的输出仅由当时的输入决定</a:t>
            </a:r>
            <a:r>
              <a:rPr lang="en-US" altLang="zh-CN" sz="2400" b="0" dirty="0"/>
              <a:t>——</a:t>
            </a:r>
            <a:r>
              <a:rPr lang="zh-CN" altLang="en-US" sz="2400" b="0" dirty="0"/>
              <a:t>速度快。</a:t>
            </a:r>
            <a:endParaRPr lang="zh-CN" altLang="en-US" sz="2400" b="0" dirty="0"/>
          </a:p>
        </p:txBody>
      </p:sp>
      <p:grpSp>
        <p:nvGrpSpPr>
          <p:cNvPr id="4" name="Group 26"/>
          <p:cNvGrpSpPr/>
          <p:nvPr/>
        </p:nvGrpSpPr>
        <p:grpSpPr bwMode="auto">
          <a:xfrm>
            <a:off x="3200400" y="5085184"/>
            <a:ext cx="5791200" cy="1222375"/>
            <a:chOff x="1613" y="2456"/>
            <a:chExt cx="3648" cy="770"/>
          </a:xfrm>
        </p:grpSpPr>
        <p:sp>
          <p:nvSpPr>
            <p:cNvPr id="5"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ln>
          </p:spPr>
          <p:txBody>
            <a:bodyPr wrap="none" anchor="ct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endParaRPr lang="zh-CN" altLang="en-US"/>
            </a:p>
          </p:txBody>
        </p:sp>
        <p:sp>
          <p:nvSpPr>
            <p:cNvPr id="6" name="Line 9"/>
            <p:cNvSpPr>
              <a:spLocks noChangeShapeType="1"/>
            </p:cNvSpPr>
            <p:nvPr/>
          </p:nvSpPr>
          <p:spPr bwMode="auto">
            <a:xfrm>
              <a:off x="1949" y="2600"/>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7" name="Line 10"/>
            <p:cNvSpPr>
              <a:spLocks noChangeShapeType="1"/>
            </p:cNvSpPr>
            <p:nvPr/>
          </p:nvSpPr>
          <p:spPr bwMode="auto">
            <a:xfrm>
              <a:off x="1949" y="2744"/>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 name="Line 11"/>
            <p:cNvSpPr>
              <a:spLocks noChangeShapeType="1"/>
            </p:cNvSpPr>
            <p:nvPr/>
          </p:nvSpPr>
          <p:spPr bwMode="auto">
            <a:xfrm>
              <a:off x="1949" y="3082"/>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9" name="Line 12"/>
            <p:cNvSpPr>
              <a:spLocks noChangeShapeType="1"/>
            </p:cNvSpPr>
            <p:nvPr/>
          </p:nvSpPr>
          <p:spPr bwMode="auto">
            <a:xfrm>
              <a:off x="4253" y="2600"/>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3"/>
            <p:cNvSpPr>
              <a:spLocks noChangeShapeType="1"/>
            </p:cNvSpPr>
            <p:nvPr/>
          </p:nvSpPr>
          <p:spPr bwMode="auto">
            <a:xfrm>
              <a:off x="4253" y="2744"/>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4"/>
            <p:cNvSpPr>
              <a:spLocks noChangeShapeType="1"/>
            </p:cNvSpPr>
            <p:nvPr/>
          </p:nvSpPr>
          <p:spPr bwMode="auto">
            <a:xfrm>
              <a:off x="4253" y="3092"/>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2" name="Text Box 15"/>
            <p:cNvSpPr txBox="1">
              <a:spLocks noChangeArrowheads="1"/>
            </p:cNvSpPr>
            <p:nvPr/>
          </p:nvSpPr>
          <p:spPr bwMode="auto">
            <a:xfrm>
              <a:off x="1661" y="245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3" name="Text Box 16"/>
            <p:cNvSpPr txBox="1">
              <a:spLocks noChangeArrowheads="1"/>
            </p:cNvSpPr>
            <p:nvPr/>
          </p:nvSpPr>
          <p:spPr bwMode="auto">
            <a:xfrm>
              <a:off x="1661" y="262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4" name="Text Box 17"/>
            <p:cNvSpPr txBox="1">
              <a:spLocks noChangeArrowheads="1"/>
            </p:cNvSpPr>
            <p:nvPr/>
          </p:nvSpPr>
          <p:spPr bwMode="auto">
            <a:xfrm>
              <a:off x="1613" y="296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i-1</a:t>
              </a:r>
              <a:endParaRPr kumimoji="1" lang="en-US" altLang="zh-CN" sz="1600">
                <a:solidFill>
                  <a:srgbClr val="000000"/>
                </a:solidFill>
                <a:latin typeface="Arial" panose="020B0604020202020204" pitchFamily="34" charset="0"/>
              </a:endParaRPr>
            </a:p>
          </p:txBody>
        </p:sp>
        <p:sp>
          <p:nvSpPr>
            <p:cNvPr id="15" name="Text Box 18"/>
            <p:cNvSpPr txBox="1">
              <a:spLocks noChangeArrowheads="1"/>
            </p:cNvSpPr>
            <p:nvPr/>
          </p:nvSpPr>
          <p:spPr bwMode="auto">
            <a:xfrm>
              <a:off x="4877" y="24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6" name="Text Box 19"/>
            <p:cNvSpPr txBox="1">
              <a:spLocks noChangeArrowheads="1"/>
            </p:cNvSpPr>
            <p:nvPr/>
          </p:nvSpPr>
          <p:spPr bwMode="auto">
            <a:xfrm>
              <a:off x="4877" y="26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7" name="Text Box 20"/>
            <p:cNvSpPr txBox="1">
              <a:spLocks noChangeArrowheads="1"/>
            </p:cNvSpPr>
            <p:nvPr/>
          </p:nvSpPr>
          <p:spPr bwMode="auto">
            <a:xfrm>
              <a:off x="4877" y="29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j-1</a:t>
              </a:r>
              <a:endParaRPr kumimoji="1" lang="en-US" altLang="zh-CN" sz="1600">
                <a:solidFill>
                  <a:srgbClr val="000000"/>
                </a:solidFill>
                <a:latin typeface="Arial" panose="020B0604020202020204" pitchFamily="34" charset="0"/>
              </a:endParaRPr>
            </a:p>
          </p:txBody>
        </p:sp>
        <p:sp>
          <p:nvSpPr>
            <p:cNvPr id="18" name="Text Box 21"/>
            <p:cNvSpPr txBox="1">
              <a:spLocks noChangeArrowheads="1"/>
            </p:cNvSpPr>
            <p:nvPr/>
          </p:nvSpPr>
          <p:spPr bwMode="auto">
            <a:xfrm>
              <a:off x="2813" y="269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组合逻辑电路</a:t>
              </a:r>
              <a:endParaRPr kumimoji="1" lang="zh-CN" altLang="en-US" sz="2000">
                <a:solidFill>
                  <a:srgbClr val="000000"/>
                </a:solidFill>
                <a:latin typeface="Arial" panose="020B0604020202020204" pitchFamily="34" charset="0"/>
                <a:ea typeface="楷体_GB2312" pitchFamily="49" charset="-122"/>
              </a:endParaRPr>
            </a:p>
          </p:txBody>
        </p:sp>
        <p:sp>
          <p:nvSpPr>
            <p:cNvPr id="19" name="Text Box 24"/>
            <p:cNvSpPr txBox="1">
              <a:spLocks noChangeArrowheads="1"/>
            </p:cNvSpPr>
            <p:nvPr/>
          </p:nvSpPr>
          <p:spPr bwMode="black">
            <a:xfrm rot="5400000">
              <a:off x="1956" y="281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a:solidFill>
                    <a:srgbClr val="000000"/>
                  </a:solidFill>
                  <a:latin typeface="宋体" panose="02010600030101010101" pitchFamily="2" charset="-122"/>
                </a:rPr>
                <a:t>…</a:t>
              </a:r>
              <a:endParaRPr lang="en-US" altLang="zh-CN" sz="2000" b="0">
                <a:solidFill>
                  <a:srgbClr val="000000"/>
                </a:solidFill>
              </a:endParaRPr>
            </a:p>
          </p:txBody>
        </p:sp>
        <p:sp>
          <p:nvSpPr>
            <p:cNvPr id="20" name="Text Box 25"/>
            <p:cNvSpPr txBox="1">
              <a:spLocks noChangeArrowheads="1"/>
            </p:cNvSpPr>
            <p:nvPr/>
          </p:nvSpPr>
          <p:spPr bwMode="black">
            <a:xfrm rot="5400000">
              <a:off x="4610" y="2818"/>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000000"/>
                  </a:solidFill>
                  <a:latin typeface="宋体" panose="02010600030101010101" pitchFamily="2" charset="-122"/>
                </a:rPr>
                <a:t>…</a:t>
              </a:r>
              <a:endParaRPr lang="en-US" altLang="zh-CN" sz="2000" b="0" dirty="0">
                <a:solidFill>
                  <a:srgbClr val="000000"/>
                </a:solidFill>
              </a:endParaRPr>
            </a:p>
          </p:txBody>
        </p:sp>
      </p:grpSp>
      <mc:AlternateContent xmlns:mc="http://schemas.openxmlformats.org/markup-compatibility/2006">
        <mc:Choice xmlns:a14="http://schemas.microsoft.com/office/drawing/2010/main" Requires="a14">
          <p:sp>
            <p:nvSpPr>
              <p:cNvPr id="21" name="文本框 20"/>
              <p:cNvSpPr txBox="1"/>
              <p:nvPr/>
            </p:nvSpPr>
            <p:spPr>
              <a:xfrm>
                <a:off x="9664805" y="5445632"/>
                <a:ext cx="1289840" cy="3139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𝑭</m:t>
                      </m:r>
                      <m:r>
                        <a:rPr lang="en-US" altLang="zh-CN" sz="2400"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zh-CN" altLang="en-US" sz="2000" dirty="0"/>
              </a:p>
            </p:txBody>
          </p:sp>
        </mc:Choice>
        <mc:Fallback>
          <p:sp>
            <p:nvSpPr>
              <p:cNvPr id="21" name="文本框 20"/>
              <p:cNvSpPr txBox="1">
                <a:spLocks noRot="1" noChangeAspect="1" noMove="1" noResize="1" noEditPoints="1" noAdjustHandles="1" noChangeArrowheads="1" noChangeShapeType="1" noTextEdit="1"/>
              </p:cNvSpPr>
              <p:nvPr/>
            </p:nvSpPr>
            <p:spPr>
              <a:xfrm>
                <a:off x="9664805" y="5445632"/>
                <a:ext cx="1289840" cy="313932"/>
              </a:xfrm>
              <a:prstGeom prst="rect">
                <a:avLst/>
              </a:prstGeom>
              <a:blipFill rotWithShape="1">
                <a:blip r:embed="rId1"/>
                <a:stretch>
                  <a:fillRect l="-8" t="-4814" r="-1703" b="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 </a:t>
            </a:r>
            <a:r>
              <a:rPr lang="en-US" altLang="zh-CN" dirty="0"/>
              <a:t>—— </a:t>
            </a:r>
            <a:r>
              <a:rPr lang="zh-CN" altLang="en-US" dirty="0"/>
              <a:t>阵列乘法器</a:t>
            </a:r>
            <a:endParaRPr lang="zh-CN" altLang="en-US" dirty="0"/>
          </a:p>
        </p:txBody>
      </p:sp>
      <p:sp>
        <p:nvSpPr>
          <p:cNvPr id="4" name="Rectangle 3"/>
          <p:cNvSpPr txBox="1">
            <a:spLocks noChangeArrowheads="1"/>
          </p:cNvSpPr>
          <p:nvPr/>
        </p:nvSpPr>
        <p:spPr>
          <a:xfrm>
            <a:off x="612000" y="900000"/>
            <a:ext cx="11172632" cy="4905264"/>
          </a:xfrm>
          <a:prstGeom prst="rect">
            <a:avLst/>
          </a:prstGeom>
        </p:spPr>
        <p:txBody>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总结</a:t>
            </a:r>
            <a:endParaRPr lang="zh-CN" altLang="en-US"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对于</a:t>
            </a:r>
            <a:r>
              <a:rPr lang="en-US" altLang="zh-CN" sz="2800" b="0" kern="0" dirty="0">
                <a:solidFill>
                  <a:srgbClr val="000000"/>
                </a:solidFill>
                <a:latin typeface="微软雅黑" panose="020B0503020204020204" pitchFamily="34" charset="-122"/>
                <a:ea typeface="微软雅黑" panose="020B0503020204020204" pitchFamily="34" charset="-122"/>
              </a:rPr>
              <a:t>n</a:t>
            </a:r>
            <a:r>
              <a:rPr lang="zh-CN" altLang="en-US" sz="2800" b="0" kern="0" dirty="0">
                <a:solidFill>
                  <a:srgbClr val="000000"/>
                </a:solidFill>
                <a:latin typeface="微软雅黑" panose="020B0503020204020204" pitchFamily="34" charset="-122"/>
                <a:ea typeface="微软雅黑" panose="020B0503020204020204" pitchFamily="34" charset="-122"/>
              </a:rPr>
              <a:t>位的阵列乘法，需全加器</a:t>
            </a:r>
            <a:r>
              <a:rPr lang="zh-CN" altLang="en-CA" sz="2800" b="0" kern="0" dirty="0">
                <a:solidFill>
                  <a:srgbClr val="000000"/>
                </a:solidFill>
                <a:latin typeface="微软雅黑" panose="020B0503020204020204" pitchFamily="34" charset="-122"/>
                <a:ea typeface="微软雅黑" panose="020B0503020204020204" pitchFamily="34" charset="-122"/>
              </a:rPr>
              <a:t>多少</a:t>
            </a:r>
            <a:r>
              <a:rPr lang="zh-CN" altLang="en-US" sz="2800" b="0" kern="0" dirty="0">
                <a:solidFill>
                  <a:srgbClr val="000000"/>
                </a:solidFill>
                <a:latin typeface="微软雅黑" panose="020B0503020204020204" pitchFamily="34" charset="-122"/>
                <a:ea typeface="微软雅黑" panose="020B0503020204020204" pitchFamily="34" charset="-122"/>
              </a:rPr>
              <a:t>个？</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最长路径上的全加器延时？</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最后的串行进位可采用先行进位加法器（并行）</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带符号二进制数乘法（</a:t>
            </a:r>
            <a:r>
              <a:rPr lang="en-US" altLang="zh-CN" sz="2800" b="0" kern="0" dirty="0">
                <a:solidFill>
                  <a:srgbClr val="000000"/>
                </a:solidFill>
                <a:latin typeface="微软雅黑" panose="020B0503020204020204" pitchFamily="34" charset="-122"/>
                <a:ea typeface="微软雅黑" panose="020B0503020204020204" pitchFamily="34" charset="-122"/>
              </a:rPr>
              <a:t>multiplication of  signed numbers</a:t>
            </a:r>
            <a:r>
              <a:rPr lang="zh-CN" altLang="en-US" sz="2800" b="0" kern="0" dirty="0">
                <a:solidFill>
                  <a:srgbClr val="000000"/>
                </a:solidFill>
                <a:latin typeface="微软雅黑" panose="020B0503020204020204" pitchFamily="34" charset="-122"/>
                <a:ea typeface="微软雅黑" panose="020B0503020204020204" pitchFamily="34" charset="-122"/>
              </a:rPr>
              <a:t>）较复杂，可以采用布斯算法（</a:t>
            </a:r>
            <a:r>
              <a:rPr lang="en-US" altLang="zh-CN" sz="2800" b="0" kern="0" dirty="0">
                <a:solidFill>
                  <a:srgbClr val="000000"/>
                </a:solidFill>
                <a:latin typeface="微软雅黑" panose="020B0503020204020204" pitchFamily="34" charset="-122"/>
                <a:ea typeface="微软雅黑" panose="020B0503020204020204" pitchFamily="34" charset="-122"/>
              </a:rPr>
              <a:t>booth</a:t>
            </a:r>
            <a:r>
              <a:rPr lang="zh-CN" altLang="en-US" sz="2800" b="0" kern="0" dirty="0">
                <a:solidFill>
                  <a:srgbClr val="000000"/>
                </a:solidFill>
                <a:latin typeface="微软雅黑" panose="020B0503020204020204" pitchFamily="34" charset="-122"/>
                <a:ea typeface="微软雅黑" panose="020B0503020204020204" pitchFamily="34" charset="-122"/>
              </a:rPr>
              <a:t>），请参考网上相关资料。</a:t>
            </a:r>
            <a:endParaRPr lang="zh-CN" altLang="en-US"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endParaRPr lang="zh-CN" altLang="en-US" sz="2800" b="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46355"/>
            <a:ext cx="5257800" cy="372603"/>
          </a:xfrm>
        </p:spPr>
        <p:txBody>
          <a:bodyPr/>
          <a:lstStyle/>
          <a:p>
            <a:r>
              <a:rPr lang="zh-CN" altLang="en-US" i="0" dirty="0"/>
              <a:t> 运算单元</a:t>
            </a:r>
            <a:r>
              <a:rPr lang="en-US" altLang="zh-CN" i="0" dirty="0"/>
              <a:t>-</a:t>
            </a:r>
            <a:r>
              <a:rPr lang="zh-CN" altLang="en-US" i="0" dirty="0"/>
              <a:t>多位乘法器</a:t>
            </a:r>
            <a:r>
              <a:rPr lang="en-US" altLang="zh-CN" i="0" dirty="0"/>
              <a:t>-</a:t>
            </a:r>
            <a:r>
              <a:rPr lang="zh-CN" altLang="en-US" i="0" dirty="0"/>
              <a:t>并行进位</a:t>
            </a:r>
            <a:endParaRPr lang="zh-CN" altLang="en-US" i="0" dirty="0"/>
          </a:p>
        </p:txBody>
      </p:sp>
      <p:pic>
        <p:nvPicPr>
          <p:cNvPr id="4" name="內容版面配置區 3"/>
          <p:cNvPicPr>
            <a:picLocks noChangeAspect="1"/>
          </p:cNvPicPr>
          <p:nvPr/>
        </p:nvPicPr>
        <p:blipFill rotWithShape="1">
          <a:blip r:embed="rId1">
            <a:extLst>
              <a:ext uri="{28A0092B-C50C-407E-A947-70E740481C1C}">
                <a14:useLocalDpi xmlns:a14="http://schemas.microsoft.com/office/drawing/2010/main" val="0"/>
              </a:ext>
            </a:extLst>
          </a:blip>
          <a:srcRect r="48645" b="339"/>
          <a:stretch>
            <a:fillRect/>
          </a:stretch>
        </p:blipFill>
        <p:spPr>
          <a:xfrm>
            <a:off x="1119741" y="1574606"/>
            <a:ext cx="9368748" cy="4741800"/>
          </a:xfrm>
          <a:prstGeom prst="rect">
            <a:avLst/>
          </a:prstGeom>
        </p:spPr>
      </p:pic>
      <p:sp>
        <p:nvSpPr>
          <p:cNvPr id="3" name="文本框 2"/>
          <p:cNvSpPr txBox="1"/>
          <p:nvPr/>
        </p:nvSpPr>
        <p:spPr>
          <a:xfrm>
            <a:off x="1487488" y="980728"/>
            <a:ext cx="3168352" cy="461665"/>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sz="2400" dirty="0">
                <a:solidFill>
                  <a:srgbClr val="000000"/>
                </a:solidFill>
              </a:rPr>
              <a:t>4</a:t>
            </a:r>
            <a:r>
              <a:rPr lang="zh-CN" altLang="en-US" sz="2400" dirty="0">
                <a:solidFill>
                  <a:srgbClr val="000000"/>
                </a:solidFill>
              </a:rPr>
              <a:t>位定点数乘法器</a:t>
            </a:r>
            <a:endParaRPr lang="zh-CN" altLang="en-US" sz="2400" dirty="0">
              <a:solidFill>
                <a:srgbClr val="000000"/>
              </a:solidFill>
            </a:endParaRPr>
          </a:p>
        </p:txBody>
      </p:sp>
      <p:pic>
        <p:nvPicPr>
          <p:cNvPr id="6" name="內容版面配置區 5"/>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261286" y="332657"/>
            <a:ext cx="2227203" cy="3151079"/>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76077"/>
            <a:ext cx="5257800" cy="372603"/>
          </a:xfrm>
        </p:spPr>
        <p:txBody>
          <a:bodyPr/>
          <a:lstStyle/>
          <a:p>
            <a:r>
              <a:rPr lang="zh-CN" altLang="en-US" i="0" dirty="0"/>
              <a:t> 运算单元</a:t>
            </a:r>
            <a:r>
              <a:rPr lang="en-US" altLang="zh-CN" i="0" dirty="0"/>
              <a:t>- </a:t>
            </a:r>
            <a:r>
              <a:rPr lang="zh-CN" altLang="en-US" i="0" dirty="0"/>
              <a:t>除法器</a:t>
            </a:r>
            <a:endParaRPr lang="zh-CN" altLang="en-US" i="0" dirty="0"/>
          </a:p>
        </p:txBody>
      </p:sp>
      <p:pic>
        <p:nvPicPr>
          <p:cNvPr id="54274" name="Picture 2" descr="https://lyc-picture.oss-cn-shanghai.aliyuncs.com/screenshot/1359359738_73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3432" y="836712"/>
            <a:ext cx="8686752" cy="5733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87688" y="836712"/>
            <a:ext cx="6382496" cy="573325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accent1"/>
              </a:solidFill>
              <a:effectLst/>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76077"/>
            <a:ext cx="5257800" cy="372603"/>
          </a:xfrm>
        </p:spPr>
        <p:txBody>
          <a:bodyPr/>
          <a:lstStyle/>
          <a:p>
            <a:r>
              <a:rPr lang="zh-CN" altLang="en-US" i="0" dirty="0"/>
              <a:t> 运算单元</a:t>
            </a:r>
            <a:r>
              <a:rPr lang="en-US" altLang="zh-CN" i="0" dirty="0"/>
              <a:t>- </a:t>
            </a:r>
            <a:r>
              <a:rPr lang="zh-CN" altLang="en-US" i="0" dirty="0"/>
              <a:t>除法器</a:t>
            </a:r>
            <a:endParaRPr lang="zh-CN" altLang="en-US" i="0" dirty="0"/>
          </a:p>
        </p:txBody>
      </p:sp>
      <p:pic>
        <p:nvPicPr>
          <p:cNvPr id="54274" name="Picture 2" descr="https://lyc-picture.oss-cn-shanghai.aliyuncs.com/screenshot/1359359738_73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3432" y="836712"/>
            <a:ext cx="8686752" cy="57332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6190486" y="901100"/>
            <a:ext cx="571882"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8" name="矩形 7"/>
          <p:cNvSpPr/>
          <p:nvPr/>
        </p:nvSpPr>
        <p:spPr bwMode="auto">
          <a:xfrm>
            <a:off x="5542786" y="1304960"/>
            <a:ext cx="571882"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9" name="矩形 8"/>
          <p:cNvSpPr/>
          <p:nvPr/>
        </p:nvSpPr>
        <p:spPr bwMode="auto">
          <a:xfrm>
            <a:off x="5999986" y="1792640"/>
            <a:ext cx="64084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0" name="矩形 9"/>
          <p:cNvSpPr/>
          <p:nvPr/>
        </p:nvSpPr>
        <p:spPr bwMode="auto">
          <a:xfrm>
            <a:off x="5910456" y="2712730"/>
            <a:ext cx="65989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1" name="矩形 10"/>
          <p:cNvSpPr/>
          <p:nvPr/>
        </p:nvSpPr>
        <p:spPr bwMode="auto">
          <a:xfrm>
            <a:off x="6001122" y="3549020"/>
            <a:ext cx="526926"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2" name="矩形 11"/>
          <p:cNvSpPr/>
          <p:nvPr/>
        </p:nvSpPr>
        <p:spPr bwMode="auto">
          <a:xfrm>
            <a:off x="5910456" y="4077072"/>
            <a:ext cx="54558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3" name="矩形 12"/>
          <p:cNvSpPr/>
          <p:nvPr/>
        </p:nvSpPr>
        <p:spPr bwMode="auto">
          <a:xfrm>
            <a:off x="5994276" y="4842882"/>
            <a:ext cx="41795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bwMode="auto">
          <a:xfrm>
            <a:off x="6667500" y="1792640"/>
            <a:ext cx="14858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bwMode="auto">
          <a:xfrm>
            <a:off x="6593200" y="2712730"/>
            <a:ext cx="24575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6" name="矩形 15"/>
          <p:cNvSpPr/>
          <p:nvPr/>
        </p:nvSpPr>
        <p:spPr bwMode="auto">
          <a:xfrm>
            <a:off x="6560820" y="3549020"/>
            <a:ext cx="25718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7" name="矩形 16"/>
          <p:cNvSpPr/>
          <p:nvPr/>
        </p:nvSpPr>
        <p:spPr bwMode="auto">
          <a:xfrm>
            <a:off x="6472788" y="4077072"/>
            <a:ext cx="385212"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8" name="矩形 17"/>
          <p:cNvSpPr/>
          <p:nvPr/>
        </p:nvSpPr>
        <p:spPr bwMode="auto">
          <a:xfrm>
            <a:off x="6436598" y="4842882"/>
            <a:ext cx="385212"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9" name="矩形 18"/>
          <p:cNvSpPr/>
          <p:nvPr/>
        </p:nvSpPr>
        <p:spPr bwMode="auto">
          <a:xfrm>
            <a:off x="5857116" y="5479152"/>
            <a:ext cx="25412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20" name="矩形 19"/>
          <p:cNvSpPr/>
          <p:nvPr/>
        </p:nvSpPr>
        <p:spPr bwMode="auto">
          <a:xfrm>
            <a:off x="6263434" y="5479152"/>
            <a:ext cx="552646"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21" name="矩形 20"/>
          <p:cNvSpPr/>
          <p:nvPr/>
        </p:nvSpPr>
        <p:spPr>
          <a:xfrm>
            <a:off x="7680176" y="1084994"/>
            <a:ext cx="1368152" cy="327782"/>
          </a:xfrm>
          <a:prstGeom prst="rect">
            <a:avLst/>
          </a:prstGeom>
        </p:spPr>
        <p:txBody>
          <a:bodyPr wrap="square">
            <a:spAutoFit/>
          </a:bodyPr>
          <a:lstStyle/>
          <a:p>
            <a:pPr>
              <a:buNone/>
            </a:pPr>
            <a:r>
              <a:rPr lang="en-US" altLang="zh-CN" dirty="0">
                <a:solidFill>
                  <a:srgbClr val="C00000"/>
                </a:solidFill>
              </a:rPr>
              <a:t>4</a:t>
            </a:r>
            <a:r>
              <a:rPr lang="zh-CN" altLang="en-US" dirty="0">
                <a:solidFill>
                  <a:srgbClr val="C00000"/>
                </a:solidFill>
              </a:rPr>
              <a:t>位 </a:t>
            </a:r>
            <a:r>
              <a:rPr lang="en-US" altLang="zh-CN" dirty="0">
                <a:solidFill>
                  <a:srgbClr val="C00000"/>
                </a:solidFill>
              </a:rPr>
              <a:t>-&gt; 8</a:t>
            </a:r>
            <a:r>
              <a:rPr lang="zh-CN" altLang="en-US" dirty="0">
                <a:solidFill>
                  <a:srgbClr val="C00000"/>
                </a:solidFill>
              </a:rPr>
              <a:t>位</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448" y="737984"/>
            <a:ext cx="3528392" cy="5355312"/>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dirty="0">
                <a:solidFill>
                  <a:srgbClr val="000000"/>
                </a:solidFill>
              </a:rPr>
              <a:t>module </a:t>
            </a:r>
            <a:r>
              <a:rPr lang="en-US" altLang="zh-CN" dirty="0" err="1">
                <a:solidFill>
                  <a:srgbClr val="000000"/>
                </a:solidFill>
              </a:rPr>
              <a:t>div_rill</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input[31:0] 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input[31:0] b,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output </a:t>
            </a:r>
            <a:r>
              <a:rPr lang="en-US" altLang="zh-CN" dirty="0" err="1">
                <a:solidFill>
                  <a:srgbClr val="000000"/>
                </a:solidFill>
              </a:rPr>
              <a:t>reg</a:t>
            </a:r>
            <a:r>
              <a:rPr lang="en-US" altLang="zh-CN" dirty="0">
                <a:solidFill>
                  <a:srgbClr val="000000"/>
                </a:solidFill>
              </a:rPr>
              <a:t> [31:0] </a:t>
            </a:r>
            <a:r>
              <a:rPr lang="en-US" altLang="zh-CN" dirty="0" err="1">
                <a:solidFill>
                  <a:srgbClr val="000000"/>
                </a:solidFill>
              </a:rPr>
              <a:t>yshang</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output </a:t>
            </a:r>
            <a:r>
              <a:rPr lang="en-US" altLang="zh-CN" dirty="0" err="1">
                <a:solidFill>
                  <a:srgbClr val="000000"/>
                </a:solidFill>
              </a:rPr>
              <a:t>reg</a:t>
            </a:r>
            <a:r>
              <a:rPr lang="en-US" altLang="zh-CN" dirty="0">
                <a:solidFill>
                  <a:srgbClr val="000000"/>
                </a:solidFill>
              </a:rPr>
              <a:t> [31:0] </a:t>
            </a:r>
            <a:r>
              <a:rPr lang="en-US" altLang="zh-CN" dirty="0" err="1">
                <a:solidFill>
                  <a:srgbClr val="000000"/>
                </a:solidFill>
              </a:rPr>
              <a:t>yyushu</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[31:0] </a:t>
            </a:r>
            <a:r>
              <a:rPr lang="en-US" altLang="zh-CN" dirty="0" err="1">
                <a:solidFill>
                  <a:srgbClr val="000000"/>
                </a:solidFill>
              </a:rPr>
              <a:t>tempa</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[31:0]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[63:0] </a:t>
            </a:r>
            <a:r>
              <a:rPr lang="en-US" altLang="zh-CN" dirty="0" err="1">
                <a:solidFill>
                  <a:srgbClr val="000000"/>
                </a:solidFill>
              </a:rPr>
              <a:t>temp_a</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[63:0] </a:t>
            </a:r>
            <a:r>
              <a:rPr lang="en-US" altLang="zh-CN" dirty="0" err="1">
                <a:solidFill>
                  <a:srgbClr val="000000"/>
                </a:solidFill>
              </a:rPr>
              <a:t>temp_b</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integer i;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None/>
            </a:pPr>
            <a:r>
              <a:rPr lang="en-US" altLang="zh-CN" dirty="0">
                <a:solidFill>
                  <a:srgbClr val="000000"/>
                </a:solidFill>
              </a:rPr>
              <a:t>always @(a or b)</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FF0000"/>
                </a:solidFill>
              </a:rPr>
              <a:t>begin</a:t>
            </a:r>
            <a:endParaRPr lang="en-US" altLang="zh-CN" dirty="0">
              <a:solidFill>
                <a:srgbClr val="FF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tempa</a:t>
            </a:r>
            <a:r>
              <a:rPr lang="en-US" altLang="zh-CN" dirty="0">
                <a:solidFill>
                  <a:srgbClr val="000000"/>
                </a:solidFill>
              </a:rPr>
              <a:t> &lt;= 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tempb</a:t>
            </a:r>
            <a:r>
              <a:rPr lang="en-US" altLang="zh-CN" dirty="0">
                <a:solidFill>
                  <a:srgbClr val="000000"/>
                </a:solidFill>
              </a:rPr>
              <a:t> &lt;= b;</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FF0000"/>
                </a:solidFill>
              </a:rPr>
              <a:t>end</a:t>
            </a:r>
            <a:endParaRPr lang="en-US" altLang="zh-CN" dirty="0">
              <a:solidFill>
                <a:srgbClr val="000000"/>
              </a:solidFill>
            </a:endParaRPr>
          </a:p>
        </p:txBody>
      </p:sp>
      <p:sp>
        <p:nvSpPr>
          <p:cNvPr id="4" name="文本框 2"/>
          <p:cNvSpPr txBox="1"/>
          <p:nvPr/>
        </p:nvSpPr>
        <p:spPr>
          <a:xfrm>
            <a:off x="5231904" y="737984"/>
            <a:ext cx="4824536" cy="4524315"/>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dirty="0">
                <a:solidFill>
                  <a:srgbClr val="000000"/>
                </a:solidFill>
              </a:rPr>
              <a:t>always @(</a:t>
            </a:r>
            <a:r>
              <a:rPr lang="en-US" altLang="zh-CN" dirty="0" err="1">
                <a:solidFill>
                  <a:srgbClr val="000000"/>
                </a:solidFill>
              </a:rPr>
              <a:t>tempa</a:t>
            </a:r>
            <a:r>
              <a:rPr lang="en-US" altLang="zh-CN" dirty="0">
                <a:solidFill>
                  <a:srgbClr val="000000"/>
                </a:solidFill>
              </a:rPr>
              <a:t> or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F0"/>
                </a:solidFill>
              </a:rPr>
              <a:t>begin</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temp_a</a:t>
            </a:r>
            <a:r>
              <a:rPr lang="en-US" altLang="zh-CN" dirty="0">
                <a:solidFill>
                  <a:srgbClr val="000000"/>
                </a:solidFill>
              </a:rPr>
              <a:t> = {32'h00000000,tempa};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temp_b</a:t>
            </a:r>
            <a:r>
              <a:rPr lang="en-US" altLang="zh-CN" dirty="0">
                <a:solidFill>
                  <a:srgbClr val="000000"/>
                </a:solidFill>
              </a:rPr>
              <a:t> = {tempb,32'h00000000};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for(</a:t>
            </a:r>
            <a:r>
              <a:rPr lang="en-US" altLang="zh-CN" dirty="0" err="1">
                <a:solidFill>
                  <a:srgbClr val="000000"/>
                </a:solidFill>
              </a:rPr>
              <a:t>i</a:t>
            </a:r>
            <a:r>
              <a:rPr lang="en-US" altLang="zh-CN" dirty="0">
                <a:solidFill>
                  <a:srgbClr val="000000"/>
                </a:solidFill>
              </a:rPr>
              <a:t> = 0;i &lt; 32;i = </a:t>
            </a:r>
            <a:r>
              <a:rPr lang="en-US" altLang="zh-CN" dirty="0" err="1">
                <a:solidFill>
                  <a:srgbClr val="000000"/>
                </a:solidFill>
              </a:rPr>
              <a:t>i</a:t>
            </a:r>
            <a:r>
              <a:rPr lang="en-US" altLang="zh-CN" dirty="0">
                <a:solidFill>
                  <a:srgbClr val="000000"/>
                </a:solidFill>
              </a:rPr>
              <a:t> + 1)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50"/>
                </a:solidFill>
              </a:rPr>
              <a:t>begin</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[62:0],1'b0};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if(</a:t>
            </a:r>
            <a:r>
              <a:rPr lang="en-US" altLang="zh-CN" dirty="0" err="1">
                <a:solidFill>
                  <a:srgbClr val="000000"/>
                </a:solidFill>
              </a:rPr>
              <a:t>temp_a</a:t>
            </a:r>
            <a:r>
              <a:rPr lang="en-US" altLang="zh-CN" dirty="0">
                <a:solidFill>
                  <a:srgbClr val="000000"/>
                </a:solidFill>
              </a:rPr>
              <a:t>[63:32] &gt;=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temp_b</a:t>
            </a:r>
            <a:r>
              <a:rPr lang="en-US" altLang="zh-CN" dirty="0">
                <a:solidFill>
                  <a:srgbClr val="000000"/>
                </a:solidFill>
              </a:rPr>
              <a:t> + 1'b1;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else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50"/>
                </a:solidFill>
              </a:rPr>
              <a:t>end</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yshang</a:t>
            </a:r>
            <a:r>
              <a:rPr lang="en-US" altLang="zh-CN" dirty="0">
                <a:solidFill>
                  <a:srgbClr val="000000"/>
                </a:solidFill>
              </a:rPr>
              <a:t> &lt;= </a:t>
            </a:r>
            <a:r>
              <a:rPr lang="en-US" altLang="zh-CN" dirty="0" err="1">
                <a:solidFill>
                  <a:srgbClr val="000000"/>
                </a:solidFill>
              </a:rPr>
              <a:t>temp_a</a:t>
            </a:r>
            <a:r>
              <a:rPr lang="en-US" altLang="zh-CN" dirty="0">
                <a:solidFill>
                  <a:srgbClr val="000000"/>
                </a:solidFill>
              </a:rPr>
              <a:t>[31:0];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yyushu</a:t>
            </a:r>
            <a:r>
              <a:rPr lang="en-US" altLang="zh-CN" dirty="0">
                <a:solidFill>
                  <a:srgbClr val="000000"/>
                </a:solidFill>
              </a:rPr>
              <a:t> &lt;= </a:t>
            </a:r>
            <a:r>
              <a:rPr lang="en-US" altLang="zh-CN" dirty="0" err="1">
                <a:solidFill>
                  <a:srgbClr val="000000"/>
                </a:solidFill>
              </a:rPr>
              <a:t>temp_a</a:t>
            </a:r>
            <a:r>
              <a:rPr lang="en-US" altLang="zh-CN" dirty="0">
                <a:solidFill>
                  <a:srgbClr val="000000"/>
                </a:solidFill>
              </a:rPr>
              <a:t>[63:32];</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F0"/>
                </a:solidFill>
              </a:rPr>
              <a:t>end </a:t>
            </a:r>
            <a:endParaRPr lang="en-US" altLang="zh-CN" dirty="0">
              <a:solidFill>
                <a:srgbClr val="00B0F0"/>
              </a:solidFill>
            </a:endParaRPr>
          </a:p>
          <a:p>
            <a:pPr eaLnBrk="1" hangingPunct="1">
              <a:lnSpc>
                <a:spcPct val="100000"/>
              </a:lnSpc>
              <a:spcBef>
                <a:spcPct val="0"/>
              </a:spcBef>
              <a:buClr>
                <a:srgbClr val="FF0000"/>
              </a:buClr>
              <a:buSzTx/>
              <a:buFontTx/>
              <a:buNone/>
            </a:pPr>
            <a:endParaRPr lang="en-US" altLang="zh-CN" dirty="0">
              <a:solidFill>
                <a:srgbClr val="00B0F0"/>
              </a:solidFill>
            </a:endParaRPr>
          </a:p>
          <a:p>
            <a:pPr eaLnBrk="1" hangingPunct="1">
              <a:lnSpc>
                <a:spcPct val="100000"/>
              </a:lnSpc>
              <a:spcBef>
                <a:spcPct val="0"/>
              </a:spcBef>
              <a:buClr>
                <a:srgbClr val="FF0000"/>
              </a:buClr>
              <a:buSzTx/>
              <a:buFontTx/>
              <a:buNone/>
            </a:pPr>
            <a:r>
              <a:rPr lang="en-US" altLang="zh-CN" dirty="0" err="1">
                <a:solidFill>
                  <a:srgbClr val="000000"/>
                </a:solidFill>
              </a:rPr>
              <a:t>endmodule</a:t>
            </a:r>
            <a:endParaRPr lang="zh-CN" altLang="en-US" dirty="0">
              <a:solidFill>
                <a:srgbClr val="000000"/>
              </a:solidFill>
            </a:endParaRPr>
          </a:p>
        </p:txBody>
      </p:sp>
      <p:sp>
        <p:nvSpPr>
          <p:cNvPr id="5" name="矩形 4"/>
          <p:cNvSpPr/>
          <p:nvPr/>
        </p:nvSpPr>
        <p:spPr>
          <a:xfrm>
            <a:off x="4079776" y="5524431"/>
            <a:ext cx="6096000" cy="563231"/>
          </a:xfrm>
          <a:prstGeom prst="rect">
            <a:avLst/>
          </a:prstGeom>
        </p:spPr>
        <p:txBody>
          <a:bodyPr>
            <a:spAutoFit/>
          </a:bodyPr>
          <a:lstStyle/>
          <a:p>
            <a:pPr>
              <a:buNone/>
            </a:pPr>
            <a:r>
              <a:rPr lang="zh-CN" altLang="en-US" dirty="0">
                <a:solidFill>
                  <a:srgbClr val="C00000"/>
                </a:solidFill>
              </a:rPr>
              <a:t>在</a:t>
            </a:r>
            <a:r>
              <a:rPr lang="en-US" altLang="zh-CN" dirty="0">
                <a:solidFill>
                  <a:srgbClr val="C00000"/>
                </a:solidFill>
              </a:rPr>
              <a:t>always</a:t>
            </a:r>
            <a:r>
              <a:rPr lang="zh-CN" altLang="en-US" dirty="0">
                <a:solidFill>
                  <a:srgbClr val="C00000"/>
                </a:solidFill>
              </a:rPr>
              <a:t>敏感事件列表中，只要</a:t>
            </a:r>
            <a:r>
              <a:rPr lang="en-US" altLang="zh-CN" dirty="0">
                <a:solidFill>
                  <a:srgbClr val="C00000"/>
                </a:solidFill>
              </a:rPr>
              <a:t>a</a:t>
            </a:r>
            <a:r>
              <a:rPr lang="zh-CN" altLang="en-US" dirty="0">
                <a:solidFill>
                  <a:srgbClr val="C00000"/>
                </a:solidFill>
              </a:rPr>
              <a:t>、</a:t>
            </a:r>
            <a:r>
              <a:rPr lang="en-US" altLang="zh-CN" dirty="0">
                <a:solidFill>
                  <a:srgbClr val="C00000"/>
                </a:solidFill>
              </a:rPr>
              <a:t>b</a:t>
            </a:r>
            <a:r>
              <a:rPr lang="zh-CN" altLang="en-US" dirty="0">
                <a:solidFill>
                  <a:srgbClr val="C00000"/>
                </a:solidFill>
              </a:rPr>
              <a:t>信号的电平有任一个发生变化，</a:t>
            </a:r>
            <a:r>
              <a:rPr lang="en-US" altLang="zh-CN" dirty="0">
                <a:solidFill>
                  <a:srgbClr val="C00000"/>
                </a:solidFill>
              </a:rPr>
              <a:t>begin...end</a:t>
            </a:r>
            <a:r>
              <a:rPr lang="zh-CN" altLang="en-US" dirty="0">
                <a:solidFill>
                  <a:srgbClr val="C00000"/>
                </a:solidFill>
              </a:rPr>
              <a:t>语句就会被触发。</a:t>
            </a:r>
            <a:endParaRPr lang="zh-CN" altLang="en-US" dirty="0">
              <a:solidFill>
                <a:srgbClr val="C00000"/>
              </a:solidFill>
            </a:endParaRPr>
          </a:p>
        </p:txBody>
      </p:sp>
      <p:sp>
        <p:nvSpPr>
          <p:cNvPr id="8" name="标题 1"/>
          <p:cNvSpPr txBox="1"/>
          <p:nvPr/>
        </p:nvSpPr>
        <p:spPr bwMode="auto">
          <a:xfrm>
            <a:off x="623392" y="176077"/>
            <a:ext cx="5257800"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 运算单元</a:t>
            </a:r>
            <a:r>
              <a:rPr lang="en-US" altLang="zh-CN" kern="0" dirty="0"/>
              <a:t>- </a:t>
            </a:r>
            <a:r>
              <a:rPr lang="zh-CN" altLang="en-US" kern="0" dirty="0"/>
              <a:t>除法器</a:t>
            </a:r>
            <a:endParaRPr lang="zh-CN" altLang="en-US" kern="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0725" name="Rectangle 3"/>
          <p:cNvSpPr>
            <a:spLocks noGrp="1" noChangeArrowheads="1"/>
          </p:cNvSpPr>
          <p:nvPr>
            <p:ph type="body" sz="half" idx="1"/>
          </p:nvPr>
        </p:nvSpPr>
        <p:spPr>
          <a:xfrm>
            <a:off x="612000" y="900000"/>
            <a:ext cx="8136259" cy="863826"/>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数值比较器：</a:t>
            </a:r>
            <a:r>
              <a:rPr kumimoji="1" lang="zh-CN" altLang="en-US" sz="2000" b="0" dirty="0"/>
              <a:t>一种关系运算电路，它可以对两个二进制数进行比较，得出大于、小于和相等的结果</a:t>
            </a:r>
            <a:r>
              <a:rPr kumimoji="1" lang="zh-CN" altLang="en-US" dirty="0"/>
              <a:t>。</a:t>
            </a:r>
            <a:endParaRPr kumimoji="1" lang="zh-CN" altLang="en-US" dirty="0"/>
          </a:p>
        </p:txBody>
      </p:sp>
      <p:grpSp>
        <p:nvGrpSpPr>
          <p:cNvPr id="4" name="Group 225"/>
          <p:cNvGrpSpPr/>
          <p:nvPr/>
        </p:nvGrpSpPr>
        <p:grpSpPr bwMode="auto">
          <a:xfrm>
            <a:off x="6166507" y="1846115"/>
            <a:ext cx="3384550" cy="2241550"/>
            <a:chOff x="725" y="2497"/>
            <a:chExt cx="2268" cy="1432"/>
          </a:xfrm>
        </p:grpSpPr>
        <p:sp>
          <p:nvSpPr>
            <p:cNvPr id="30744" name="Text Box 179"/>
            <p:cNvSpPr txBox="1">
              <a:spLocks noChangeArrowheads="1"/>
            </p:cNvSpPr>
            <p:nvPr/>
          </p:nvSpPr>
          <p:spPr bwMode="auto">
            <a:xfrm>
              <a:off x="1179" y="2497"/>
              <a:ext cx="1360" cy="23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dirty="0">
                  <a:solidFill>
                    <a:srgbClr val="063DE8"/>
                  </a:solidFill>
                  <a:ea typeface="楷体_GB2312" pitchFamily="49" charset="-122"/>
                </a:rPr>
                <a:t>1</a:t>
              </a:r>
              <a:r>
                <a:rPr kumimoji="1" lang="zh-CN" altLang="en-US" dirty="0">
                  <a:solidFill>
                    <a:srgbClr val="063DE8"/>
                  </a:solidFill>
                  <a:ea typeface="楷体_GB2312" pitchFamily="49" charset="-122"/>
                </a:rPr>
                <a:t>位比较器真值表</a:t>
              </a:r>
              <a:endParaRPr kumimoji="1" lang="zh-CN" altLang="en-US" dirty="0">
                <a:solidFill>
                  <a:srgbClr val="063DE8"/>
                </a:solidFill>
                <a:ea typeface="楷体_GB2312" pitchFamily="49" charset="-122"/>
              </a:endParaRPr>
            </a:p>
          </p:txBody>
        </p:sp>
        <p:sp>
          <p:nvSpPr>
            <p:cNvPr id="30745" name="Rectangle 180"/>
            <p:cNvSpPr>
              <a:spLocks noChangeArrowheads="1"/>
            </p:cNvSpPr>
            <p:nvPr/>
          </p:nvSpPr>
          <p:spPr bwMode="auto">
            <a:xfrm>
              <a:off x="2426" y="3692"/>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6" name="Rectangle 181"/>
            <p:cNvSpPr>
              <a:spLocks noChangeArrowheads="1"/>
            </p:cNvSpPr>
            <p:nvPr/>
          </p:nvSpPr>
          <p:spPr bwMode="auto">
            <a:xfrm>
              <a:off x="2426" y="3455"/>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7" name="Rectangle 182"/>
            <p:cNvSpPr>
              <a:spLocks noChangeArrowheads="1"/>
            </p:cNvSpPr>
            <p:nvPr/>
          </p:nvSpPr>
          <p:spPr bwMode="auto">
            <a:xfrm>
              <a:off x="2426" y="3217"/>
              <a:ext cx="567"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48" name="Rectangle 183"/>
            <p:cNvSpPr>
              <a:spLocks noChangeArrowheads="1"/>
            </p:cNvSpPr>
            <p:nvPr/>
          </p:nvSpPr>
          <p:spPr bwMode="auto">
            <a:xfrm>
              <a:off x="2426" y="2980"/>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9" name="Rectangle 184"/>
            <p:cNvSpPr>
              <a:spLocks noChangeArrowheads="1"/>
            </p:cNvSpPr>
            <p:nvPr/>
          </p:nvSpPr>
          <p:spPr bwMode="auto">
            <a:xfrm>
              <a:off x="2426" y="2743"/>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F</a:t>
              </a:r>
              <a:r>
                <a:rPr lang="en-US" altLang="zh-CN" baseline="-25000" dirty="0">
                  <a:solidFill>
                    <a:srgbClr val="000000"/>
                  </a:solidFill>
                </a:rPr>
                <a:t>A&lt;B</a:t>
              </a:r>
              <a:endParaRPr lang="en-US" altLang="zh-CN" dirty="0">
                <a:solidFill>
                  <a:srgbClr val="000000"/>
                </a:solidFill>
              </a:endParaRPr>
            </a:p>
          </p:txBody>
        </p:sp>
        <p:sp>
          <p:nvSpPr>
            <p:cNvPr id="30750" name="Rectangle 185"/>
            <p:cNvSpPr>
              <a:spLocks noChangeArrowheads="1"/>
            </p:cNvSpPr>
            <p:nvPr/>
          </p:nvSpPr>
          <p:spPr bwMode="auto">
            <a:xfrm>
              <a:off x="1972" y="3692"/>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1" name="Rectangle 186"/>
            <p:cNvSpPr>
              <a:spLocks noChangeArrowheads="1"/>
            </p:cNvSpPr>
            <p:nvPr/>
          </p:nvSpPr>
          <p:spPr bwMode="auto">
            <a:xfrm>
              <a:off x="1972" y="3455"/>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2" name="Rectangle 187"/>
            <p:cNvSpPr>
              <a:spLocks noChangeArrowheads="1"/>
            </p:cNvSpPr>
            <p:nvPr/>
          </p:nvSpPr>
          <p:spPr bwMode="auto">
            <a:xfrm>
              <a:off x="1972" y="3217"/>
              <a:ext cx="454"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3" name="Rectangle 188"/>
            <p:cNvSpPr>
              <a:spLocks noChangeArrowheads="1"/>
            </p:cNvSpPr>
            <p:nvPr/>
          </p:nvSpPr>
          <p:spPr bwMode="auto">
            <a:xfrm>
              <a:off x="1972" y="2980"/>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4" name="Rectangle 189"/>
            <p:cNvSpPr>
              <a:spLocks noChangeArrowheads="1"/>
            </p:cNvSpPr>
            <p:nvPr/>
          </p:nvSpPr>
          <p:spPr bwMode="auto">
            <a:xfrm>
              <a:off x="1972" y="2743"/>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F</a:t>
              </a:r>
              <a:r>
                <a:rPr lang="en-US" altLang="zh-CN" baseline="-25000">
                  <a:solidFill>
                    <a:srgbClr val="000000"/>
                  </a:solidFill>
                </a:rPr>
                <a:t>A=B</a:t>
              </a:r>
              <a:endParaRPr lang="en-US" altLang="zh-CN" baseline="-25000">
                <a:solidFill>
                  <a:srgbClr val="000000"/>
                </a:solidFill>
              </a:endParaRPr>
            </a:p>
          </p:txBody>
        </p:sp>
        <p:sp>
          <p:nvSpPr>
            <p:cNvPr id="30755" name="Rectangle 190"/>
            <p:cNvSpPr>
              <a:spLocks noChangeArrowheads="1"/>
            </p:cNvSpPr>
            <p:nvPr/>
          </p:nvSpPr>
          <p:spPr bwMode="auto">
            <a:xfrm>
              <a:off x="1410" y="3692"/>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6" name="Rectangle 191"/>
            <p:cNvSpPr>
              <a:spLocks noChangeArrowheads="1"/>
            </p:cNvSpPr>
            <p:nvPr/>
          </p:nvSpPr>
          <p:spPr bwMode="auto">
            <a:xfrm>
              <a:off x="725" y="3692"/>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1  1</a:t>
              </a:r>
              <a:endParaRPr lang="en-US" altLang="zh-CN">
                <a:solidFill>
                  <a:srgbClr val="000000"/>
                </a:solidFill>
              </a:endParaRPr>
            </a:p>
          </p:txBody>
        </p:sp>
        <p:sp>
          <p:nvSpPr>
            <p:cNvPr id="30757" name="Rectangle 192"/>
            <p:cNvSpPr>
              <a:spLocks noChangeArrowheads="1"/>
            </p:cNvSpPr>
            <p:nvPr/>
          </p:nvSpPr>
          <p:spPr bwMode="auto">
            <a:xfrm>
              <a:off x="1410" y="3455"/>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8" name="Rectangle 193"/>
            <p:cNvSpPr>
              <a:spLocks noChangeArrowheads="1"/>
            </p:cNvSpPr>
            <p:nvPr/>
          </p:nvSpPr>
          <p:spPr bwMode="auto">
            <a:xfrm>
              <a:off x="725" y="3455"/>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1  0</a:t>
              </a:r>
              <a:endParaRPr lang="en-US" altLang="zh-CN">
                <a:solidFill>
                  <a:srgbClr val="000000"/>
                </a:solidFill>
              </a:endParaRPr>
            </a:p>
          </p:txBody>
        </p:sp>
        <p:sp>
          <p:nvSpPr>
            <p:cNvPr id="30759" name="Rectangle 194"/>
            <p:cNvSpPr>
              <a:spLocks noChangeArrowheads="1"/>
            </p:cNvSpPr>
            <p:nvPr/>
          </p:nvSpPr>
          <p:spPr bwMode="auto">
            <a:xfrm>
              <a:off x="1410" y="3217"/>
              <a:ext cx="562"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60" name="Rectangle 195"/>
            <p:cNvSpPr>
              <a:spLocks noChangeArrowheads="1"/>
            </p:cNvSpPr>
            <p:nvPr/>
          </p:nvSpPr>
          <p:spPr bwMode="auto">
            <a:xfrm>
              <a:off x="725" y="3217"/>
              <a:ext cx="685"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0  1</a:t>
              </a:r>
              <a:endParaRPr lang="en-US" altLang="zh-CN">
                <a:solidFill>
                  <a:srgbClr val="000000"/>
                </a:solidFill>
              </a:endParaRPr>
            </a:p>
          </p:txBody>
        </p:sp>
        <p:sp>
          <p:nvSpPr>
            <p:cNvPr id="30761" name="Rectangle 196"/>
            <p:cNvSpPr>
              <a:spLocks noChangeArrowheads="1"/>
            </p:cNvSpPr>
            <p:nvPr/>
          </p:nvSpPr>
          <p:spPr bwMode="auto">
            <a:xfrm>
              <a:off x="1410" y="2980"/>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62" name="Rectangle 197"/>
            <p:cNvSpPr>
              <a:spLocks noChangeArrowheads="1"/>
            </p:cNvSpPr>
            <p:nvPr/>
          </p:nvSpPr>
          <p:spPr bwMode="auto">
            <a:xfrm>
              <a:off x="725" y="2980"/>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0  0</a:t>
              </a:r>
              <a:endParaRPr lang="en-US" altLang="zh-CN">
                <a:solidFill>
                  <a:srgbClr val="000000"/>
                </a:solidFill>
              </a:endParaRPr>
            </a:p>
          </p:txBody>
        </p:sp>
        <p:sp>
          <p:nvSpPr>
            <p:cNvPr id="30763" name="Rectangle 198"/>
            <p:cNvSpPr>
              <a:spLocks noChangeArrowheads="1"/>
            </p:cNvSpPr>
            <p:nvPr/>
          </p:nvSpPr>
          <p:spPr bwMode="auto">
            <a:xfrm>
              <a:off x="1410" y="2743"/>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F</a:t>
              </a:r>
              <a:r>
                <a:rPr lang="en-US" altLang="zh-CN" baseline="-25000">
                  <a:solidFill>
                    <a:srgbClr val="000000"/>
                  </a:solidFill>
                </a:rPr>
                <a:t>A&gt;B</a:t>
              </a:r>
              <a:endParaRPr lang="en-US" altLang="zh-CN">
                <a:solidFill>
                  <a:srgbClr val="000000"/>
                </a:solidFill>
              </a:endParaRPr>
            </a:p>
          </p:txBody>
        </p:sp>
        <p:sp>
          <p:nvSpPr>
            <p:cNvPr id="30764" name="Rectangle 199"/>
            <p:cNvSpPr>
              <a:spLocks noChangeArrowheads="1"/>
            </p:cNvSpPr>
            <p:nvPr/>
          </p:nvSpPr>
          <p:spPr bwMode="auto">
            <a:xfrm>
              <a:off x="725" y="2743"/>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  B</a:t>
              </a:r>
              <a:endParaRPr lang="en-US" altLang="zh-CN">
                <a:solidFill>
                  <a:srgbClr val="000000"/>
                </a:solidFill>
              </a:endParaRPr>
            </a:p>
          </p:txBody>
        </p:sp>
        <p:sp>
          <p:nvSpPr>
            <p:cNvPr id="30765" name="Line 200"/>
            <p:cNvSpPr>
              <a:spLocks noChangeShapeType="1"/>
            </p:cNvSpPr>
            <p:nvPr/>
          </p:nvSpPr>
          <p:spPr bwMode="auto">
            <a:xfrm>
              <a:off x="725" y="2743"/>
              <a:ext cx="226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6" name="Line 201"/>
            <p:cNvSpPr>
              <a:spLocks noChangeShapeType="1"/>
            </p:cNvSpPr>
            <p:nvPr/>
          </p:nvSpPr>
          <p:spPr bwMode="auto">
            <a:xfrm>
              <a:off x="725" y="2980"/>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7" name="Line 202"/>
            <p:cNvSpPr>
              <a:spLocks noChangeShapeType="1"/>
            </p:cNvSpPr>
            <p:nvPr/>
          </p:nvSpPr>
          <p:spPr bwMode="auto">
            <a:xfrm>
              <a:off x="725" y="3217"/>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8" name="Line 203"/>
            <p:cNvSpPr>
              <a:spLocks noChangeShapeType="1"/>
            </p:cNvSpPr>
            <p:nvPr/>
          </p:nvSpPr>
          <p:spPr bwMode="auto">
            <a:xfrm>
              <a:off x="725" y="3455"/>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9" name="Line 204"/>
            <p:cNvSpPr>
              <a:spLocks noChangeShapeType="1"/>
            </p:cNvSpPr>
            <p:nvPr/>
          </p:nvSpPr>
          <p:spPr bwMode="auto">
            <a:xfrm>
              <a:off x="725" y="3692"/>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0" name="Line 205"/>
            <p:cNvSpPr>
              <a:spLocks noChangeShapeType="1"/>
            </p:cNvSpPr>
            <p:nvPr/>
          </p:nvSpPr>
          <p:spPr bwMode="auto">
            <a:xfrm>
              <a:off x="725" y="3929"/>
              <a:ext cx="226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1" name="Line 207"/>
            <p:cNvSpPr>
              <a:spLocks noChangeShapeType="1"/>
            </p:cNvSpPr>
            <p:nvPr/>
          </p:nvSpPr>
          <p:spPr bwMode="auto">
            <a:xfrm>
              <a:off x="1410" y="2743"/>
              <a:ext cx="0" cy="1186"/>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组合 9"/>
          <p:cNvGrpSpPr/>
          <p:nvPr/>
        </p:nvGrpSpPr>
        <p:grpSpPr>
          <a:xfrm>
            <a:off x="1775520" y="2039223"/>
            <a:ext cx="3383733" cy="2182915"/>
            <a:chOff x="684211" y="1893915"/>
            <a:chExt cx="3383733" cy="2182915"/>
          </a:xfrm>
        </p:grpSpPr>
        <p:grpSp>
          <p:nvGrpSpPr>
            <p:cNvPr id="5" name="Group 211"/>
            <p:cNvGrpSpPr/>
            <p:nvPr/>
          </p:nvGrpSpPr>
          <p:grpSpPr bwMode="auto">
            <a:xfrm>
              <a:off x="1370806" y="2562355"/>
              <a:ext cx="2628900" cy="1514475"/>
              <a:chOff x="3212" y="1319"/>
              <a:chExt cx="1656" cy="954"/>
            </a:xfrm>
          </p:grpSpPr>
          <p:sp>
            <p:nvSpPr>
              <p:cNvPr id="30731" name="Text Box 212"/>
              <p:cNvSpPr txBox="1">
                <a:spLocks noChangeArrowheads="1"/>
              </p:cNvSpPr>
              <p:nvPr/>
            </p:nvSpPr>
            <p:spPr bwMode="auto">
              <a:xfrm>
                <a:off x="4416" y="1457"/>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endParaRPr lang="en-US" altLang="zh-CN" sz="1600" baseline="-25000" dirty="0">
                  <a:solidFill>
                    <a:srgbClr val="000000"/>
                  </a:solidFill>
                </a:endParaRPr>
              </a:p>
            </p:txBody>
          </p:sp>
          <p:sp>
            <p:nvSpPr>
              <p:cNvPr id="30732" name="Text Box 213"/>
              <p:cNvSpPr txBox="1">
                <a:spLocks noChangeArrowheads="1"/>
              </p:cNvSpPr>
              <p:nvPr/>
            </p:nvSpPr>
            <p:spPr bwMode="auto">
              <a:xfrm>
                <a:off x="4425" y="1701"/>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A=B</a:t>
                </a:r>
                <a:endParaRPr lang="en-US" altLang="zh-CN" sz="1600" baseline="-25000" dirty="0">
                  <a:solidFill>
                    <a:srgbClr val="000000"/>
                  </a:solidFill>
                </a:endParaRPr>
              </a:p>
            </p:txBody>
          </p:sp>
          <p:sp>
            <p:nvSpPr>
              <p:cNvPr id="30733" name="Text Box 214"/>
              <p:cNvSpPr txBox="1">
                <a:spLocks noChangeArrowheads="1"/>
              </p:cNvSpPr>
              <p:nvPr/>
            </p:nvSpPr>
            <p:spPr bwMode="auto">
              <a:xfrm>
                <a:off x="4425" y="1928"/>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endParaRPr lang="en-US" altLang="zh-CN" sz="1600" baseline="-25000" dirty="0">
                  <a:solidFill>
                    <a:srgbClr val="000000"/>
                  </a:solidFill>
                </a:endParaRPr>
              </a:p>
            </p:txBody>
          </p:sp>
          <p:grpSp>
            <p:nvGrpSpPr>
              <p:cNvPr id="6" name="Group 215"/>
              <p:cNvGrpSpPr/>
              <p:nvPr/>
            </p:nvGrpSpPr>
            <p:grpSpPr bwMode="auto">
              <a:xfrm>
                <a:off x="3415" y="1319"/>
                <a:ext cx="997" cy="920"/>
                <a:chOff x="3415" y="1319"/>
                <a:chExt cx="997" cy="920"/>
              </a:xfrm>
            </p:grpSpPr>
            <p:sp>
              <p:nvSpPr>
                <p:cNvPr id="30738" name="Rectangle 216"/>
                <p:cNvSpPr>
                  <a:spLocks noChangeArrowheads="1"/>
                </p:cNvSpPr>
                <p:nvPr/>
              </p:nvSpPr>
              <p:spPr bwMode="auto">
                <a:xfrm>
                  <a:off x="3637" y="1319"/>
                  <a:ext cx="553" cy="920"/>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39" name="Line 217"/>
                <p:cNvSpPr>
                  <a:spLocks noChangeShapeType="1"/>
                </p:cNvSpPr>
                <p:nvPr/>
              </p:nvSpPr>
              <p:spPr bwMode="auto">
                <a:xfrm>
                  <a:off x="3415" y="154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0" name="Line 218"/>
                <p:cNvSpPr>
                  <a:spLocks noChangeShapeType="1"/>
                </p:cNvSpPr>
                <p:nvPr/>
              </p:nvSpPr>
              <p:spPr bwMode="auto">
                <a:xfrm>
                  <a:off x="3415" y="200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1" name="Line 219"/>
                <p:cNvSpPr>
                  <a:spLocks noChangeShapeType="1"/>
                </p:cNvSpPr>
                <p:nvPr/>
              </p:nvSpPr>
              <p:spPr bwMode="auto">
                <a:xfrm>
                  <a:off x="4190" y="154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2" name="Line 220"/>
                <p:cNvSpPr>
                  <a:spLocks noChangeShapeType="1"/>
                </p:cNvSpPr>
                <p:nvPr/>
              </p:nvSpPr>
              <p:spPr bwMode="auto">
                <a:xfrm>
                  <a:off x="4190" y="177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3" name="Line 221"/>
                <p:cNvSpPr>
                  <a:spLocks noChangeShapeType="1"/>
                </p:cNvSpPr>
                <p:nvPr/>
              </p:nvSpPr>
              <p:spPr bwMode="auto">
                <a:xfrm>
                  <a:off x="4190" y="200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30735" name="Text Box 222"/>
              <p:cNvSpPr txBox="1">
                <a:spLocks noChangeArrowheads="1"/>
              </p:cNvSpPr>
              <p:nvPr/>
            </p:nvSpPr>
            <p:spPr bwMode="auto">
              <a:xfrm>
                <a:off x="3600" y="1701"/>
                <a:ext cx="628" cy="345"/>
              </a:xfrm>
              <a:prstGeom prst="rect">
                <a:avLst/>
              </a:prstGeom>
              <a:noFill/>
              <a:ln w="9525">
                <a:noFill/>
                <a:miter lim="800000"/>
              </a:ln>
            </p:spPr>
            <p:txBody>
              <a:bodyPr/>
              <a:lstStyle/>
              <a:p>
                <a:pPr algn="ctr">
                  <a:lnSpc>
                    <a:spcPct val="100000"/>
                  </a:lnSpc>
                  <a:spcBef>
                    <a:spcPct val="0"/>
                  </a:spcBef>
                  <a:buClrTx/>
                  <a:buSzTx/>
                  <a:buFontTx/>
                  <a:buNone/>
                </a:pPr>
                <a:r>
                  <a:rPr lang="en-US" altLang="zh-CN" sz="1600" dirty="0">
                    <a:solidFill>
                      <a:srgbClr val="000000"/>
                    </a:solidFill>
                  </a:rPr>
                  <a:t>COMP</a:t>
                </a:r>
                <a:endParaRPr lang="en-US" altLang="zh-CN" sz="1600" dirty="0">
                  <a:solidFill>
                    <a:srgbClr val="000000"/>
                  </a:solidFill>
                </a:endParaRPr>
              </a:p>
            </p:txBody>
          </p:sp>
          <p:sp>
            <p:nvSpPr>
              <p:cNvPr id="30736" name="Text Box 223"/>
              <p:cNvSpPr txBox="1">
                <a:spLocks noChangeArrowheads="1"/>
              </p:cNvSpPr>
              <p:nvPr/>
            </p:nvSpPr>
            <p:spPr bwMode="auto">
              <a:xfrm>
                <a:off x="3212" y="1374"/>
                <a:ext cx="332"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a:solidFill>
                      <a:srgbClr val="000000"/>
                    </a:solidFill>
                  </a:rPr>
                  <a:t>A</a:t>
                </a:r>
                <a:endParaRPr lang="en-US" altLang="zh-CN" sz="1600">
                  <a:solidFill>
                    <a:srgbClr val="000000"/>
                  </a:solidFill>
                </a:endParaRPr>
              </a:p>
            </p:txBody>
          </p:sp>
          <p:sp>
            <p:nvSpPr>
              <p:cNvPr id="30737" name="Text Box 224"/>
              <p:cNvSpPr txBox="1">
                <a:spLocks noChangeArrowheads="1"/>
              </p:cNvSpPr>
              <p:nvPr/>
            </p:nvSpPr>
            <p:spPr bwMode="auto">
              <a:xfrm>
                <a:off x="3212" y="1839"/>
                <a:ext cx="332"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a:solidFill>
                      <a:srgbClr val="000000"/>
                    </a:solidFill>
                  </a:rPr>
                  <a:t>B</a:t>
                </a:r>
                <a:endParaRPr lang="en-US" altLang="zh-CN" sz="1600">
                  <a:solidFill>
                    <a:srgbClr val="000000"/>
                  </a:solidFill>
                </a:endParaRPr>
              </a:p>
            </p:txBody>
          </p:sp>
        </p:grpSp>
        <p:sp>
          <p:nvSpPr>
            <p:cNvPr id="94" name="Rectangle 3"/>
            <p:cNvSpPr txBox="1">
              <a:spLocks noChangeArrowheads="1"/>
            </p:cNvSpPr>
            <p:nvPr/>
          </p:nvSpPr>
          <p:spPr bwMode="auto">
            <a:xfrm>
              <a:off x="684211" y="1893915"/>
              <a:ext cx="3383733"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1</a:t>
              </a:r>
              <a:r>
                <a:rPr kumimoji="1" lang="zh-CN" altLang="en-US" kern="0" dirty="0">
                  <a:solidFill>
                    <a:srgbClr val="000000"/>
                  </a:solidFill>
                </a:rPr>
                <a:t>位比较器</a:t>
              </a:r>
              <a:endParaRPr kumimoji="1" lang="zh-CN" altLang="en-US" kern="0" dirty="0">
                <a:solidFill>
                  <a:srgbClr val="000000"/>
                </a:solidFill>
              </a:endParaRPr>
            </a:p>
          </p:txBody>
        </p:sp>
      </p:grpSp>
      <p:grpSp>
        <p:nvGrpSpPr>
          <p:cNvPr id="12" name="组合 11"/>
          <p:cNvGrpSpPr/>
          <p:nvPr/>
        </p:nvGrpSpPr>
        <p:grpSpPr>
          <a:xfrm>
            <a:off x="6134119" y="4582419"/>
            <a:ext cx="3777660" cy="2077988"/>
            <a:chOff x="5042811" y="4437112"/>
            <a:chExt cx="3777660" cy="2077988"/>
          </a:xfrm>
        </p:grpSpPr>
        <p:sp>
          <p:nvSpPr>
            <p:cNvPr id="7" name="矩形 6"/>
            <p:cNvSpPr/>
            <p:nvPr/>
          </p:nvSpPr>
          <p:spPr bwMode="auto">
            <a:xfrm>
              <a:off x="5075199" y="4437112"/>
              <a:ext cx="3745272" cy="207798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11" name="图片 10"/>
            <p:cNvPicPr>
              <a:picLocks noChangeAspect="1"/>
            </p:cNvPicPr>
            <p:nvPr/>
          </p:nvPicPr>
          <p:blipFill>
            <a:blip r:embed="rId1"/>
            <a:stretch>
              <a:fillRect/>
            </a:stretch>
          </p:blipFill>
          <p:spPr>
            <a:xfrm>
              <a:off x="5042811" y="4808094"/>
              <a:ext cx="3703726" cy="1279656"/>
            </a:xfrm>
            <a:prstGeom prst="rect">
              <a:avLst/>
            </a:prstGeom>
          </p:spPr>
        </p:pic>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390199"/>
            <a:ext cx="3840493" cy="2252377"/>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3" name="Group 98"/>
          <p:cNvGrpSpPr/>
          <p:nvPr/>
        </p:nvGrpSpPr>
        <p:grpSpPr bwMode="auto">
          <a:xfrm>
            <a:off x="1199456" y="1424330"/>
            <a:ext cx="2327275" cy="3447437"/>
            <a:chOff x="1921" y="1476"/>
            <a:chExt cx="1324" cy="1846"/>
          </a:xfrm>
        </p:grpSpPr>
        <p:grpSp>
          <p:nvGrpSpPr>
            <p:cNvPr id="4" name="Group 99"/>
            <p:cNvGrpSpPr/>
            <p:nvPr/>
          </p:nvGrpSpPr>
          <p:grpSpPr bwMode="auto">
            <a:xfrm>
              <a:off x="2102" y="1536"/>
              <a:ext cx="970" cy="1776"/>
              <a:chOff x="2102" y="1536"/>
              <a:chExt cx="970" cy="1776"/>
            </a:xfrm>
          </p:grpSpPr>
          <p:sp>
            <p:nvSpPr>
              <p:cNvPr id="91192" name="Text Box 100"/>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p:txBody>
          </p:sp>
          <p:sp>
            <p:nvSpPr>
              <p:cNvPr id="91193" name="Text Box 101"/>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p:txBody>
          </p:sp>
          <p:sp>
            <p:nvSpPr>
              <p:cNvPr id="91194" name="Text Box 102"/>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5" name="Text Box 103"/>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6" name="Text Box 104"/>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COMP</a:t>
                </a:r>
                <a:endParaRPr lang="en-US" altLang="zh-CN" sz="1600">
                  <a:solidFill>
                    <a:srgbClr val="000000"/>
                  </a:solidFill>
                </a:endParaRPr>
              </a:p>
            </p:txBody>
          </p:sp>
          <p:sp>
            <p:nvSpPr>
              <p:cNvPr id="91197" name="Text Box 105"/>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7485</a:t>
                </a:r>
                <a:endParaRPr lang="en-US" altLang="zh-CN" sz="1600">
                  <a:solidFill>
                    <a:srgbClr val="000000"/>
                  </a:solidFill>
                </a:endParaRPr>
              </a:p>
            </p:txBody>
          </p:sp>
        </p:grpSp>
        <p:grpSp>
          <p:nvGrpSpPr>
            <p:cNvPr id="5" name="Group 106"/>
            <p:cNvGrpSpPr/>
            <p:nvPr/>
          </p:nvGrpSpPr>
          <p:grpSpPr bwMode="auto">
            <a:xfrm>
              <a:off x="1921" y="1476"/>
              <a:ext cx="1324" cy="1846"/>
              <a:chOff x="1921" y="1476"/>
              <a:chExt cx="1324" cy="1846"/>
            </a:xfrm>
          </p:grpSpPr>
          <p:sp>
            <p:nvSpPr>
              <p:cNvPr id="91173" name="Rectangle 107"/>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Group 108"/>
              <p:cNvGrpSpPr/>
              <p:nvPr/>
            </p:nvGrpSpPr>
            <p:grpSpPr bwMode="auto">
              <a:xfrm>
                <a:off x="1921" y="1599"/>
                <a:ext cx="241" cy="456"/>
                <a:chOff x="6061" y="8310"/>
                <a:chExt cx="360" cy="579"/>
              </a:xfrm>
            </p:grpSpPr>
            <p:sp>
              <p:nvSpPr>
                <p:cNvPr id="91188" name="Line 109"/>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9" name="Line 110"/>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0" name="Line 111"/>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1" name="Line 112"/>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13"/>
              <p:cNvGrpSpPr/>
              <p:nvPr/>
            </p:nvGrpSpPr>
            <p:grpSpPr bwMode="auto">
              <a:xfrm>
                <a:off x="1921" y="2730"/>
                <a:ext cx="241" cy="457"/>
                <a:chOff x="6061" y="8310"/>
                <a:chExt cx="360" cy="579"/>
              </a:xfrm>
            </p:grpSpPr>
            <p:sp>
              <p:nvSpPr>
                <p:cNvPr id="91184" name="Line 114"/>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5" name="Line 115"/>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6" name="Line 116"/>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7" name="Line 117"/>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18"/>
              <p:cNvGrpSpPr/>
              <p:nvPr/>
            </p:nvGrpSpPr>
            <p:grpSpPr bwMode="auto">
              <a:xfrm>
                <a:off x="1921" y="2250"/>
                <a:ext cx="241" cy="305"/>
                <a:chOff x="6061" y="9135"/>
                <a:chExt cx="360" cy="387"/>
              </a:xfrm>
            </p:grpSpPr>
            <p:sp>
              <p:nvSpPr>
                <p:cNvPr id="91181" name="Line 119"/>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2" name="Line 120"/>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3" name="Line 121"/>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22"/>
              <p:cNvGrpSpPr/>
              <p:nvPr/>
            </p:nvGrpSpPr>
            <p:grpSpPr bwMode="auto">
              <a:xfrm>
                <a:off x="3004" y="2278"/>
                <a:ext cx="241" cy="305"/>
                <a:chOff x="6061" y="9135"/>
                <a:chExt cx="360" cy="387"/>
              </a:xfrm>
            </p:grpSpPr>
            <p:sp>
              <p:nvSpPr>
                <p:cNvPr id="91178" name="Line 123"/>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79" name="Line 124"/>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0" name="Line 125"/>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0" name="Group 127"/>
          <p:cNvGrpSpPr/>
          <p:nvPr/>
        </p:nvGrpSpPr>
        <p:grpSpPr bwMode="auto">
          <a:xfrm>
            <a:off x="3935760" y="1291952"/>
            <a:ext cx="6159500" cy="3505200"/>
            <a:chOff x="1824" y="768"/>
            <a:chExt cx="3792" cy="2208"/>
          </a:xfrm>
        </p:grpSpPr>
        <p:sp>
          <p:nvSpPr>
            <p:cNvPr id="91148" name="Rectangle 128"/>
            <p:cNvSpPr>
              <a:spLocks noChangeArrowheads="1"/>
            </p:cNvSpPr>
            <p:nvPr/>
          </p:nvSpPr>
          <p:spPr bwMode="auto">
            <a:xfrm>
              <a:off x="4752" y="1285"/>
              <a:ext cx="864" cy="1691"/>
            </a:xfrm>
            <a:prstGeom prst="rect">
              <a:avLst/>
            </a:prstGeom>
            <a:noFill/>
            <a:ln w="9525">
              <a:noFill/>
              <a:miter lim="800000"/>
            </a:ln>
          </p:spPr>
          <p:txBody>
            <a:bodyPr/>
            <a:lstStyle/>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CC0066"/>
                  </a:solidFill>
                </a:rPr>
                <a:t>a    b    c  </a:t>
              </a:r>
              <a:endParaRPr lang="en-US" altLang="zh-CN" sz="1600">
                <a:solidFill>
                  <a:srgbClr val="CC0066"/>
                </a:solidFill>
              </a:endParaRPr>
            </a:p>
          </p:txBody>
        </p:sp>
        <p:sp>
          <p:nvSpPr>
            <p:cNvPr id="91149" name="Rectangle 129"/>
            <p:cNvSpPr>
              <a:spLocks noChangeArrowheads="1"/>
            </p:cNvSpPr>
            <p:nvPr/>
          </p:nvSpPr>
          <p:spPr bwMode="auto">
            <a:xfrm>
              <a:off x="3936" y="1285"/>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eaLnBrk="1" hangingPunct="1">
                <a:lnSpc>
                  <a:spcPct val="100000"/>
                </a:lnSpc>
                <a:spcBef>
                  <a:spcPct val="20000"/>
                </a:spcBef>
                <a:buClrTx/>
                <a:buSzTx/>
                <a:buFontTx/>
                <a:buNone/>
              </a:pPr>
              <a:r>
                <a:rPr lang="en-US" altLang="zh-CN" sz="1600">
                  <a:solidFill>
                    <a:srgbClr val="000000"/>
                  </a:solidFill>
                </a:rPr>
                <a:t>X X X </a:t>
              </a:r>
              <a:endParaRPr lang="en-US" altLang="zh-CN" sz="1600">
                <a:solidFill>
                  <a:srgbClr val="000000"/>
                </a:solidFill>
              </a:endParaRPr>
            </a:p>
            <a:p>
              <a:pPr algn="ctr" eaLnBrk="1" hangingPunct="1">
                <a:lnSpc>
                  <a:spcPct val="100000"/>
                </a:lnSpc>
                <a:spcBef>
                  <a:spcPct val="20000"/>
                </a:spcBef>
                <a:buClrTx/>
                <a:buSzTx/>
                <a:buFontTx/>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CC0066"/>
                  </a:solidFill>
                </a:rPr>
                <a:t>a  b  c</a:t>
              </a:r>
              <a:endParaRPr lang="en-US" altLang="zh-CN" sz="1600">
                <a:solidFill>
                  <a:srgbClr val="CC0066"/>
                </a:solidFill>
              </a:endParaRPr>
            </a:p>
          </p:txBody>
        </p:sp>
        <p:sp>
          <p:nvSpPr>
            <p:cNvPr id="91150" name="Rectangle 130"/>
            <p:cNvSpPr>
              <a:spLocks noChangeArrowheads="1"/>
            </p:cNvSpPr>
            <p:nvPr/>
          </p:nvSpPr>
          <p:spPr bwMode="auto">
            <a:xfrm>
              <a:off x="3408"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A0&gt;B0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A0&lt;B0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CC0066"/>
                  </a:solidFill>
                </a:rPr>
                <a:t>A0=B0</a:t>
              </a:r>
              <a:endParaRPr lang="en-US" altLang="zh-CN" sz="1600">
                <a:solidFill>
                  <a:srgbClr val="CC0066"/>
                </a:solidFill>
              </a:endParaRPr>
            </a:p>
          </p:txBody>
        </p:sp>
        <p:sp>
          <p:nvSpPr>
            <p:cNvPr id="91151" name="Rectangle 131"/>
            <p:cNvSpPr>
              <a:spLocks noChangeArrowheads="1"/>
            </p:cNvSpPr>
            <p:nvPr/>
          </p:nvSpPr>
          <p:spPr bwMode="auto">
            <a:xfrm>
              <a:off x="2880"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A1&gt;B1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A1&lt;B1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A1=B1</a:t>
              </a:r>
              <a:endParaRPr lang="en-US" altLang="zh-CN" sz="1600" dirty="0">
                <a:solidFill>
                  <a:srgbClr val="CC0066"/>
                </a:solidFill>
              </a:endParaRPr>
            </a:p>
          </p:txBody>
        </p:sp>
        <p:sp>
          <p:nvSpPr>
            <p:cNvPr id="91152" name="Rectangle 132"/>
            <p:cNvSpPr>
              <a:spLocks noChangeArrowheads="1"/>
            </p:cNvSpPr>
            <p:nvPr/>
          </p:nvSpPr>
          <p:spPr bwMode="auto">
            <a:xfrm>
              <a:off x="2352"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A2&gt;B2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A2&lt;B2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A2=B2</a:t>
              </a:r>
              <a:endParaRPr lang="en-US" altLang="zh-CN" sz="1600" dirty="0">
                <a:solidFill>
                  <a:srgbClr val="CC0066"/>
                </a:solidFill>
              </a:endParaRPr>
            </a:p>
          </p:txBody>
        </p:sp>
        <p:sp>
          <p:nvSpPr>
            <p:cNvPr id="91153" name="Rectangle 133"/>
            <p:cNvSpPr>
              <a:spLocks noChangeArrowheads="1"/>
            </p:cNvSpPr>
            <p:nvPr/>
          </p:nvSpPr>
          <p:spPr bwMode="auto">
            <a:xfrm>
              <a:off x="1824"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A3&gt;B3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A3&lt;B3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A3=B3</a:t>
              </a:r>
              <a:endParaRPr lang="en-US" altLang="zh-CN" sz="1600" dirty="0">
                <a:solidFill>
                  <a:srgbClr val="CC0066"/>
                </a:solidFill>
              </a:endParaRPr>
            </a:p>
          </p:txBody>
        </p:sp>
        <p:sp>
          <p:nvSpPr>
            <p:cNvPr id="91154" name="Rectangle 134"/>
            <p:cNvSpPr>
              <a:spLocks noChangeArrowheads="1"/>
            </p:cNvSpPr>
            <p:nvPr/>
          </p:nvSpPr>
          <p:spPr bwMode="auto">
            <a:xfrm>
              <a:off x="4752" y="1074"/>
              <a:ext cx="864" cy="211"/>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F</a:t>
              </a:r>
              <a:r>
                <a:rPr lang="en-US" altLang="zh-CN" sz="1400" baseline="-25000">
                  <a:solidFill>
                    <a:srgbClr val="000000"/>
                  </a:solidFill>
                </a:rPr>
                <a:t>A=B </a:t>
              </a: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5" name="Rectangle 135"/>
            <p:cNvSpPr>
              <a:spLocks noChangeArrowheads="1"/>
            </p:cNvSpPr>
            <p:nvPr/>
          </p:nvSpPr>
          <p:spPr bwMode="auto">
            <a:xfrm>
              <a:off x="3936" y="1074"/>
              <a:ext cx="816" cy="211"/>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I</a:t>
              </a:r>
              <a:r>
                <a:rPr lang="en-US" altLang="zh-CN" sz="1400" baseline="-25000">
                  <a:solidFill>
                    <a:srgbClr val="000000"/>
                  </a:solidFill>
                </a:rPr>
                <a:t>A=B  </a:t>
              </a: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6" name="Rectangle 136"/>
            <p:cNvSpPr>
              <a:spLocks noChangeArrowheads="1"/>
            </p:cNvSpPr>
            <p:nvPr/>
          </p:nvSpPr>
          <p:spPr bwMode="auto">
            <a:xfrm>
              <a:off x="3408"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A0  B0</a:t>
              </a:r>
              <a:endParaRPr lang="en-US" altLang="zh-CN" sz="1400">
                <a:solidFill>
                  <a:srgbClr val="000000"/>
                </a:solidFill>
              </a:endParaRPr>
            </a:p>
          </p:txBody>
        </p:sp>
        <p:sp>
          <p:nvSpPr>
            <p:cNvPr id="91157" name="Rectangle 137"/>
            <p:cNvSpPr>
              <a:spLocks noChangeArrowheads="1"/>
            </p:cNvSpPr>
            <p:nvPr/>
          </p:nvSpPr>
          <p:spPr bwMode="auto">
            <a:xfrm>
              <a:off x="2880"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A1  B1</a:t>
              </a:r>
              <a:endParaRPr lang="en-US" altLang="zh-CN" sz="1400">
                <a:solidFill>
                  <a:srgbClr val="000000"/>
                </a:solidFill>
              </a:endParaRPr>
            </a:p>
          </p:txBody>
        </p:sp>
        <p:sp>
          <p:nvSpPr>
            <p:cNvPr id="91158" name="Rectangle 138"/>
            <p:cNvSpPr>
              <a:spLocks noChangeArrowheads="1"/>
            </p:cNvSpPr>
            <p:nvPr/>
          </p:nvSpPr>
          <p:spPr bwMode="auto">
            <a:xfrm>
              <a:off x="2352"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A2  B2</a:t>
              </a:r>
              <a:endParaRPr lang="en-US" altLang="zh-CN" sz="1400">
                <a:solidFill>
                  <a:srgbClr val="000000"/>
                </a:solidFill>
              </a:endParaRPr>
            </a:p>
          </p:txBody>
        </p:sp>
        <p:sp>
          <p:nvSpPr>
            <p:cNvPr id="91159" name="Rectangle 139"/>
            <p:cNvSpPr>
              <a:spLocks noChangeArrowheads="1"/>
            </p:cNvSpPr>
            <p:nvPr/>
          </p:nvSpPr>
          <p:spPr bwMode="auto">
            <a:xfrm>
              <a:off x="1824"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A3  B3</a:t>
              </a:r>
              <a:endParaRPr lang="en-US" altLang="zh-CN" sz="1400">
                <a:solidFill>
                  <a:srgbClr val="000000"/>
                </a:solidFill>
              </a:endParaRPr>
            </a:p>
          </p:txBody>
        </p:sp>
        <p:sp>
          <p:nvSpPr>
            <p:cNvPr id="91160" name="Line 140"/>
            <p:cNvSpPr>
              <a:spLocks noChangeShapeType="1"/>
            </p:cNvSpPr>
            <p:nvPr/>
          </p:nvSpPr>
          <p:spPr bwMode="auto">
            <a:xfrm>
              <a:off x="1824" y="1074"/>
              <a:ext cx="379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1" name="Line 141"/>
            <p:cNvSpPr>
              <a:spLocks noChangeShapeType="1"/>
            </p:cNvSpPr>
            <p:nvPr/>
          </p:nvSpPr>
          <p:spPr bwMode="auto">
            <a:xfrm>
              <a:off x="1824" y="1285"/>
              <a:ext cx="3792"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2" name="Line 142"/>
            <p:cNvSpPr>
              <a:spLocks noChangeShapeType="1"/>
            </p:cNvSpPr>
            <p:nvPr/>
          </p:nvSpPr>
          <p:spPr bwMode="auto">
            <a:xfrm>
              <a:off x="1824" y="2976"/>
              <a:ext cx="379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3" name="Line 144"/>
            <p:cNvSpPr>
              <a:spLocks noChangeShapeType="1"/>
            </p:cNvSpPr>
            <p:nvPr/>
          </p:nvSpPr>
          <p:spPr bwMode="auto">
            <a:xfrm>
              <a:off x="2352"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4" name="Line 145"/>
            <p:cNvSpPr>
              <a:spLocks noChangeShapeType="1"/>
            </p:cNvSpPr>
            <p:nvPr/>
          </p:nvSpPr>
          <p:spPr bwMode="auto">
            <a:xfrm>
              <a:off x="2880"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5" name="Line 146"/>
            <p:cNvSpPr>
              <a:spLocks noChangeShapeType="1"/>
            </p:cNvSpPr>
            <p:nvPr/>
          </p:nvSpPr>
          <p:spPr bwMode="auto">
            <a:xfrm>
              <a:off x="3408"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6" name="Line 147"/>
            <p:cNvSpPr>
              <a:spLocks noChangeShapeType="1"/>
            </p:cNvSpPr>
            <p:nvPr/>
          </p:nvSpPr>
          <p:spPr bwMode="auto">
            <a:xfrm>
              <a:off x="3936"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7" name="Line 148"/>
            <p:cNvSpPr>
              <a:spLocks noChangeShapeType="1"/>
            </p:cNvSpPr>
            <p:nvPr/>
          </p:nvSpPr>
          <p:spPr bwMode="auto">
            <a:xfrm>
              <a:off x="4752"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8" name="Text Box 150"/>
            <p:cNvSpPr txBox="1">
              <a:spLocks noChangeArrowheads="1"/>
            </p:cNvSpPr>
            <p:nvPr/>
          </p:nvSpPr>
          <p:spPr bwMode="auto">
            <a:xfrm>
              <a:off x="3072" y="768"/>
              <a:ext cx="134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rPr>
                <a:t>（</a:t>
              </a:r>
              <a:r>
                <a:rPr kumimoji="1" lang="en-US" altLang="zh-CN" sz="2000">
                  <a:solidFill>
                    <a:srgbClr val="000000"/>
                  </a:solidFill>
                </a:rPr>
                <a:t>2</a:t>
              </a:r>
              <a:r>
                <a:rPr kumimoji="1" lang="zh-CN" altLang="en-US" sz="2000">
                  <a:solidFill>
                    <a:srgbClr val="000000"/>
                  </a:solidFill>
                </a:rPr>
                <a:t>）功能表</a:t>
              </a:r>
              <a:endParaRPr kumimoji="1" lang="zh-CN" altLang="en-US" sz="2000">
                <a:solidFill>
                  <a:srgbClr val="000000"/>
                </a:solidFill>
              </a:endParaRPr>
            </a:p>
          </p:txBody>
        </p:sp>
      </p:grpSp>
      <p:grpSp>
        <p:nvGrpSpPr>
          <p:cNvPr id="13" name="组合 12"/>
          <p:cNvGrpSpPr/>
          <p:nvPr/>
        </p:nvGrpSpPr>
        <p:grpSpPr>
          <a:xfrm>
            <a:off x="7340495" y="744948"/>
            <a:ext cx="4660097" cy="1333647"/>
            <a:chOff x="6170167" y="593603"/>
            <a:chExt cx="4660097" cy="1333647"/>
          </a:xfrm>
        </p:grpSpPr>
        <p:sp>
          <p:nvSpPr>
            <p:cNvPr id="148631" name="AutoShape 151"/>
            <p:cNvSpPr>
              <a:spLocks noChangeArrowheads="1"/>
            </p:cNvSpPr>
            <p:nvPr/>
          </p:nvSpPr>
          <p:spPr bwMode="auto">
            <a:xfrm>
              <a:off x="9073292" y="593603"/>
              <a:ext cx="1756972" cy="1024591"/>
            </a:xfrm>
            <a:prstGeom prst="wedgeRoundRectCallout">
              <a:avLst>
                <a:gd name="adj1" fmla="val -142922"/>
                <a:gd name="adj2" fmla="val 48480"/>
                <a:gd name="adj3" fmla="val 16667"/>
              </a:avLst>
            </a:prstGeom>
            <a:solidFill>
              <a:srgbClr val="FFFFCC"/>
            </a:solidFill>
            <a:ln w="9525">
              <a:solidFill>
                <a:srgbClr val="FF6600"/>
              </a:solidFill>
              <a:miter lim="800000"/>
            </a:ln>
            <a:effectLst>
              <a:prstShdw prst="shdw17" dist="17961" dir="2700000">
                <a:srgbClr val="993D00"/>
              </a:prstShdw>
            </a:effectLst>
          </p:spPr>
          <p:txBody>
            <a:bodyPr anchor="b"/>
            <a:lstStyle/>
            <a:p>
              <a:pPr eaLnBrk="1" hangingPunct="1">
                <a:lnSpc>
                  <a:spcPct val="100000"/>
                </a:lnSpc>
                <a:spcBef>
                  <a:spcPct val="0"/>
                </a:spcBef>
                <a:buClrTx/>
                <a:buSzTx/>
                <a:buFontTx/>
                <a:buNone/>
              </a:pPr>
              <a:r>
                <a:rPr kumimoji="1" lang="zh-CN" altLang="en-US" sz="2000" b="0" dirty="0">
                  <a:solidFill>
                    <a:srgbClr val="000000"/>
                  </a:solidFill>
                  <a:ea typeface="楷体_GB2312" pitchFamily="49" charset="-122"/>
                </a:rPr>
                <a:t>级联输入端，用于芯片的扩展</a:t>
              </a:r>
              <a:endParaRPr kumimoji="1" lang="zh-CN" altLang="en-US" sz="2000" b="0" dirty="0">
                <a:solidFill>
                  <a:srgbClr val="000000"/>
                </a:solidFill>
                <a:ea typeface="楷体_GB2312" pitchFamily="49" charset="-122"/>
              </a:endParaRPr>
            </a:p>
          </p:txBody>
        </p:sp>
        <p:sp>
          <p:nvSpPr>
            <p:cNvPr id="148632" name="Oval 152"/>
            <p:cNvSpPr>
              <a:spLocks noChangeArrowheads="1"/>
            </p:cNvSpPr>
            <p:nvPr/>
          </p:nvSpPr>
          <p:spPr bwMode="black">
            <a:xfrm>
              <a:off x="6170167" y="1628800"/>
              <a:ext cx="1455737" cy="298450"/>
            </a:xfrm>
            <a:prstGeom prst="ellipse">
              <a:avLst/>
            </a:prstGeom>
            <a:noFill/>
            <a:ln w="9525" algn="ctr">
              <a:solidFill>
                <a:srgbClr val="FF0000"/>
              </a:solidFill>
              <a:round/>
            </a:ln>
          </p:spPr>
          <p:txBody>
            <a:bodyPr wrap="none" anchor="ctr"/>
            <a:lstStyle/>
            <a:p>
              <a:pPr eaLnBrk="1" hangingPunct="1">
                <a:lnSpc>
                  <a:spcPct val="100000"/>
                </a:lnSpc>
                <a:spcBef>
                  <a:spcPct val="0"/>
                </a:spcBef>
                <a:buClrTx/>
                <a:buSzTx/>
                <a:buFontTx/>
                <a:buNone/>
              </a:pPr>
              <a:endParaRPr lang="zh-CN" altLang="en-US" sz="2400" dirty="0">
                <a:solidFill>
                  <a:srgbClr val="FC0128"/>
                </a:solidFill>
              </a:endParaRPr>
            </a:p>
          </p:txBody>
        </p:sp>
      </p:grpSp>
      <p:grpSp>
        <p:nvGrpSpPr>
          <p:cNvPr id="12" name="组合 11"/>
          <p:cNvGrpSpPr/>
          <p:nvPr/>
        </p:nvGrpSpPr>
        <p:grpSpPr>
          <a:xfrm>
            <a:off x="2135983" y="5226124"/>
            <a:ext cx="8064473" cy="1155205"/>
            <a:chOff x="611982" y="5226123"/>
            <a:chExt cx="8064473" cy="1155205"/>
          </a:xfrm>
        </p:grpSpPr>
        <p:sp>
          <p:nvSpPr>
            <p:cNvPr id="11" name="矩形 10"/>
            <p:cNvSpPr/>
            <p:nvPr/>
          </p:nvSpPr>
          <p:spPr bwMode="auto">
            <a:xfrm>
              <a:off x="611982" y="5226123"/>
              <a:ext cx="8064473" cy="1155205"/>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48635" name="Text Box 155"/>
            <p:cNvSpPr txBox="1">
              <a:spLocks noChangeArrowheads="1"/>
            </p:cNvSpPr>
            <p:nvPr/>
          </p:nvSpPr>
          <p:spPr bwMode="auto">
            <a:xfrm>
              <a:off x="755576" y="5293657"/>
              <a:ext cx="7844081" cy="1015663"/>
            </a:xfrm>
            <a:prstGeom prst="rect">
              <a:avLst/>
            </a:prstGeom>
            <a:noFill/>
            <a:ln w="9525">
              <a:noFill/>
              <a:miter lim="800000"/>
            </a:ln>
          </p:spPr>
          <p:txBody>
            <a:bodyPr wrap="square">
              <a:spAutoFit/>
            </a:bodyPr>
            <a:lstStyle/>
            <a:p>
              <a:pPr eaLnBrk="1" hangingPunct="1">
                <a:lnSpc>
                  <a:spcPct val="100000"/>
                </a:lnSpc>
                <a:spcBef>
                  <a:spcPct val="50000"/>
                </a:spcBef>
                <a:buClrTx/>
                <a:buSzTx/>
                <a:buFontTx/>
                <a:buNone/>
              </a:pPr>
              <a:r>
                <a:rPr lang="zh-CN" altLang="en-US" sz="2000" b="0" dirty="0">
                  <a:solidFill>
                    <a:srgbClr val="CC0066"/>
                  </a:solidFill>
                  <a:latin typeface="微软雅黑" panose="020B0503020204020204" pitchFamily="34" charset="-122"/>
                  <a:ea typeface="微软雅黑" panose="020B0503020204020204" pitchFamily="34" charset="-122"/>
                </a:rPr>
                <a:t>规则：从高位开始比较</a:t>
              </a:r>
              <a:r>
                <a:rPr lang="zh-CN" altLang="en-US" sz="2000" b="0" dirty="0">
                  <a:solidFill>
                    <a:srgbClr val="000000"/>
                  </a:solidFill>
                  <a:latin typeface="微软雅黑" panose="020B0503020204020204" pitchFamily="34" charset="-122"/>
                  <a:ea typeface="微软雅黑" panose="020B0503020204020204" pitchFamily="34" charset="-122"/>
                </a:rPr>
                <a:t>，高位不等时，数值的大小由高位决定；若高位相等，则再比较低位，数值的大小由低位比较结果决定。</a:t>
              </a:r>
              <a:endParaRPr lang="en-US" altLang="zh-CN" sz="2000" b="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比如：若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&gt;B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A&gt;B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&lt;B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A&lt;B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则再比较低位</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p:grpSp>
      <p:sp>
        <p:nvSpPr>
          <p:cNvPr id="61" name="Rectangle 3"/>
          <p:cNvSpPr txBox="1">
            <a:spLocks noChangeArrowheads="1"/>
          </p:cNvSpPr>
          <p:nvPr/>
        </p:nvSpPr>
        <p:spPr bwMode="auto">
          <a:xfrm>
            <a:off x="612000" y="900000"/>
            <a:ext cx="3383733"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endParaRPr kumimoji="1" lang="zh-CN" altLang="en-US"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2711624" y="980728"/>
            <a:ext cx="6912768" cy="547260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 name="标题 1"/>
          <p:cNvSpPr>
            <a:spLocks noGrp="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dirty="0"/>
          </a:p>
        </p:txBody>
      </p:sp>
      <p:pic>
        <p:nvPicPr>
          <p:cNvPr id="5" name="图片 4"/>
          <p:cNvPicPr>
            <a:picLocks noChangeAspect="1"/>
          </p:cNvPicPr>
          <p:nvPr/>
        </p:nvPicPr>
        <p:blipFill>
          <a:blip r:embed="rId1"/>
          <a:stretch>
            <a:fillRect/>
          </a:stretch>
        </p:blipFill>
        <p:spPr>
          <a:xfrm>
            <a:off x="3143673" y="1213796"/>
            <a:ext cx="5688632" cy="50002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圆角矩形 3"/>
          <p:cNvSpPr/>
          <p:nvPr/>
        </p:nvSpPr>
        <p:spPr bwMode="auto">
          <a:xfrm>
            <a:off x="5259898" y="1484785"/>
            <a:ext cx="5300599" cy="4176465"/>
          </a:xfrm>
          <a:prstGeom prst="round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3" name="圆角矩形 2"/>
          <p:cNvSpPr/>
          <p:nvPr/>
        </p:nvSpPr>
        <p:spPr bwMode="auto">
          <a:xfrm>
            <a:off x="1847528" y="1484784"/>
            <a:ext cx="3340990" cy="4176464"/>
          </a:xfrm>
          <a:prstGeom prst="roundRect">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92163" name="Rectangle 2"/>
          <p:cNvSpPr>
            <a:spLocks noGrp="1" noChangeArrowheads="1"/>
          </p:cNvSpPr>
          <p:nvPr>
            <p:ph type="title"/>
          </p:nvPr>
        </p:nvSpPr>
        <p:spPr>
          <a:xfrm>
            <a:off x="612000" y="252000"/>
            <a:ext cx="7286625"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2011485" y="1762168"/>
            <a:ext cx="3012505" cy="3751262"/>
            <a:chOff x="467544" y="1981994"/>
            <a:chExt cx="3012505" cy="3751262"/>
          </a:xfrm>
        </p:grpSpPr>
        <p:grpSp>
          <p:nvGrpSpPr>
            <p:cNvPr id="32" name="组合 31"/>
            <p:cNvGrpSpPr/>
            <p:nvPr/>
          </p:nvGrpSpPr>
          <p:grpSpPr>
            <a:xfrm>
              <a:off x="1398696" y="2103920"/>
              <a:ext cx="1766328" cy="3609015"/>
              <a:chOff x="1398696" y="2103920"/>
              <a:chExt cx="1766328" cy="3609015"/>
            </a:xfrm>
          </p:grpSpPr>
          <p:sp>
            <p:nvSpPr>
              <p:cNvPr id="92272" name="Text Box 63"/>
              <p:cNvSpPr txBox="1">
                <a:spLocks noChangeArrowheads="1"/>
              </p:cNvSpPr>
              <p:nvPr/>
            </p:nvSpPr>
            <p:spPr bwMode="auto">
              <a:xfrm>
                <a:off x="1591717" y="3371952"/>
                <a:ext cx="662828" cy="896157"/>
              </a:xfrm>
              <a:prstGeom prst="rect">
                <a:avLst/>
              </a:prstGeom>
              <a:noFill/>
              <a:ln w="9525">
                <a:noFill/>
                <a:miter lim="800000"/>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p:txBody>
          </p:sp>
          <p:sp>
            <p:nvSpPr>
              <p:cNvPr id="92273" name="Text Box 64"/>
              <p:cNvSpPr txBox="1">
                <a:spLocks noChangeArrowheads="1"/>
              </p:cNvSpPr>
              <p:nvPr/>
            </p:nvSpPr>
            <p:spPr bwMode="auto">
              <a:xfrm>
                <a:off x="2380192" y="3371952"/>
                <a:ext cx="784832" cy="1066854"/>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74" name="Text Box 65"/>
              <p:cNvSpPr txBox="1">
                <a:spLocks noChangeArrowheads="1"/>
              </p:cNvSpPr>
              <p:nvPr/>
            </p:nvSpPr>
            <p:spPr bwMode="auto">
              <a:xfrm>
                <a:off x="1398696" y="2103920"/>
                <a:ext cx="657365" cy="1268032"/>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5" name="Text Box 66"/>
              <p:cNvSpPr txBox="1">
                <a:spLocks noChangeArrowheads="1"/>
              </p:cNvSpPr>
              <p:nvPr/>
            </p:nvSpPr>
            <p:spPr bwMode="auto">
              <a:xfrm>
                <a:off x="1435115" y="4442871"/>
                <a:ext cx="657365" cy="127006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6" name="Text Box 67"/>
              <p:cNvSpPr txBox="1">
                <a:spLocks noChangeArrowheads="1"/>
              </p:cNvSpPr>
              <p:nvPr/>
            </p:nvSpPr>
            <p:spPr bwMode="auto">
              <a:xfrm>
                <a:off x="1850293" y="2177076"/>
                <a:ext cx="877701" cy="414549"/>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7" name="Text Box 68"/>
              <p:cNvSpPr txBox="1">
                <a:spLocks noChangeArrowheads="1"/>
              </p:cNvSpPr>
              <p:nvPr/>
            </p:nvSpPr>
            <p:spPr bwMode="auto">
              <a:xfrm>
                <a:off x="2028747" y="4755814"/>
                <a:ext cx="699247" cy="37187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92253" name="Rectangle 70"/>
            <p:cNvSpPr>
              <a:spLocks noChangeArrowheads="1"/>
            </p:cNvSpPr>
            <p:nvPr/>
          </p:nvSpPr>
          <p:spPr bwMode="auto">
            <a:xfrm>
              <a:off x="1507953" y="1981994"/>
              <a:ext cx="1533245" cy="3751262"/>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1069103" y="2231943"/>
              <a:ext cx="438850" cy="926639"/>
              <a:chOff x="1069103" y="2231943"/>
              <a:chExt cx="438850" cy="926639"/>
            </a:xfrm>
          </p:grpSpPr>
          <p:sp>
            <p:nvSpPr>
              <p:cNvPr id="92268" name="Line 72"/>
              <p:cNvSpPr>
                <a:spLocks noChangeShapeType="1"/>
              </p:cNvSpPr>
              <p:nvPr/>
            </p:nvSpPr>
            <p:spPr bwMode="auto">
              <a:xfrm>
                <a:off x="1069103" y="2231943"/>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9" name="Line 73"/>
              <p:cNvSpPr>
                <a:spLocks noChangeShapeType="1"/>
              </p:cNvSpPr>
              <p:nvPr/>
            </p:nvSpPr>
            <p:spPr bwMode="auto">
              <a:xfrm>
                <a:off x="1069103" y="253922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0" name="Line 74"/>
              <p:cNvSpPr>
                <a:spLocks noChangeShapeType="1"/>
              </p:cNvSpPr>
              <p:nvPr/>
            </p:nvSpPr>
            <p:spPr bwMode="auto">
              <a:xfrm>
                <a:off x="1069103" y="2851303"/>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1" name="Line 75"/>
              <p:cNvSpPr>
                <a:spLocks noChangeShapeType="1"/>
              </p:cNvSpPr>
              <p:nvPr/>
            </p:nvSpPr>
            <p:spPr bwMode="auto">
              <a:xfrm>
                <a:off x="1069103" y="315858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1069103" y="4530251"/>
              <a:ext cx="438850" cy="928671"/>
              <a:chOff x="1069103" y="4530251"/>
              <a:chExt cx="438850" cy="928671"/>
            </a:xfrm>
          </p:grpSpPr>
          <p:sp>
            <p:nvSpPr>
              <p:cNvPr id="92264" name="Line 77"/>
              <p:cNvSpPr>
                <a:spLocks noChangeShapeType="1"/>
              </p:cNvSpPr>
              <p:nvPr/>
            </p:nvSpPr>
            <p:spPr bwMode="auto">
              <a:xfrm>
                <a:off x="1069103" y="4530251"/>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5" name="Line 78"/>
              <p:cNvSpPr>
                <a:spLocks noChangeShapeType="1"/>
              </p:cNvSpPr>
              <p:nvPr/>
            </p:nvSpPr>
            <p:spPr bwMode="auto">
              <a:xfrm>
                <a:off x="1069103" y="4838204"/>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6" name="Line 79"/>
              <p:cNvSpPr>
                <a:spLocks noChangeShapeType="1"/>
              </p:cNvSpPr>
              <p:nvPr/>
            </p:nvSpPr>
            <p:spPr bwMode="auto">
              <a:xfrm>
                <a:off x="1069103" y="5150969"/>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7" name="Line 80"/>
              <p:cNvSpPr>
                <a:spLocks noChangeShapeType="1"/>
              </p:cNvSpPr>
              <p:nvPr/>
            </p:nvSpPr>
            <p:spPr bwMode="auto">
              <a:xfrm>
                <a:off x="1069103" y="545892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82750" y="3557776"/>
              <a:ext cx="741591" cy="598562"/>
              <a:chOff x="782750" y="3557776"/>
              <a:chExt cx="741591" cy="598562"/>
            </a:xfrm>
          </p:grpSpPr>
          <p:sp>
            <p:nvSpPr>
              <p:cNvPr id="92261" name="Line 82"/>
              <p:cNvSpPr>
                <a:spLocks noChangeShapeType="1"/>
              </p:cNvSpPr>
              <p:nvPr/>
            </p:nvSpPr>
            <p:spPr bwMode="auto">
              <a:xfrm>
                <a:off x="1103468" y="3557776"/>
                <a:ext cx="420873"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2" name="Line 83"/>
              <p:cNvSpPr>
                <a:spLocks noChangeShapeType="1"/>
              </p:cNvSpPr>
              <p:nvPr/>
            </p:nvSpPr>
            <p:spPr bwMode="auto">
              <a:xfrm>
                <a:off x="782750" y="3852787"/>
                <a:ext cx="736709"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3" name="Line 84"/>
              <p:cNvSpPr>
                <a:spLocks noChangeShapeType="1"/>
              </p:cNvSpPr>
              <p:nvPr/>
            </p:nvSpPr>
            <p:spPr bwMode="auto">
              <a:xfrm flipV="1">
                <a:off x="1103469" y="4154822"/>
                <a:ext cx="392794" cy="1516"/>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3041199" y="3611741"/>
              <a:ext cx="438850" cy="619791"/>
              <a:chOff x="3041199" y="3611741"/>
              <a:chExt cx="438850" cy="619791"/>
            </a:xfrm>
          </p:grpSpPr>
          <p:sp>
            <p:nvSpPr>
              <p:cNvPr id="92258" name="Line 86"/>
              <p:cNvSpPr>
                <a:spLocks noChangeShapeType="1"/>
              </p:cNvSpPr>
              <p:nvPr/>
            </p:nvSpPr>
            <p:spPr bwMode="auto">
              <a:xfrm>
                <a:off x="3041199" y="3611741"/>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59" name="Line 87"/>
              <p:cNvSpPr>
                <a:spLocks noChangeShapeType="1"/>
              </p:cNvSpPr>
              <p:nvPr/>
            </p:nvSpPr>
            <p:spPr bwMode="auto">
              <a:xfrm>
                <a:off x="3041199" y="3919234"/>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0" name="Line 88"/>
              <p:cNvSpPr>
                <a:spLocks noChangeShapeType="1"/>
              </p:cNvSpPr>
              <p:nvPr/>
            </p:nvSpPr>
            <p:spPr bwMode="auto">
              <a:xfrm>
                <a:off x="3041199" y="423153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508249" y="2124241"/>
              <a:ext cx="524435" cy="3312328"/>
              <a:chOff x="508249" y="2124241"/>
              <a:chExt cx="524435" cy="3312328"/>
            </a:xfrm>
          </p:grpSpPr>
          <p:sp>
            <p:nvSpPr>
              <p:cNvPr id="92242" name="Text Box 89"/>
              <p:cNvSpPr txBox="1">
                <a:spLocks noChangeArrowheads="1"/>
              </p:cNvSpPr>
              <p:nvPr/>
            </p:nvSpPr>
            <p:spPr bwMode="auto">
              <a:xfrm>
                <a:off x="508249" y="2124241"/>
                <a:ext cx="524435" cy="1070918"/>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43" name="Text Box 90"/>
              <p:cNvSpPr txBox="1">
                <a:spLocks noChangeArrowheads="1"/>
              </p:cNvSpPr>
              <p:nvPr/>
            </p:nvSpPr>
            <p:spPr bwMode="auto">
              <a:xfrm>
                <a:off x="508249" y="4367683"/>
                <a:ext cx="524435" cy="1068886"/>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467544" y="3396938"/>
              <a:ext cx="772148" cy="985872"/>
              <a:chOff x="467544" y="3396938"/>
              <a:chExt cx="772148" cy="985872"/>
            </a:xfrm>
          </p:grpSpPr>
          <p:sp>
            <p:nvSpPr>
              <p:cNvPr id="92245" name="Text Box 92"/>
              <p:cNvSpPr txBox="1">
                <a:spLocks noChangeArrowheads="1"/>
              </p:cNvSpPr>
              <p:nvPr/>
            </p:nvSpPr>
            <p:spPr bwMode="auto">
              <a:xfrm>
                <a:off x="467544" y="3396938"/>
                <a:ext cx="437029" cy="896158"/>
              </a:xfrm>
              <a:prstGeom prst="rect">
                <a:avLst/>
              </a:prstGeom>
              <a:noFill/>
              <a:ln w="9525">
                <a:noFill/>
                <a:miter lim="800000"/>
              </a:ln>
            </p:spPr>
            <p:txBody>
              <a:bodyPr>
                <a:spAutoFit/>
              </a:bodyPr>
              <a:lstStyle/>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endParaRPr kumimoji="1" lang="en-US" altLang="zh-CN" sz="1600" dirty="0">
                  <a:solidFill>
                    <a:srgbClr val="FF0066"/>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1</a:t>
                </a:r>
                <a:endParaRPr kumimoji="1" lang="en-US" altLang="zh-CN" sz="1600" dirty="0">
                  <a:solidFill>
                    <a:srgbClr val="FF0066"/>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endParaRPr kumimoji="1" lang="en-US" altLang="zh-CN" sz="1600" dirty="0">
                  <a:solidFill>
                    <a:srgbClr val="FF0066"/>
                  </a:solidFill>
                  <a:latin typeface="Times New Roman" panose="02020603050405020304" pitchFamily="18" charset="0"/>
                  <a:cs typeface="Times New Roman" panose="02020603050405020304" pitchFamily="18" charset="0"/>
                </a:endParaRPr>
              </a:p>
            </p:txBody>
          </p:sp>
          <p:sp>
            <p:nvSpPr>
              <p:cNvPr id="92246" name="Line 93"/>
              <p:cNvSpPr>
                <a:spLocks noChangeShapeType="1"/>
              </p:cNvSpPr>
              <p:nvPr/>
            </p:nvSpPr>
            <p:spPr bwMode="auto">
              <a:xfrm>
                <a:off x="977474" y="4368191"/>
                <a:ext cx="262218"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47" name="Line 94"/>
              <p:cNvSpPr>
                <a:spLocks noChangeShapeType="1"/>
              </p:cNvSpPr>
              <p:nvPr/>
            </p:nvSpPr>
            <p:spPr bwMode="auto">
              <a:xfrm flipV="1">
                <a:off x="1103702" y="3557776"/>
                <a:ext cx="0" cy="82503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240" name="Oval 98"/>
            <p:cNvSpPr>
              <a:spLocks noChangeArrowheads="1"/>
            </p:cNvSpPr>
            <p:nvPr/>
          </p:nvSpPr>
          <p:spPr bwMode="auto">
            <a:xfrm>
              <a:off x="1088224" y="4105910"/>
              <a:ext cx="79460" cy="88674"/>
            </a:xfrm>
            <a:prstGeom prst="ellipse">
              <a:avLst/>
            </a:prstGeom>
            <a:solidFill>
              <a:srgbClr val="FF0000"/>
            </a:solidFill>
            <a:ln w="952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50627" name="Text Box 99"/>
          <p:cNvSpPr txBox="1">
            <a:spLocks noChangeArrowheads="1"/>
          </p:cNvSpPr>
          <p:nvPr/>
        </p:nvSpPr>
        <p:spPr bwMode="auto">
          <a:xfrm>
            <a:off x="6225565" y="5865053"/>
            <a:ext cx="4132262" cy="40011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片扩展：</a:t>
            </a: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位数值比较器</a:t>
            </a:r>
            <a:endPar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100"/>
          <p:cNvGrpSpPr/>
          <p:nvPr/>
        </p:nvGrpSpPr>
        <p:grpSpPr bwMode="auto">
          <a:xfrm>
            <a:off x="5188518" y="1984682"/>
            <a:ext cx="5305876" cy="3405187"/>
            <a:chOff x="2409" y="1418"/>
            <a:chExt cx="2899" cy="1877"/>
          </a:xfrm>
        </p:grpSpPr>
        <p:grpSp>
          <p:nvGrpSpPr>
            <p:cNvPr id="13" name="Group 101"/>
            <p:cNvGrpSpPr/>
            <p:nvPr/>
          </p:nvGrpSpPr>
          <p:grpSpPr bwMode="auto">
            <a:xfrm>
              <a:off x="2623" y="1418"/>
              <a:ext cx="1600" cy="1846"/>
              <a:chOff x="1884" y="1476"/>
              <a:chExt cx="1600" cy="1846"/>
            </a:xfrm>
          </p:grpSpPr>
          <p:grpSp>
            <p:nvGrpSpPr>
              <p:cNvPr id="14" name="Group 102"/>
              <p:cNvGrpSpPr/>
              <p:nvPr/>
            </p:nvGrpSpPr>
            <p:grpSpPr bwMode="auto">
              <a:xfrm>
                <a:off x="2102" y="1536"/>
                <a:ext cx="970" cy="1776"/>
                <a:chOff x="2102" y="1536"/>
                <a:chExt cx="970" cy="1776"/>
              </a:xfrm>
            </p:grpSpPr>
            <p:sp>
              <p:nvSpPr>
                <p:cNvPr id="92233" name="Text Box 103"/>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p:txBody>
            </p:sp>
            <p:sp>
              <p:nvSpPr>
                <p:cNvPr id="92234" name="Text Box 104"/>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35" name="Text Box 105"/>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6" name="Text Box 106"/>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7" name="Text Box 107"/>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8" name="Text Box 108"/>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15" name="Group 109"/>
              <p:cNvGrpSpPr/>
              <p:nvPr/>
            </p:nvGrpSpPr>
            <p:grpSpPr bwMode="auto">
              <a:xfrm>
                <a:off x="1884" y="1476"/>
                <a:ext cx="1600" cy="1846"/>
                <a:chOff x="1884" y="1476"/>
                <a:chExt cx="1600" cy="1846"/>
              </a:xfrm>
            </p:grpSpPr>
            <p:sp>
              <p:nvSpPr>
                <p:cNvPr id="92214" name="Rectangle 110"/>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16" name="Group 111"/>
                <p:cNvGrpSpPr/>
                <p:nvPr/>
              </p:nvGrpSpPr>
              <p:grpSpPr bwMode="auto">
                <a:xfrm>
                  <a:off x="1921" y="1599"/>
                  <a:ext cx="241" cy="456"/>
                  <a:chOff x="6061" y="8310"/>
                  <a:chExt cx="360" cy="579"/>
                </a:xfrm>
              </p:grpSpPr>
              <p:sp>
                <p:nvSpPr>
                  <p:cNvPr id="92229" name="Line 112"/>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0" name="Line 113"/>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1" name="Line 114"/>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2" name="Line 115"/>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7" name="Group 116"/>
                <p:cNvGrpSpPr/>
                <p:nvPr/>
              </p:nvGrpSpPr>
              <p:grpSpPr bwMode="auto">
                <a:xfrm>
                  <a:off x="1921" y="2730"/>
                  <a:ext cx="241" cy="457"/>
                  <a:chOff x="6061" y="8310"/>
                  <a:chExt cx="360" cy="579"/>
                </a:xfrm>
              </p:grpSpPr>
              <p:sp>
                <p:nvSpPr>
                  <p:cNvPr id="92225" name="Line 117"/>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6" name="Line 118"/>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7" name="Line 119"/>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8" name="Line 120"/>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8" name="Group 121"/>
                <p:cNvGrpSpPr/>
                <p:nvPr/>
              </p:nvGrpSpPr>
              <p:grpSpPr bwMode="auto">
                <a:xfrm>
                  <a:off x="1884" y="2234"/>
                  <a:ext cx="295" cy="318"/>
                  <a:chOff x="5996" y="9126"/>
                  <a:chExt cx="440" cy="404"/>
                </a:xfrm>
              </p:grpSpPr>
              <p:sp>
                <p:nvSpPr>
                  <p:cNvPr id="92222" name="Line 122"/>
                  <p:cNvSpPr>
                    <a:spLocks noChangeShapeType="1"/>
                  </p:cNvSpPr>
                  <p:nvPr/>
                </p:nvSpPr>
                <p:spPr bwMode="auto">
                  <a:xfrm>
                    <a:off x="6125" y="9126"/>
                    <a:ext cx="294" cy="3"/>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3" name="Line 123"/>
                  <p:cNvSpPr>
                    <a:spLocks noChangeShapeType="1"/>
                  </p:cNvSpPr>
                  <p:nvPr/>
                </p:nvSpPr>
                <p:spPr bwMode="auto">
                  <a:xfrm flipV="1">
                    <a:off x="5996" y="9342"/>
                    <a:ext cx="439" cy="1"/>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4" name="Line 124"/>
                  <p:cNvSpPr>
                    <a:spLocks noChangeShapeType="1"/>
                  </p:cNvSpPr>
                  <p:nvPr/>
                </p:nvSpPr>
                <p:spPr bwMode="auto">
                  <a:xfrm>
                    <a:off x="6125" y="9526"/>
                    <a:ext cx="311" cy="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9" name="Group 125"/>
                <p:cNvGrpSpPr/>
                <p:nvPr/>
              </p:nvGrpSpPr>
              <p:grpSpPr bwMode="auto">
                <a:xfrm>
                  <a:off x="3009" y="2278"/>
                  <a:ext cx="475" cy="305"/>
                  <a:chOff x="6090" y="9135"/>
                  <a:chExt cx="712" cy="387"/>
                </a:xfrm>
              </p:grpSpPr>
              <p:sp>
                <p:nvSpPr>
                  <p:cNvPr id="92219" name="Line 126"/>
                  <p:cNvSpPr>
                    <a:spLocks noChangeShapeType="1"/>
                  </p:cNvSpPr>
                  <p:nvPr/>
                </p:nvSpPr>
                <p:spPr bwMode="auto">
                  <a:xfrm>
                    <a:off x="6095" y="9135"/>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0" name="Line 127"/>
                  <p:cNvSpPr>
                    <a:spLocks noChangeShapeType="1"/>
                  </p:cNvSpPr>
                  <p:nvPr/>
                </p:nvSpPr>
                <p:spPr bwMode="auto">
                  <a:xfrm>
                    <a:off x="6090" y="9327"/>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1" name="Line 128"/>
                  <p:cNvSpPr>
                    <a:spLocks noChangeShapeType="1"/>
                  </p:cNvSpPr>
                  <p:nvPr/>
                </p:nvSpPr>
                <p:spPr bwMode="auto">
                  <a:xfrm>
                    <a:off x="6094" y="9522"/>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grpSp>
          <p:nvGrpSpPr>
            <p:cNvPr id="20" name="Group 129"/>
            <p:cNvGrpSpPr/>
            <p:nvPr/>
          </p:nvGrpSpPr>
          <p:grpSpPr bwMode="auto">
            <a:xfrm>
              <a:off x="3984" y="1449"/>
              <a:ext cx="1324" cy="1846"/>
              <a:chOff x="1921" y="1476"/>
              <a:chExt cx="1324" cy="1846"/>
            </a:xfrm>
          </p:grpSpPr>
          <p:grpSp>
            <p:nvGrpSpPr>
              <p:cNvPr id="21" name="Group 130"/>
              <p:cNvGrpSpPr/>
              <p:nvPr/>
            </p:nvGrpSpPr>
            <p:grpSpPr bwMode="auto">
              <a:xfrm>
                <a:off x="2102" y="1536"/>
                <a:ext cx="970" cy="1776"/>
                <a:chOff x="2102" y="1536"/>
                <a:chExt cx="970" cy="1776"/>
              </a:xfrm>
            </p:grpSpPr>
            <p:sp>
              <p:nvSpPr>
                <p:cNvPr id="92206" name="Text Box 131"/>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07" name="Text Box 132"/>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08" name="Text Box 133"/>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09" name="Text Box 134"/>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10" name="Text Box 135"/>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11" name="Text Box 136"/>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22" name="Group 137"/>
              <p:cNvGrpSpPr/>
              <p:nvPr/>
            </p:nvGrpSpPr>
            <p:grpSpPr bwMode="auto">
              <a:xfrm>
                <a:off x="1921" y="1476"/>
                <a:ext cx="1324" cy="1846"/>
                <a:chOff x="1921" y="1476"/>
                <a:chExt cx="1324" cy="1846"/>
              </a:xfrm>
            </p:grpSpPr>
            <p:sp>
              <p:nvSpPr>
                <p:cNvPr id="92187" name="Rectangle 138"/>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23" name="Group 139"/>
                <p:cNvGrpSpPr/>
                <p:nvPr/>
              </p:nvGrpSpPr>
              <p:grpSpPr bwMode="auto">
                <a:xfrm>
                  <a:off x="1921" y="1599"/>
                  <a:ext cx="241" cy="456"/>
                  <a:chOff x="6061" y="8310"/>
                  <a:chExt cx="360" cy="579"/>
                </a:xfrm>
              </p:grpSpPr>
              <p:sp>
                <p:nvSpPr>
                  <p:cNvPr id="92202" name="Line 140"/>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3" name="Line 141"/>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4" name="Line 142"/>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5" name="Line 143"/>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144"/>
                <p:cNvGrpSpPr/>
                <p:nvPr/>
              </p:nvGrpSpPr>
              <p:grpSpPr bwMode="auto">
                <a:xfrm>
                  <a:off x="1921" y="2730"/>
                  <a:ext cx="241" cy="457"/>
                  <a:chOff x="6061" y="8310"/>
                  <a:chExt cx="360" cy="579"/>
                </a:xfrm>
              </p:grpSpPr>
              <p:sp>
                <p:nvSpPr>
                  <p:cNvPr id="92198" name="Line 145"/>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9" name="Line 146"/>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0" name="Line 147"/>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1" name="Line 148"/>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5" name="Group 153"/>
                <p:cNvGrpSpPr/>
                <p:nvPr/>
              </p:nvGrpSpPr>
              <p:grpSpPr bwMode="auto">
                <a:xfrm>
                  <a:off x="3004" y="2278"/>
                  <a:ext cx="241" cy="305"/>
                  <a:chOff x="6061" y="9135"/>
                  <a:chExt cx="360" cy="387"/>
                </a:xfrm>
              </p:grpSpPr>
              <p:sp>
                <p:nvSpPr>
                  <p:cNvPr id="92192" name="Line 154"/>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3" name="Line 155"/>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4" name="Line 156"/>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sp>
          <p:nvSpPr>
            <p:cNvPr id="92173" name="Text Box 157"/>
            <p:cNvSpPr txBox="1">
              <a:spLocks noChangeArrowheads="1"/>
            </p:cNvSpPr>
            <p:nvPr/>
          </p:nvSpPr>
          <p:spPr bwMode="auto">
            <a:xfrm>
              <a:off x="2448" y="1440"/>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174" name="Text Box 158"/>
            <p:cNvSpPr txBox="1">
              <a:spLocks noChangeArrowheads="1"/>
            </p:cNvSpPr>
            <p:nvPr/>
          </p:nvSpPr>
          <p:spPr bwMode="auto">
            <a:xfrm>
              <a:off x="2448" y="2592"/>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nvGrpSpPr>
            <p:cNvPr id="26" name="Group 159"/>
            <p:cNvGrpSpPr/>
            <p:nvPr/>
          </p:nvGrpSpPr>
          <p:grpSpPr bwMode="auto">
            <a:xfrm>
              <a:off x="2409" y="2138"/>
              <a:ext cx="378" cy="495"/>
              <a:chOff x="537" y="2107"/>
              <a:chExt cx="378" cy="495"/>
            </a:xfrm>
          </p:grpSpPr>
          <p:sp>
            <p:nvSpPr>
              <p:cNvPr id="92179" name="Text Box 160"/>
              <p:cNvSpPr txBox="1">
                <a:spLocks noChangeArrowheads="1"/>
              </p:cNvSpPr>
              <p:nvPr/>
            </p:nvSpPr>
            <p:spPr bwMode="auto">
              <a:xfrm>
                <a:off x="537" y="2107"/>
                <a:ext cx="240" cy="495"/>
              </a:xfrm>
              <a:prstGeom prst="rect">
                <a:avLst/>
              </a:prstGeom>
              <a:noFill/>
              <a:ln w="9525">
                <a:noFill/>
                <a:miter lim="800000"/>
              </a:ln>
            </p:spPr>
            <p:txBody>
              <a:bodyPr>
                <a:spAutoFit/>
              </a:bodyPr>
              <a:lstStyle/>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endParaRPr kumimoji="1" lang="en-US" altLang="zh-CN" sz="1600" dirty="0">
                  <a:solidFill>
                    <a:srgbClr val="000000"/>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1</a:t>
                </a:r>
                <a:endParaRPr kumimoji="1" lang="en-US" altLang="zh-CN" sz="1600" dirty="0">
                  <a:solidFill>
                    <a:srgbClr val="000000"/>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endParaRPr kumimoji="1"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92180" name="Line 161"/>
              <p:cNvSpPr>
                <a:spLocks noChangeShapeType="1"/>
              </p:cNvSpPr>
              <p:nvPr/>
            </p:nvSpPr>
            <p:spPr bwMode="auto">
              <a:xfrm>
                <a:off x="771" y="2570"/>
                <a:ext cx="14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81" name="Line 162"/>
              <p:cNvSpPr>
                <a:spLocks noChangeShapeType="1"/>
              </p:cNvSpPr>
              <p:nvPr/>
            </p:nvSpPr>
            <p:spPr bwMode="auto">
              <a:xfrm flipH="1" flipV="1">
                <a:off x="836" y="2149"/>
                <a:ext cx="0" cy="421"/>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176" name="Oval 166"/>
            <p:cNvSpPr>
              <a:spLocks noChangeArrowheads="1"/>
            </p:cNvSpPr>
            <p:nvPr/>
          </p:nvSpPr>
          <p:spPr bwMode="auto">
            <a:xfrm>
              <a:off x="2699" y="2478"/>
              <a:ext cx="48" cy="48"/>
            </a:xfrm>
            <a:prstGeom prst="ellipse">
              <a:avLst/>
            </a:prstGeom>
            <a:solidFill>
              <a:srgbClr val="FF0000"/>
            </a:solidFill>
            <a:ln w="952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77" name="Text Box 167"/>
            <p:cNvSpPr txBox="1">
              <a:spLocks noChangeArrowheads="1"/>
            </p:cNvSpPr>
            <p:nvPr/>
          </p:nvSpPr>
          <p:spPr bwMode="auto">
            <a:xfrm>
              <a:off x="3792" y="1488"/>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4</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178" name="Text Box 168"/>
            <p:cNvSpPr txBox="1">
              <a:spLocks noChangeArrowheads="1"/>
            </p:cNvSpPr>
            <p:nvPr/>
          </p:nvSpPr>
          <p:spPr bwMode="auto">
            <a:xfrm>
              <a:off x="3792" y="2592"/>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4</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92167" name="Rectangle 169"/>
          <p:cNvSpPr>
            <a:spLocks noGrp="1" noChangeArrowheads="1"/>
          </p:cNvSpPr>
          <p:nvPr>
            <p:ph type="body" sz="half" idx="1"/>
          </p:nvPr>
        </p:nvSpPr>
        <p:spPr>
          <a:xfrm>
            <a:off x="2137113" y="5873101"/>
            <a:ext cx="2871149" cy="366254"/>
          </a:xfrm>
          <a:noFill/>
        </p:spPr>
        <p:txBody>
          <a:bodyPr/>
          <a:lstStyle/>
          <a:p>
            <a:pPr marL="0" indent="0">
              <a:lnSpc>
                <a:spcPct val="110000"/>
              </a:lnSpc>
              <a:spcBef>
                <a:spcPct val="10000"/>
              </a:spcBef>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单片：</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位数值比较器</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698" name="Text Box 170"/>
          <p:cNvSpPr txBox="1">
            <a:spLocks noChangeArrowheads="1"/>
          </p:cNvSpPr>
          <p:nvPr/>
        </p:nvSpPr>
        <p:spPr bwMode="black">
          <a:xfrm>
            <a:off x="6625574" y="4932270"/>
            <a:ext cx="803101" cy="338554"/>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低位片</a:t>
            </a:r>
            <a:endPar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699" name="Text Box 171"/>
          <p:cNvSpPr txBox="1">
            <a:spLocks noChangeArrowheads="1"/>
          </p:cNvSpPr>
          <p:nvPr/>
        </p:nvSpPr>
        <p:spPr bwMode="black">
          <a:xfrm>
            <a:off x="9064996" y="4965724"/>
            <a:ext cx="875349" cy="338554"/>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高位片</a:t>
            </a:r>
            <a:endPar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Rectangle 3"/>
          <p:cNvSpPr txBox="1">
            <a:spLocks noChangeArrowheads="1"/>
          </p:cNvSpPr>
          <p:nvPr/>
        </p:nvSpPr>
        <p:spPr bwMode="auto">
          <a:xfrm>
            <a:off x="612000" y="900000"/>
            <a:ext cx="5999977"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r>
              <a:rPr kumimoji="1" lang="zh-CN" altLang="en-US" kern="0" dirty="0">
                <a:solidFill>
                  <a:srgbClr val="000000"/>
                </a:solidFill>
              </a:rPr>
              <a:t>的使用与扩展</a:t>
            </a:r>
            <a:endParaRPr kumimoji="1" lang="zh-CN" altLang="en-US"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167">
                                            <p:txEl>
                                              <p:pRg st="0" end="0"/>
                                            </p:txEl>
                                          </p:spTgt>
                                        </p:tgtEl>
                                        <p:attrNameLst>
                                          <p:attrName>style.visibility</p:attrName>
                                        </p:attrNameLst>
                                      </p:cBhvr>
                                      <p:to>
                                        <p:strVal val="visible"/>
                                      </p:to>
                                    </p:set>
                                    <p:animEffect transition="in" filter="barn(inVertical)">
                                      <p:cBhvr>
                                        <p:cTn id="10" dur="500"/>
                                        <p:tgtEl>
                                          <p:spTgt spid="921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50627"/>
                                        </p:tgtEl>
                                        <p:attrNameLst>
                                          <p:attrName>style.visibility</p:attrName>
                                        </p:attrNameLst>
                                      </p:cBhvr>
                                      <p:to>
                                        <p:strVal val="visible"/>
                                      </p:to>
                                    </p:set>
                                    <p:anim calcmode="lin" valueType="num">
                                      <p:cBhvr additive="base">
                                        <p:cTn id="15" dur="500" fill="hold"/>
                                        <p:tgtEl>
                                          <p:spTgt spid="150627"/>
                                        </p:tgtEl>
                                        <p:attrNameLst>
                                          <p:attrName>ppt_x</p:attrName>
                                        </p:attrNameLst>
                                      </p:cBhvr>
                                      <p:tavLst>
                                        <p:tav tm="0">
                                          <p:val>
                                            <p:strVal val="1+#ppt_w/2"/>
                                          </p:val>
                                        </p:tav>
                                        <p:tav tm="100000">
                                          <p:val>
                                            <p:strVal val="#ppt_x"/>
                                          </p:val>
                                        </p:tav>
                                      </p:tavLst>
                                    </p:anim>
                                    <p:anim calcmode="lin" valueType="num">
                                      <p:cBhvr additive="base">
                                        <p:cTn id="16" dur="500" fill="hold"/>
                                        <p:tgtEl>
                                          <p:spTgt spid="1506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0698"/>
                                        </p:tgtEl>
                                        <p:attrNameLst>
                                          <p:attrName>style.visibility</p:attrName>
                                        </p:attrNameLst>
                                      </p:cBhvr>
                                      <p:to>
                                        <p:strVal val="visible"/>
                                      </p:to>
                                    </p:set>
                                    <p:anim calcmode="lin" valueType="num">
                                      <p:cBhvr>
                                        <p:cTn id="26" dur="500" fill="hold"/>
                                        <p:tgtEl>
                                          <p:spTgt spid="150698"/>
                                        </p:tgtEl>
                                        <p:attrNameLst>
                                          <p:attrName>ppt_w</p:attrName>
                                        </p:attrNameLst>
                                      </p:cBhvr>
                                      <p:tavLst>
                                        <p:tav tm="0">
                                          <p:val>
                                            <p:fltVal val="0"/>
                                          </p:val>
                                        </p:tav>
                                        <p:tav tm="100000">
                                          <p:val>
                                            <p:strVal val="#ppt_w"/>
                                          </p:val>
                                        </p:tav>
                                      </p:tavLst>
                                    </p:anim>
                                    <p:anim calcmode="lin" valueType="num">
                                      <p:cBhvr>
                                        <p:cTn id="27" dur="500" fill="hold"/>
                                        <p:tgtEl>
                                          <p:spTgt spid="150698"/>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50699"/>
                                        </p:tgtEl>
                                        <p:attrNameLst>
                                          <p:attrName>style.visibility</p:attrName>
                                        </p:attrNameLst>
                                      </p:cBhvr>
                                      <p:to>
                                        <p:strVal val="visible"/>
                                      </p:to>
                                    </p:set>
                                    <p:anim calcmode="lin" valueType="num">
                                      <p:cBhvr>
                                        <p:cTn id="32" dur="500" fill="hold"/>
                                        <p:tgtEl>
                                          <p:spTgt spid="150699"/>
                                        </p:tgtEl>
                                        <p:attrNameLst>
                                          <p:attrName>ppt_w</p:attrName>
                                        </p:attrNameLst>
                                      </p:cBhvr>
                                      <p:tavLst>
                                        <p:tav tm="0">
                                          <p:val>
                                            <p:fltVal val="0"/>
                                          </p:val>
                                        </p:tav>
                                        <p:tav tm="100000">
                                          <p:val>
                                            <p:strVal val="#ppt_w"/>
                                          </p:val>
                                        </p:tav>
                                      </p:tavLst>
                                    </p:anim>
                                    <p:anim calcmode="lin" valueType="num">
                                      <p:cBhvr>
                                        <p:cTn id="33" dur="500" fill="hold"/>
                                        <p:tgtEl>
                                          <p:spTgt spid="1506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27" grpId="0" autoUpdateAnimBg="0"/>
      <p:bldP spid="92167" grpId="0" build="p"/>
      <p:bldP spid="150698" grpId="0"/>
      <p:bldP spid="15069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06006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1484784"/>
            <a:ext cx="8136259" cy="869212"/>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endParaRPr kumimoji="1" lang="zh-CN" altLang="en-US" dirty="0"/>
          </a:p>
        </p:txBody>
      </p:sp>
      <p:sp>
        <p:nvSpPr>
          <p:cNvPr id="2" name="文本框 1"/>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680129" y="1370793"/>
            <a:ext cx="5355842" cy="48050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组合逻辑电路的分析方法</a:t>
            </a:r>
            <a:endParaRPr lang="zh-CN" altLang="en-US" dirty="0"/>
          </a:p>
        </p:txBody>
      </p:sp>
      <p:sp>
        <p:nvSpPr>
          <p:cNvPr id="3" name="内容占位符 2"/>
          <p:cNvSpPr>
            <a:spLocks noGrp="1"/>
          </p:cNvSpPr>
          <p:nvPr>
            <p:ph idx="1"/>
          </p:nvPr>
        </p:nvSpPr>
        <p:spPr>
          <a:xfrm>
            <a:off x="612000" y="900000"/>
            <a:ext cx="7848600" cy="420628"/>
          </a:xfrm>
        </p:spPr>
        <p:txBody>
          <a:bodyPr/>
          <a:lstStyle/>
          <a:p>
            <a:pPr marL="0" indent="0">
              <a:lnSpc>
                <a:spcPct val="100000"/>
              </a:lnSpc>
            </a:pPr>
            <a:r>
              <a:rPr lang="zh-CN" altLang="en-US" sz="2400" dirty="0"/>
              <a:t>组合逻辑电路的分析方法</a:t>
            </a:r>
            <a:endParaRPr lang="zh-CN" altLang="en-US" sz="2400" dirty="0"/>
          </a:p>
        </p:txBody>
      </p:sp>
      <p:sp>
        <p:nvSpPr>
          <p:cNvPr id="5" name="Text Box 13"/>
          <p:cNvSpPr txBox="1">
            <a:spLocks noChangeArrowheads="1"/>
          </p:cNvSpPr>
          <p:nvPr/>
        </p:nvSpPr>
        <p:spPr bwMode="auto">
          <a:xfrm>
            <a:off x="2541588" y="1455741"/>
            <a:ext cx="1371600" cy="406400"/>
          </a:xfrm>
          <a:prstGeom prst="rect">
            <a:avLst/>
          </a:prstGeom>
          <a:solidFill>
            <a:srgbClr val="FFFFCC"/>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逻辑图</a:t>
            </a:r>
            <a:endParaRPr kumimoji="1" lang="zh-CN" altLang="en-US" sz="2000">
              <a:solidFill>
                <a:srgbClr val="000000"/>
              </a:solidFill>
              <a:latin typeface="Arial" panose="020B0604020202020204" pitchFamily="34" charset="0"/>
              <a:ea typeface="楷体_GB2312" pitchFamily="49" charset="-122"/>
            </a:endParaRPr>
          </a:p>
        </p:txBody>
      </p:sp>
      <p:sp>
        <p:nvSpPr>
          <p:cNvPr id="6" name="Text Box 14"/>
          <p:cNvSpPr txBox="1">
            <a:spLocks noChangeArrowheads="1"/>
          </p:cNvSpPr>
          <p:nvPr/>
        </p:nvSpPr>
        <p:spPr bwMode="auto">
          <a:xfrm>
            <a:off x="4370388" y="1460504"/>
            <a:ext cx="1500188" cy="400050"/>
          </a:xfrm>
          <a:prstGeom prst="rect">
            <a:avLst/>
          </a:prstGeom>
          <a:solidFill>
            <a:schemeClr val="accent6">
              <a:lumMod val="20000"/>
              <a:lumOff val="80000"/>
            </a:schemeClr>
          </a:solidFill>
          <a:ln w="9525">
            <a:solidFill>
              <a:schemeClr val="tx2"/>
            </a:solidFill>
            <a:miter lim="800000"/>
          </a:ln>
        </p:spPr>
        <p:txBody>
          <a:bodyPr wrap="square">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逻辑表达式</a:t>
            </a:r>
            <a:endParaRPr kumimoji="1" lang="zh-CN" altLang="en-US" sz="2000" dirty="0">
              <a:solidFill>
                <a:srgbClr val="000000"/>
              </a:solidFill>
              <a:latin typeface="Arial" panose="020B0604020202020204" pitchFamily="34" charset="0"/>
              <a:ea typeface="楷体_GB2312" pitchFamily="49" charset="-122"/>
            </a:endParaRPr>
          </a:p>
        </p:txBody>
      </p:sp>
      <p:sp>
        <p:nvSpPr>
          <p:cNvPr id="7" name="Text Box 15"/>
          <p:cNvSpPr txBox="1">
            <a:spLocks noChangeArrowheads="1"/>
          </p:cNvSpPr>
          <p:nvPr/>
        </p:nvSpPr>
        <p:spPr bwMode="auto">
          <a:xfrm>
            <a:off x="6337176" y="1455741"/>
            <a:ext cx="1371600" cy="406400"/>
          </a:xfrm>
          <a:prstGeom prst="rect">
            <a:avLst/>
          </a:prstGeom>
          <a:solidFill>
            <a:srgbClr val="CCFFCC"/>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真值表</a:t>
            </a:r>
            <a:endParaRPr kumimoji="1" lang="zh-CN" altLang="en-US" sz="2000" dirty="0">
              <a:solidFill>
                <a:srgbClr val="000000"/>
              </a:solidFill>
              <a:latin typeface="Arial" panose="020B0604020202020204" pitchFamily="34" charset="0"/>
              <a:ea typeface="楷体_GB2312" pitchFamily="49" charset="-122"/>
            </a:endParaRPr>
          </a:p>
        </p:txBody>
      </p:sp>
      <p:sp>
        <p:nvSpPr>
          <p:cNvPr id="8" name="Text Box 16"/>
          <p:cNvSpPr txBox="1">
            <a:spLocks noChangeArrowheads="1"/>
          </p:cNvSpPr>
          <p:nvPr/>
        </p:nvSpPr>
        <p:spPr bwMode="auto">
          <a:xfrm>
            <a:off x="8165976" y="1455741"/>
            <a:ext cx="1371600" cy="406400"/>
          </a:xfrm>
          <a:prstGeom prst="rect">
            <a:avLst/>
          </a:prstGeom>
          <a:solidFill>
            <a:schemeClr val="accent5"/>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电路功能</a:t>
            </a:r>
            <a:endParaRPr kumimoji="1" lang="zh-CN" altLang="en-US" sz="2000">
              <a:solidFill>
                <a:srgbClr val="000000"/>
              </a:solidFill>
              <a:latin typeface="Arial" panose="020B0604020202020204" pitchFamily="34" charset="0"/>
              <a:ea typeface="楷体_GB2312" pitchFamily="49" charset="-122"/>
            </a:endParaRPr>
          </a:p>
        </p:txBody>
      </p:sp>
      <p:sp>
        <p:nvSpPr>
          <p:cNvPr id="9" name="Line 17"/>
          <p:cNvSpPr>
            <a:spLocks noChangeShapeType="1"/>
          </p:cNvSpPr>
          <p:nvPr/>
        </p:nvSpPr>
        <p:spPr bwMode="auto">
          <a:xfrm>
            <a:off x="3913188" y="1641479"/>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8"/>
          <p:cNvSpPr>
            <a:spLocks noChangeShapeType="1"/>
          </p:cNvSpPr>
          <p:nvPr/>
        </p:nvSpPr>
        <p:spPr bwMode="auto">
          <a:xfrm>
            <a:off x="5879976" y="1655766"/>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9"/>
          <p:cNvSpPr>
            <a:spLocks noChangeShapeType="1"/>
          </p:cNvSpPr>
          <p:nvPr/>
        </p:nvSpPr>
        <p:spPr bwMode="auto">
          <a:xfrm>
            <a:off x="7708776" y="1655766"/>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3" name="Text Box 21"/>
          <p:cNvSpPr txBox="1">
            <a:spLocks noChangeArrowheads="1"/>
          </p:cNvSpPr>
          <p:nvPr/>
        </p:nvSpPr>
        <p:spPr bwMode="auto">
          <a:xfrm>
            <a:off x="628664" y="2161233"/>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FF0066"/>
                </a:solidFill>
                <a:latin typeface="微软雅黑" panose="020B0503020204020204" pitchFamily="34" charset="-122"/>
                <a:ea typeface="微软雅黑" panose="020B0503020204020204" pitchFamily="34" charset="-122"/>
              </a:rPr>
              <a:t>【</a:t>
            </a:r>
            <a:r>
              <a:rPr lang="zh-CN" altLang="en-US" sz="2000" b="0" dirty="0">
                <a:solidFill>
                  <a:srgbClr val="FF0066"/>
                </a:solidFill>
                <a:latin typeface="微软雅黑" panose="020B0503020204020204" pitchFamily="34" charset="-122"/>
                <a:ea typeface="微软雅黑" panose="020B0503020204020204" pitchFamily="34" charset="-122"/>
              </a:rPr>
              <a:t>例</a:t>
            </a:r>
            <a:r>
              <a:rPr lang="en-US" altLang="zh-CN" sz="2000" b="0" dirty="0">
                <a:solidFill>
                  <a:srgbClr val="FF0066"/>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分析下图电路</a:t>
            </a:r>
            <a:endParaRPr kumimoji="1" lang="zh-CN" altLang="en-US" sz="2000" b="0" dirty="0">
              <a:solidFill>
                <a:srgbClr val="000000"/>
              </a:solidFill>
              <a:latin typeface="微软雅黑" panose="020B0503020204020204" pitchFamily="34" charset="-122"/>
              <a:ea typeface="微软雅黑" panose="020B0503020204020204" pitchFamily="34" charset="-122"/>
            </a:endParaRPr>
          </a:p>
        </p:txBody>
      </p:sp>
      <p:graphicFrame>
        <p:nvGraphicFramePr>
          <p:cNvPr id="67" name="Object 75"/>
          <p:cNvGraphicFramePr>
            <a:graphicFrameLocks noChangeAspect="1"/>
          </p:cNvGraphicFramePr>
          <p:nvPr/>
        </p:nvGraphicFramePr>
        <p:xfrm>
          <a:off x="6151564" y="2236788"/>
          <a:ext cx="3938587" cy="2762250"/>
        </p:xfrm>
        <a:graphic>
          <a:graphicData uri="http://schemas.openxmlformats.org/presentationml/2006/ole">
            <mc:AlternateContent xmlns:mc="http://schemas.openxmlformats.org/markup-compatibility/2006">
              <mc:Choice xmlns:v="urn:schemas-microsoft-com:vml" Requires="v">
                <p:oleObj spid="_x0000_s4" name="公式" r:id="rId1" imgW="2184400" imgH="1384300" progId="Equation.3">
                  <p:embed/>
                </p:oleObj>
              </mc:Choice>
              <mc:Fallback>
                <p:oleObj name="公式" r:id="rId1" imgW="2184400" imgH="1384300" progId="Equation.3">
                  <p:embed/>
                  <p:pic>
                    <p:nvPicPr>
                      <p:cNvPr id="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564" y="2236788"/>
                        <a:ext cx="3938587" cy="2762250"/>
                      </a:xfrm>
                      <a:prstGeom prst="rect">
                        <a:avLst/>
                      </a:prstGeom>
                      <a:solidFill>
                        <a:srgbClr val="DDDDDD"/>
                      </a:solidFill>
                      <a:ln>
                        <a:noFill/>
                      </a:ln>
                      <a:effectLst>
                        <a:prstShdw prst="shdw13" dist="53882" dir="13500000">
                          <a:srgbClr val="808080">
                            <a:alpha val="50000"/>
                          </a:srgbClr>
                        </a:prstShdw>
                      </a:effectLst>
                    </p:spPr>
                  </p:pic>
                </p:oleObj>
              </mc:Fallback>
            </mc:AlternateContent>
          </a:graphicData>
        </a:graphic>
      </p:graphicFrame>
      <p:graphicFrame>
        <p:nvGraphicFramePr>
          <p:cNvPr id="68" name="Group 76"/>
          <p:cNvGraphicFramePr>
            <a:graphicFrameLocks noGrp="1"/>
          </p:cNvGraphicFramePr>
          <p:nvPr/>
        </p:nvGraphicFramePr>
        <p:xfrm>
          <a:off x="1512888" y="4627053"/>
          <a:ext cx="2057400" cy="1676400"/>
        </p:xfrm>
        <a:graphic>
          <a:graphicData uri="http://schemas.openxmlformats.org/drawingml/2006/table">
            <a:tbl>
              <a:tblPr/>
              <a:tblGrid>
                <a:gridCol w="1295400"/>
                <a:gridCol w="762000"/>
              </a:tblGrid>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  B</a:t>
                      </a:r>
                      <a:endPar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1  0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tr>
            </a:tbl>
          </a:graphicData>
        </a:graphic>
      </p:graphicFrame>
      <p:sp>
        <p:nvSpPr>
          <p:cNvPr id="69" name="Text Box 96"/>
          <p:cNvSpPr txBox="1">
            <a:spLocks noChangeArrowheads="1"/>
          </p:cNvSpPr>
          <p:nvPr/>
        </p:nvSpPr>
        <p:spPr bwMode="auto">
          <a:xfrm>
            <a:off x="6059860" y="546525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kumimoji="1" lang="zh-CN" altLang="en-US" dirty="0">
                <a:solidFill>
                  <a:srgbClr val="000000"/>
                </a:solidFill>
                <a:latin typeface="Arial" panose="020B0604020202020204" pitchFamily="34" charset="0"/>
              </a:rPr>
              <a:t>电路功能：异或电路</a:t>
            </a:r>
            <a:endParaRPr kumimoji="1" lang="zh-CN" altLang="en-US" dirty="0">
              <a:solidFill>
                <a:srgbClr val="000000"/>
              </a:solidFill>
              <a:latin typeface="Arial" panose="020B0604020202020204" pitchFamily="34" charset="0"/>
            </a:endParaRPr>
          </a:p>
        </p:txBody>
      </p:sp>
      <p:pic>
        <p:nvPicPr>
          <p:cNvPr id="70" name="图片 69"/>
          <p:cNvPicPr>
            <a:picLocks noChangeAspect="1"/>
          </p:cNvPicPr>
          <p:nvPr/>
        </p:nvPicPr>
        <p:blipFill>
          <a:blip r:embed="rId3"/>
          <a:stretch>
            <a:fillRect/>
          </a:stretch>
        </p:blipFill>
        <p:spPr>
          <a:xfrm>
            <a:off x="1024367" y="2830874"/>
            <a:ext cx="3851647" cy="1448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blinds(horizontal)">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blinds(horizontal)">
                                      <p:cBhvr>
                                        <p:cTn id="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Rectangle 3"/>
              <p:cNvSpPr>
                <a:spLocks noGrp="1" noChangeArrowheads="1"/>
              </p:cNvSpPr>
              <p:nvPr>
                <p:ph type="body" sz="half" idx="1"/>
              </p:nvPr>
            </p:nvSpPr>
            <p:spPr>
              <a:xfrm>
                <a:off x="612000" y="1484784"/>
                <a:ext cx="8136259" cy="1312411"/>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endParaRPr kumimoji="1" lang="en-US" altLang="zh-CN" dirty="0"/>
              </a:p>
              <a:p>
                <a:pPr marL="365125" indent="-365125">
                  <a:lnSpc>
                    <a:spcPct val="110000"/>
                  </a:lnSpc>
                  <a:spcBef>
                    <a:spcPct val="10000"/>
                  </a:spcBef>
                </a:pPr>
                <a:r>
                  <a:rPr kumimoji="1" lang="zh-CN" altLang="en-US" dirty="0"/>
                  <a:t>减法功能</a:t>
                </a:r>
                <a:r>
                  <a:rPr kumimoji="1" lang="en-US" altLang="zh-CN" dirty="0"/>
                  <a:t>(</a:t>
                </a:r>
                <a:r>
                  <a:rPr kumimoji="1" lang="en-US" altLang="zh-CN" dirty="0" err="1"/>
                  <a:t>Binvert</a:t>
                </a:r>
                <a:r>
                  <a:rPr kumimoji="1" lang="en-US" altLang="zh-CN" dirty="0"/>
                  <a:t>=1,</a:t>
                </a:r>
                <a:r>
                  <a:rPr kumimoji="1" lang="zh-CN" altLang="en-US" dirty="0"/>
                  <a:t>且</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1" i="1" smtClean="0">
                            <a:latin typeface="Cambria Math" panose="02040503050406030204" pitchFamily="18" charset="0"/>
                          </a:rPr>
                          <m:t>𝑪</m:t>
                        </m:r>
                      </m:e>
                      <m:sub>
                        <m:r>
                          <m:rPr>
                            <m:sty m:val="p"/>
                          </m:rPr>
                          <a:rPr kumimoji="1" lang="en-US" altLang="zh-CN" i="1">
                            <a:latin typeface="Cambria Math" panose="02040503050406030204" pitchFamily="18" charset="0"/>
                          </a:rPr>
                          <m:t>i</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oMath>
                </a14:m>
                <a:r>
                  <a:rPr kumimoji="1" lang="en-US" altLang="zh-CN" dirty="0"/>
                  <a:t>)</a:t>
                </a:r>
                <a:endParaRPr kumimoji="1" lang="zh-CN" altLang="en-US" dirty="0"/>
              </a:p>
            </p:txBody>
          </p:sp>
        </mc:Choice>
        <mc:Fallback>
          <p:sp>
            <p:nvSpPr>
              <p:cNvPr id="4" name="Rectangle 3"/>
              <p:cNvSpPr>
                <a:spLocks noRot="1" noChangeAspect="1" noMove="1" noResize="1" noEditPoints="1" noAdjustHandles="1" noChangeArrowheads="1" noChangeShapeType="1" noTextEdit="1"/>
              </p:cNvSpPr>
              <p:nvPr>
                <p:ph type="body" sz="half" idx="1"/>
              </p:nvPr>
            </p:nvSpPr>
            <p:spPr>
              <a:xfrm>
                <a:off x="612000" y="1484784"/>
                <a:ext cx="8136259" cy="1312411"/>
              </a:xfrm>
              <a:blipFill rotWithShape="1">
                <a:blip r:embed="rId1"/>
                <a:stretch>
                  <a:fillRect l="-6" t="-12" r="6" b="2"/>
                </a:stretch>
              </a:blipFill>
              <a:ln w="12700">
                <a:noFill/>
                <a:miter lim="800000"/>
              </a:ln>
            </p:spPr>
            <p:txBody>
              <a:bodyPr/>
              <a:lstStyle/>
              <a:p>
                <a:r>
                  <a:rPr lang="zh-CN" altLang="en-US">
                    <a:noFill/>
                  </a:rPr>
                  <a:t> </a:t>
                </a:r>
              </a:p>
            </p:txBody>
          </p:sp>
        </mc:Fallback>
      </mc:AlternateContent>
      <p:sp>
        <p:nvSpPr>
          <p:cNvPr id="2" name="文本框 1"/>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839416" y="3498323"/>
            <a:ext cx="3600400"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如果是多位减法运算，只把最低位的</a:t>
            </a:r>
            <a:r>
              <a:rPr lang="en-US" altLang="zh-CN" sz="2400" dirty="0">
                <a:solidFill>
                  <a:srgbClr val="000000"/>
                </a:solidFill>
                <a:latin typeface="微软雅黑" panose="020B0503020204020204" pitchFamily="34" charset="-122"/>
                <a:ea typeface="微软雅黑" panose="020B0503020204020204" pitchFamily="34" charset="-122"/>
              </a:rPr>
              <a:t>C</a:t>
            </a:r>
            <a:r>
              <a:rPr lang="en-US" altLang="zh-CN" sz="2400" baseline="-25000" dirty="0">
                <a:solidFill>
                  <a:srgbClr val="000000"/>
                </a:solidFill>
                <a:latin typeface="微软雅黑" panose="020B0503020204020204" pitchFamily="34" charset="-122"/>
                <a:ea typeface="微软雅黑" panose="020B0503020204020204" pitchFamily="34" charset="-122"/>
              </a:rPr>
              <a:t>i</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即可</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831935" y="1484784"/>
            <a:ext cx="5832648" cy="40270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900000"/>
            <a:ext cx="8136259" cy="1721240"/>
          </a:xfrm>
          <a:noFill/>
          <a:ln w="12700">
            <a:noFill/>
            <a:miter lim="800000"/>
          </a:ln>
        </p:spPr>
        <p:txBody>
          <a:bodyPr vert="horz" wrap="square" lIns="63500" tIns="25400" rIns="63500" bIns="25400" numCol="1" anchor="t" anchorCtr="0" compatLnSpc="1">
            <a:spAutoFit/>
          </a:bodyPr>
          <a:lstStyle/>
          <a:p>
            <a:pPr marL="365125" indent="-365125">
              <a:lnSpc>
                <a:spcPct val="150000"/>
              </a:lnSpc>
              <a:spcBef>
                <a:spcPct val="10000"/>
              </a:spcBef>
            </a:pPr>
            <a:r>
              <a:rPr kumimoji="1" lang="zh-CN" altLang="en-US" dirty="0"/>
              <a:t>与、或功能</a:t>
            </a:r>
            <a:endParaRPr kumimoji="1" lang="en-US" altLang="zh-CN" dirty="0"/>
          </a:p>
          <a:p>
            <a:pPr marL="365125" indent="-365125">
              <a:lnSpc>
                <a:spcPct val="150000"/>
              </a:lnSpc>
              <a:spcBef>
                <a:spcPct val="10000"/>
              </a:spcBef>
            </a:pPr>
            <a:r>
              <a:rPr kumimoji="1" lang="zh-CN" altLang="en-US" dirty="0"/>
              <a:t>加法功能</a:t>
            </a:r>
            <a:endParaRPr kumimoji="1" lang="en-US" altLang="zh-CN" dirty="0"/>
          </a:p>
          <a:p>
            <a:pPr marL="365125" indent="-365125">
              <a:lnSpc>
                <a:spcPct val="150000"/>
              </a:lnSpc>
              <a:spcBef>
                <a:spcPct val="10000"/>
              </a:spcBef>
            </a:pPr>
            <a:r>
              <a:rPr kumimoji="1" lang="zh-CN" altLang="en-US" dirty="0"/>
              <a:t>减法功能</a:t>
            </a:r>
            <a:endParaRPr kumimoji="1" lang="zh-CN" altLang="en-US" dirty="0"/>
          </a:p>
        </p:txBody>
      </p:sp>
      <p:pic>
        <p:nvPicPr>
          <p:cNvPr id="5" name="图片 4"/>
          <p:cNvPicPr>
            <a:picLocks noChangeAspect="1"/>
          </p:cNvPicPr>
          <p:nvPr/>
        </p:nvPicPr>
        <p:blipFill>
          <a:blip r:embed="rId1"/>
          <a:stretch>
            <a:fillRect/>
          </a:stretch>
        </p:blipFill>
        <p:spPr>
          <a:xfrm>
            <a:off x="4151784" y="836712"/>
            <a:ext cx="4430748" cy="55121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简化控制</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900000"/>
            <a:ext cx="8136259" cy="2853858"/>
          </a:xfrm>
          <a:noFill/>
          <a:ln w="12700">
            <a:noFill/>
            <a:miter lim="800000"/>
          </a:ln>
        </p:spPr>
        <p:txBody>
          <a:bodyPr vert="horz" wrap="square" lIns="63500" tIns="25400" rIns="63500" bIns="25400" numCol="1" anchor="t" anchorCtr="0" compatLnSpc="1">
            <a:spAutoFit/>
          </a:bodyPr>
          <a:lstStyle/>
          <a:p>
            <a:pPr marL="365125" indent="-365125">
              <a:lnSpc>
                <a:spcPct val="150000"/>
              </a:lnSpc>
              <a:spcBef>
                <a:spcPct val="10000"/>
              </a:spcBef>
            </a:pPr>
            <a:r>
              <a:rPr kumimoji="1" lang="zh-CN" altLang="en-US" dirty="0"/>
              <a:t>加法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0 , </a:t>
            </a:r>
            <a:r>
              <a:rPr kumimoji="1" lang="en-US" altLang="zh-CN" sz="2200" dirty="0" err="1"/>
              <a:t>CarryIn</a:t>
            </a:r>
            <a:r>
              <a:rPr kumimoji="1" lang="en-US" altLang="zh-CN" sz="2200" dirty="0"/>
              <a:t> </a:t>
            </a:r>
            <a:r>
              <a:rPr kumimoji="1" lang="en-US" altLang="zh-CN" sz="2400" dirty="0"/>
              <a:t>= 0</a:t>
            </a:r>
            <a:endParaRPr kumimoji="1" lang="en-US" altLang="zh-CN" sz="2400" dirty="0"/>
          </a:p>
          <a:p>
            <a:pPr marL="365125" indent="-365125">
              <a:lnSpc>
                <a:spcPct val="150000"/>
              </a:lnSpc>
              <a:spcBef>
                <a:spcPct val="10000"/>
              </a:spcBef>
            </a:pPr>
            <a:r>
              <a:rPr kumimoji="1" lang="zh-CN" altLang="en-US" dirty="0"/>
              <a:t>减法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1 , </a:t>
            </a:r>
            <a:r>
              <a:rPr kumimoji="1" lang="en-US" altLang="zh-CN" sz="2200" dirty="0" err="1"/>
              <a:t>CarryIn</a:t>
            </a:r>
            <a:r>
              <a:rPr kumimoji="1" lang="en-US" altLang="zh-CN" sz="2200" dirty="0"/>
              <a:t> = 1</a:t>
            </a:r>
            <a:endParaRPr kumimoji="1" lang="en-US" altLang="zh-CN" sz="2200" dirty="0"/>
          </a:p>
          <a:p>
            <a:pPr marL="365125" indent="-365125">
              <a:lnSpc>
                <a:spcPct val="150000"/>
              </a:lnSpc>
              <a:spcBef>
                <a:spcPct val="10000"/>
              </a:spcBef>
            </a:pPr>
            <a:r>
              <a:rPr kumimoji="1" lang="zh-CN" altLang="en-US" dirty="0"/>
              <a:t>引入</a:t>
            </a:r>
            <a:r>
              <a:rPr kumimoji="1" lang="en-US" altLang="zh-CN" dirty="0" err="1">
                <a:solidFill>
                  <a:srgbClr val="FF0000"/>
                </a:solidFill>
              </a:rPr>
              <a:t>Bnegate</a:t>
            </a:r>
            <a:endParaRPr kumimoji="1" lang="zh-CN" altLang="en-US" dirty="0">
              <a:solidFill>
                <a:srgbClr val="FF0000"/>
              </a:solidFill>
            </a:endParaRPr>
          </a:p>
        </p:txBody>
      </p:sp>
      <p:pic>
        <p:nvPicPr>
          <p:cNvPr id="2" name="图片 1"/>
          <p:cNvPicPr>
            <a:picLocks noChangeAspect="1"/>
          </p:cNvPicPr>
          <p:nvPr/>
        </p:nvPicPr>
        <p:blipFill>
          <a:blip r:embed="rId1"/>
          <a:stretch>
            <a:fillRect/>
          </a:stretch>
        </p:blipFill>
        <p:spPr>
          <a:xfrm>
            <a:off x="7399063" y="660271"/>
            <a:ext cx="4536504" cy="5572010"/>
          </a:xfrm>
          <a:prstGeom prst="rect">
            <a:avLst/>
          </a:prstGeom>
        </p:spPr>
      </p:pic>
      <p:pic>
        <p:nvPicPr>
          <p:cNvPr id="5" name="图片 4"/>
          <p:cNvPicPr>
            <a:picLocks noChangeAspect="1"/>
          </p:cNvPicPr>
          <p:nvPr/>
        </p:nvPicPr>
        <p:blipFill>
          <a:blip r:embed="rId2"/>
          <a:stretch>
            <a:fillRect/>
          </a:stretch>
        </p:blipFill>
        <p:spPr>
          <a:xfrm>
            <a:off x="3359696" y="3645024"/>
            <a:ext cx="3488781" cy="30977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61589" y="882660"/>
            <a:ext cx="5328592" cy="4003364"/>
          </a:xfrm>
          <a:prstGeom prst="rect">
            <a:avLst/>
          </a:prstGeom>
        </p:spPr>
      </p:pic>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endParaRPr lang="zh-CN" altLang="en-US" dirty="0"/>
          </a:p>
        </p:txBody>
      </p:sp>
      <p:sp>
        <p:nvSpPr>
          <p:cNvPr id="5" name="TextBox 4"/>
          <p:cNvSpPr txBox="1"/>
          <p:nvPr/>
        </p:nvSpPr>
        <p:spPr>
          <a:xfrm>
            <a:off x="6672064" y="1166552"/>
            <a:ext cx="4896544" cy="3046988"/>
          </a:xfrm>
          <a:prstGeom prst="rect">
            <a:avLst/>
          </a:prstGeom>
          <a:noFill/>
        </p:spPr>
        <p:txBody>
          <a:bodyPr wrap="square" rtlCol="0">
            <a:spAutoFit/>
          </a:bodyPr>
          <a:lstStyle/>
          <a:p>
            <a:pPr marL="342900" indent="-342900" eaLnBrk="1" hangingPunct="1">
              <a:lnSpc>
                <a:spcPct val="100000"/>
              </a:lnSpc>
              <a:spcBef>
                <a:spcPct val="0"/>
              </a:spcBef>
              <a:buClrTx/>
              <a:buSzTx/>
            </a:pPr>
            <a:r>
              <a:rPr lang="zh-CN" altLang="en-US" sz="2400" dirty="0">
                <a:solidFill>
                  <a:srgbClr val="000000"/>
                </a:solidFill>
              </a:rPr>
              <a:t>标志位（</a:t>
            </a:r>
            <a:r>
              <a:rPr lang="en-US" altLang="zh-CN" sz="2400" dirty="0">
                <a:solidFill>
                  <a:srgbClr val="000000"/>
                </a:solidFill>
              </a:rPr>
              <a:t>Set, Overflow</a:t>
            </a:r>
            <a:r>
              <a:rPr lang="zh-CN" altLang="en-US"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N(S)(</a:t>
            </a:r>
            <a:r>
              <a:rPr lang="zh-CN" altLang="en-US" sz="2400" dirty="0">
                <a:solidFill>
                  <a:srgbClr val="000000"/>
                </a:solidFill>
              </a:rPr>
              <a:t>负数</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Z(</a:t>
            </a:r>
            <a:r>
              <a:rPr lang="zh-CN" altLang="en-US" sz="2400" dirty="0">
                <a:solidFill>
                  <a:srgbClr val="000000"/>
                </a:solidFill>
              </a:rPr>
              <a:t>输出为零</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C(</a:t>
            </a:r>
            <a:r>
              <a:rPr lang="zh-CN" altLang="en-US" sz="2400" dirty="0">
                <a:solidFill>
                  <a:srgbClr val="000000"/>
                </a:solidFill>
              </a:rPr>
              <a:t>进位</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V(O)(</a:t>
            </a:r>
            <a:r>
              <a:rPr lang="zh-CN" altLang="en-US" sz="2400" dirty="0">
                <a:solidFill>
                  <a:srgbClr val="000000"/>
                </a:solidFill>
              </a:rPr>
              <a:t>溢出</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endParaRPr lang="en-US" altLang="zh-CN" sz="2400" dirty="0">
              <a:solidFill>
                <a:srgbClr val="000000"/>
              </a:solidFill>
            </a:endParaRPr>
          </a:p>
          <a:p>
            <a:pPr marL="342900" indent="-342900" eaLnBrk="1" hangingPunct="1">
              <a:lnSpc>
                <a:spcPct val="100000"/>
              </a:lnSpc>
              <a:spcBef>
                <a:spcPct val="0"/>
              </a:spcBef>
              <a:buClrTx/>
              <a:buSzTx/>
            </a:pPr>
            <a:r>
              <a:rPr lang="zh-CN" altLang="en-US" sz="2400" dirty="0">
                <a:solidFill>
                  <a:srgbClr val="000000"/>
                </a:solidFill>
              </a:rPr>
              <a:t>运算结果（</a:t>
            </a:r>
            <a:r>
              <a:rPr lang="en-US" altLang="zh-CN" sz="2400" dirty="0">
                <a:solidFill>
                  <a:srgbClr val="000000"/>
                </a:solidFill>
              </a:rPr>
              <a:t>result</a:t>
            </a:r>
            <a:r>
              <a:rPr lang="zh-CN" altLang="en-US" sz="2400" dirty="0">
                <a:solidFill>
                  <a:srgbClr val="000000"/>
                </a:solidFill>
              </a:rPr>
              <a:t>）：算术运算和逻辑运算结果</a:t>
            </a:r>
            <a:endParaRPr lang="zh-CN" altLang="en-US" sz="2400" dirty="0">
              <a:solidFill>
                <a:srgbClr val="000000"/>
              </a:solidFill>
            </a:endParaRPr>
          </a:p>
        </p:txBody>
      </p:sp>
      <p:sp>
        <p:nvSpPr>
          <p:cNvPr id="3" name="矩形 2"/>
          <p:cNvSpPr/>
          <p:nvPr/>
        </p:nvSpPr>
        <p:spPr>
          <a:xfrm>
            <a:off x="460658" y="5144081"/>
            <a:ext cx="11270683" cy="1400383"/>
          </a:xfrm>
          <a:prstGeom prst="rect">
            <a:avLst/>
          </a:prstGeom>
        </p:spPr>
        <p:txBody>
          <a:bodyPr wrap="square">
            <a:spAutoFit/>
          </a:bodyPr>
          <a:lstStyle/>
          <a:p>
            <a:pPr>
              <a:buNone/>
            </a:pPr>
            <a:r>
              <a:rPr lang="zh-CN" altLang="en-US" sz="2000" dirty="0">
                <a:solidFill>
                  <a:schemeClr val="accent6"/>
                </a:solidFill>
                <a:latin typeface="黑体" panose="02010609060101010101" pitchFamily="49" charset="-122"/>
                <a:ea typeface="黑体" panose="02010609060101010101" pitchFamily="49" charset="-122"/>
              </a:rPr>
              <a:t>处理器本身并不在意也不知道参与算术运算或者逻辑运算的操作数是有符号的还是无符号的。</a:t>
            </a:r>
            <a:r>
              <a:rPr lang="en-US" altLang="zh-CN" sz="2000" dirty="0">
                <a:solidFill>
                  <a:schemeClr val="accent6"/>
                </a:solidFill>
                <a:latin typeface="黑体" panose="02010609060101010101" pitchFamily="49" charset="-122"/>
                <a:ea typeface="黑体" panose="02010609060101010101" pitchFamily="49" charset="-122"/>
              </a:rPr>
              <a:t>ALU</a:t>
            </a:r>
            <a:r>
              <a:rPr lang="zh-CN" altLang="en-US" sz="2000" dirty="0">
                <a:solidFill>
                  <a:schemeClr val="accent6"/>
                </a:solidFill>
                <a:latin typeface="黑体" panose="02010609060101010101" pitchFamily="49" charset="-122"/>
                <a:ea typeface="黑体" panose="02010609060101010101" pitchFamily="49" charset="-122"/>
              </a:rPr>
              <a:t>总是为给定的操作数做二进制运算，并根据结果设置相应的标志位。因此，视参与运算的整数的实际情况，</a:t>
            </a:r>
            <a:r>
              <a:rPr lang="en-US" altLang="zh-CN" sz="2000" dirty="0">
                <a:solidFill>
                  <a:schemeClr val="accent6"/>
                </a:solidFill>
                <a:latin typeface="黑体" panose="02010609060101010101" pitchFamily="49" charset="-122"/>
                <a:ea typeface="黑体" panose="02010609060101010101" pitchFamily="49" charset="-122"/>
              </a:rPr>
              <a:t>CF</a:t>
            </a:r>
            <a:r>
              <a:rPr lang="zh-CN" altLang="en-US" sz="2000" dirty="0">
                <a:solidFill>
                  <a:schemeClr val="accent6"/>
                </a:solidFill>
                <a:latin typeface="黑体" panose="02010609060101010101" pitchFamily="49" charset="-122"/>
                <a:ea typeface="黑体" panose="02010609060101010101" pitchFamily="49" charset="-122"/>
              </a:rPr>
              <a:t>或者</a:t>
            </a:r>
            <a:r>
              <a:rPr lang="en-US" altLang="zh-CN" sz="2000" dirty="0">
                <a:solidFill>
                  <a:schemeClr val="accent6"/>
                </a:solidFill>
                <a:latin typeface="黑体" panose="02010609060101010101" pitchFamily="49" charset="-122"/>
                <a:ea typeface="黑体" panose="02010609060101010101" pitchFamily="49" charset="-122"/>
              </a:rPr>
              <a:t>OF</a:t>
            </a:r>
            <a:r>
              <a:rPr lang="zh-CN" altLang="en-US" sz="2000" dirty="0">
                <a:solidFill>
                  <a:schemeClr val="accent6"/>
                </a:solidFill>
                <a:latin typeface="黑体" panose="02010609060101010101" pitchFamily="49" charset="-122"/>
                <a:ea typeface="黑体" panose="02010609060101010101" pitchFamily="49" charset="-122"/>
              </a:rPr>
              <a:t>会被独立的置位或者清零。他们的含义是有程序设计者赋予的，在进行无符号运算时，我们需要检查</a:t>
            </a:r>
            <a:r>
              <a:rPr lang="en-US" altLang="zh-CN" sz="2000" dirty="0">
                <a:solidFill>
                  <a:schemeClr val="accent6"/>
                </a:solidFill>
                <a:latin typeface="黑体" panose="02010609060101010101" pitchFamily="49" charset="-122"/>
                <a:ea typeface="黑体" panose="02010609060101010101" pitchFamily="49" charset="-122"/>
              </a:rPr>
              <a:t>CF</a:t>
            </a:r>
            <a:r>
              <a:rPr lang="zh-CN" altLang="en-US" sz="2000" dirty="0">
                <a:solidFill>
                  <a:schemeClr val="accent6"/>
                </a:solidFill>
                <a:latin typeface="黑体" panose="02010609060101010101" pitchFamily="49" charset="-122"/>
                <a:ea typeface="黑体" panose="02010609060101010101" pitchFamily="49" charset="-122"/>
              </a:rPr>
              <a:t>来确定运算结果是否正确，而在进行有符号运算时，则通过检查</a:t>
            </a:r>
            <a:r>
              <a:rPr lang="en-US" altLang="zh-CN" sz="2000" dirty="0">
                <a:solidFill>
                  <a:schemeClr val="accent6"/>
                </a:solidFill>
                <a:latin typeface="黑体" panose="02010609060101010101" pitchFamily="49" charset="-122"/>
                <a:ea typeface="黑体" panose="02010609060101010101" pitchFamily="49" charset="-122"/>
              </a:rPr>
              <a:t>OF</a:t>
            </a:r>
            <a:r>
              <a:rPr lang="zh-CN" altLang="en-US" sz="2000" dirty="0">
                <a:solidFill>
                  <a:schemeClr val="accent6"/>
                </a:solidFill>
                <a:latin typeface="黑体" panose="02010609060101010101" pitchFamily="49" charset="-122"/>
                <a:ea typeface="黑体" panose="02010609060101010101" pitchFamily="49" charset="-122"/>
              </a:rPr>
              <a:t>来判断结果是否发生溢出。</a:t>
            </a:r>
            <a:endParaRPr lang="en-US" altLang="zh-CN" sz="2000" dirty="0">
              <a:solidFill>
                <a:schemeClr val="accent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72064" y="5995309"/>
            <a:ext cx="3888432"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Set</a:t>
            </a:r>
            <a:r>
              <a:rPr lang="zh-CN" altLang="en-US" sz="2400" dirty="0">
                <a:solidFill>
                  <a:srgbClr val="000000"/>
                </a:solidFill>
              </a:rPr>
              <a:t>：</a:t>
            </a:r>
            <a:r>
              <a:rPr lang="zh-CN" altLang="en-US" sz="2400" dirty="0">
                <a:solidFill>
                  <a:srgbClr val="000000"/>
                </a:solidFill>
                <a:latin typeface="微软雅黑" panose="020B0503020204020204" pitchFamily="34" charset="-122"/>
                <a:ea typeface="微软雅黑" panose="020B0503020204020204" pitchFamily="34" charset="-122"/>
              </a:rPr>
              <a:t>结果最高位的值</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Rectangle 3"/>
          <p:cNvSpPr>
            <a:spLocks noGrp="1" noChangeArrowheads="1"/>
          </p:cNvSpPr>
          <p:nvPr>
            <p:ph type="body" sz="half" idx="1"/>
          </p:nvPr>
        </p:nvSpPr>
        <p:spPr>
          <a:xfrm>
            <a:off x="612000" y="900000"/>
            <a:ext cx="8136259" cy="1910267"/>
          </a:xfrm>
          <a:noFill/>
          <a:ln w="12700">
            <a:noFill/>
            <a:miter lim="800000"/>
          </a:ln>
        </p:spPr>
        <p:txBody>
          <a:bodyPr vert="horz" wrap="square" lIns="63500" tIns="25400" rIns="63500" bIns="25400" numCol="1" anchor="t" anchorCtr="0" compatLnSpc="1">
            <a:spAutoFit/>
          </a:bodyPr>
          <a:lstStyle/>
          <a:p>
            <a:pPr marL="365125" indent="-365125">
              <a:lnSpc>
                <a:spcPct val="100000"/>
              </a:lnSpc>
              <a:spcBef>
                <a:spcPct val="10000"/>
              </a:spcBef>
            </a:pPr>
            <a:r>
              <a:rPr kumimoji="1" lang="zh-CN" altLang="en-US" dirty="0"/>
              <a:t>逻辑：与、或</a:t>
            </a:r>
            <a:endParaRPr kumimoji="1" lang="en-US" altLang="zh-CN" dirty="0"/>
          </a:p>
          <a:p>
            <a:pPr marL="365125" indent="-365125">
              <a:lnSpc>
                <a:spcPct val="100000"/>
              </a:lnSpc>
              <a:spcBef>
                <a:spcPct val="10000"/>
              </a:spcBef>
            </a:pPr>
            <a:r>
              <a:rPr kumimoji="1" lang="zh-CN" altLang="en-US" dirty="0"/>
              <a:t>算术：</a:t>
            </a:r>
            <a:endParaRPr kumimoji="1" lang="en-US" altLang="zh-CN" dirty="0"/>
          </a:p>
          <a:p>
            <a:pPr marL="749300" lvl="1" indent="-365125">
              <a:lnSpc>
                <a:spcPct val="100000"/>
              </a:lnSpc>
              <a:spcBef>
                <a:spcPct val="10000"/>
              </a:spcBef>
            </a:pPr>
            <a:r>
              <a:rPr kumimoji="1" lang="zh-CN" altLang="en-US" sz="2000" dirty="0"/>
              <a:t>加：</a:t>
            </a:r>
            <a:r>
              <a:rPr kumimoji="1" lang="en-US" altLang="zh-CN" sz="2000" dirty="0" err="1"/>
              <a:t>Binvert</a:t>
            </a:r>
            <a:r>
              <a:rPr kumimoji="1" lang="en-US" altLang="zh-CN" sz="2000" dirty="0"/>
              <a:t>=0, </a:t>
            </a:r>
            <a:r>
              <a:rPr kumimoji="1" lang="en-US" altLang="zh-CN" sz="2000" dirty="0" err="1"/>
              <a:t>CarryIn</a:t>
            </a:r>
            <a:r>
              <a:rPr kumimoji="1" lang="en-US" altLang="zh-CN" sz="2000" dirty="0"/>
              <a:t> = 0</a:t>
            </a:r>
            <a:endParaRPr kumimoji="1" lang="en-US" altLang="zh-CN" sz="2000" dirty="0"/>
          </a:p>
          <a:p>
            <a:pPr marL="749300" lvl="1" indent="-365125">
              <a:lnSpc>
                <a:spcPct val="100000"/>
              </a:lnSpc>
              <a:spcBef>
                <a:spcPct val="10000"/>
              </a:spcBef>
            </a:pPr>
            <a:r>
              <a:rPr kumimoji="1" lang="zh-CN" altLang="en-US" sz="2000" dirty="0"/>
              <a:t>减：</a:t>
            </a:r>
            <a:r>
              <a:rPr kumimoji="1" lang="en-US" altLang="zh-CN" sz="2000" dirty="0" err="1"/>
              <a:t>Binvert</a:t>
            </a:r>
            <a:r>
              <a:rPr kumimoji="1" lang="en-US" altLang="zh-CN" sz="2000" dirty="0"/>
              <a:t>=1, </a:t>
            </a:r>
            <a:r>
              <a:rPr kumimoji="1" lang="en-US" altLang="zh-CN" sz="2000" dirty="0" err="1"/>
              <a:t>CarryIn</a:t>
            </a:r>
            <a:r>
              <a:rPr kumimoji="1" lang="en-US" altLang="zh-CN" sz="2000" dirty="0"/>
              <a:t> = 1</a:t>
            </a:r>
            <a:endParaRPr kumimoji="1" lang="en-US" altLang="zh-CN" sz="2000" dirty="0"/>
          </a:p>
          <a:p>
            <a:pPr marL="365125" indent="-365125">
              <a:lnSpc>
                <a:spcPct val="100000"/>
              </a:lnSpc>
              <a:spcBef>
                <a:spcPct val="10000"/>
              </a:spcBef>
            </a:pPr>
            <a:r>
              <a:rPr kumimoji="1" lang="zh-CN" altLang="en-US" dirty="0"/>
              <a:t>比较：</a:t>
            </a:r>
            <a:r>
              <a:rPr kumimoji="1" lang="en-US" altLang="zh-CN" dirty="0"/>
              <a:t>Less(</a:t>
            </a:r>
            <a:r>
              <a:rPr kumimoji="1" lang="zh-CN" altLang="en-US" dirty="0"/>
              <a:t>小于</a:t>
            </a:r>
            <a:r>
              <a:rPr kumimoji="1" lang="en-US" altLang="zh-CN" dirty="0"/>
              <a:t>)</a:t>
            </a:r>
            <a:r>
              <a:rPr kumimoji="1" lang="zh-CN" altLang="en-US" dirty="0"/>
              <a:t>，负（</a:t>
            </a:r>
            <a:r>
              <a:rPr kumimoji="1" lang="en-US" altLang="zh-CN" dirty="0"/>
              <a:t>a-b</a:t>
            </a:r>
            <a:r>
              <a:rPr kumimoji="1" lang="zh-CN" altLang="en-US" dirty="0"/>
              <a:t>）</a:t>
            </a:r>
            <a:endParaRPr kumimoji="1" lang="zh-CN" altLang="en-US" dirty="0"/>
          </a:p>
        </p:txBody>
      </p:sp>
      <p:pic>
        <p:nvPicPr>
          <p:cNvPr id="2" name="图片 1"/>
          <p:cNvPicPr>
            <a:picLocks noChangeAspect="1"/>
          </p:cNvPicPr>
          <p:nvPr/>
        </p:nvPicPr>
        <p:blipFill>
          <a:blip r:embed="rId1"/>
          <a:stretch>
            <a:fillRect/>
          </a:stretch>
        </p:blipFill>
        <p:spPr>
          <a:xfrm>
            <a:off x="911424" y="2836341"/>
            <a:ext cx="3888432" cy="3882757"/>
          </a:xfrm>
          <a:prstGeom prst="rect">
            <a:avLst/>
          </a:prstGeom>
        </p:spPr>
      </p:pic>
      <p:pic>
        <p:nvPicPr>
          <p:cNvPr id="3" name="图片 2"/>
          <p:cNvPicPr>
            <a:picLocks noChangeAspect="1"/>
          </p:cNvPicPr>
          <p:nvPr/>
        </p:nvPicPr>
        <p:blipFill>
          <a:blip r:embed="rId2"/>
          <a:stretch>
            <a:fillRect/>
          </a:stretch>
        </p:blipFill>
        <p:spPr>
          <a:xfrm>
            <a:off x="5761514" y="764703"/>
            <a:ext cx="5159022" cy="5095309"/>
          </a:xfrm>
          <a:prstGeom prst="rect">
            <a:avLst/>
          </a:prstGeom>
        </p:spPr>
      </p:pic>
      <p:cxnSp>
        <p:nvCxnSpPr>
          <p:cNvPr id="8" name="直接连接符 7"/>
          <p:cNvCxnSpPr/>
          <p:nvPr/>
        </p:nvCxnSpPr>
        <p:spPr bwMode="auto">
          <a:xfrm>
            <a:off x="7392144" y="1412776"/>
            <a:ext cx="1656184" cy="0"/>
          </a:xfrm>
          <a:prstGeom prst="line">
            <a:avLst/>
          </a:prstGeom>
          <a:no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79952" y="252000"/>
            <a:ext cx="7572232"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位补码运算</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19336" y="764704"/>
            <a:ext cx="4200838" cy="6093296"/>
          </a:xfrm>
          <a:prstGeom prst="rect">
            <a:avLst/>
          </a:prstGeom>
        </p:spPr>
      </p:pic>
      <p:sp>
        <p:nvSpPr>
          <p:cNvPr id="10" name="文本框 9"/>
          <p:cNvSpPr txBox="1"/>
          <p:nvPr/>
        </p:nvSpPr>
        <p:spPr>
          <a:xfrm>
            <a:off x="3935760" y="622236"/>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ALU0</a:t>
            </a:r>
            <a:endParaRPr lang="zh-CN" altLang="en-US" sz="2400" dirty="0">
              <a:solidFill>
                <a:srgbClr val="000000"/>
              </a:solidFill>
            </a:endParaRPr>
          </a:p>
        </p:txBody>
      </p:sp>
      <p:sp>
        <p:nvSpPr>
          <p:cNvPr id="11" name="文本框 10"/>
          <p:cNvSpPr txBox="1"/>
          <p:nvPr/>
        </p:nvSpPr>
        <p:spPr>
          <a:xfrm>
            <a:off x="3935760" y="5470927"/>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ALU31</a:t>
            </a:r>
            <a:endParaRPr lang="zh-CN" altLang="en-US" sz="2400" dirty="0">
              <a:solidFill>
                <a:srgbClr val="000000"/>
              </a:solidFill>
            </a:endParaRPr>
          </a:p>
        </p:txBody>
      </p:sp>
      <p:sp>
        <p:nvSpPr>
          <p:cNvPr id="12" name="文本框 11"/>
          <p:cNvSpPr txBox="1"/>
          <p:nvPr/>
        </p:nvSpPr>
        <p:spPr>
          <a:xfrm>
            <a:off x="6456040" y="5445224"/>
            <a:ext cx="4464496" cy="83099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FC0128"/>
                </a:solidFill>
              </a:rPr>
              <a:t>a &lt; b   :   (a - b) &lt; 0  ,   Set = 1 </a:t>
            </a:r>
            <a:endParaRPr lang="en-US" altLang="zh-CN" sz="2400" b="0" dirty="0">
              <a:solidFill>
                <a:srgbClr val="FC0128"/>
              </a:solidFill>
            </a:endParaRPr>
          </a:p>
          <a:p>
            <a:pPr eaLnBrk="1" hangingPunct="1">
              <a:lnSpc>
                <a:spcPct val="100000"/>
              </a:lnSpc>
              <a:spcBef>
                <a:spcPct val="0"/>
              </a:spcBef>
              <a:buClrTx/>
              <a:buSzTx/>
              <a:buFontTx/>
              <a:buNone/>
            </a:pPr>
            <a:r>
              <a:rPr lang="en-US" altLang="zh-CN" sz="2400" b="0" dirty="0">
                <a:solidFill>
                  <a:srgbClr val="FC0128"/>
                </a:solidFill>
              </a:rPr>
              <a:t>a &gt;= b :   (a - b) &gt;= 0,   Set = 0</a:t>
            </a:r>
            <a:endParaRPr lang="zh-CN" altLang="en-US" sz="2400" b="0" dirty="0">
              <a:solidFill>
                <a:srgbClr val="FC0128"/>
              </a:solidFill>
            </a:endParaRPr>
          </a:p>
        </p:txBody>
      </p:sp>
      <p:pic>
        <p:nvPicPr>
          <p:cNvPr id="2" name="图片 1"/>
          <p:cNvPicPr>
            <a:picLocks noChangeAspect="1"/>
          </p:cNvPicPr>
          <p:nvPr/>
        </p:nvPicPr>
        <p:blipFill>
          <a:blip r:embed="rId2"/>
          <a:stretch>
            <a:fillRect/>
          </a:stretch>
        </p:blipFill>
        <p:spPr>
          <a:xfrm>
            <a:off x="5150855" y="925408"/>
            <a:ext cx="7074866" cy="3840642"/>
          </a:xfrm>
          <a:prstGeom prst="rect">
            <a:avLst/>
          </a:prstGeom>
        </p:spPr>
      </p:pic>
      <p:sp>
        <p:nvSpPr>
          <p:cNvPr id="3" name="文本框 2">
            <a:hlinkClick r:id="rId3" action="ppaction://hlinksldjump"/>
          </p:cNvPr>
          <p:cNvSpPr txBox="1"/>
          <p:nvPr/>
        </p:nvSpPr>
        <p:spPr>
          <a:xfrm>
            <a:off x="9912424" y="6407111"/>
            <a:ext cx="1296144" cy="406265"/>
          </a:xfrm>
          <a:prstGeom prst="rect">
            <a:avLst/>
          </a:prstGeom>
          <a:solidFill>
            <a:schemeClr val="accent6">
              <a:lumMod val="60000"/>
              <a:lumOff val="40000"/>
            </a:schemeClr>
          </a:solidFill>
        </p:spPr>
        <p:txBody>
          <a:bodyPr wrap="square" rtlCol="0">
            <a:spAutoFit/>
          </a:bodyPr>
          <a:lstStyle/>
          <a:p>
            <a:pPr algn="ctr">
              <a:buNone/>
            </a:pPr>
            <a:r>
              <a:rPr lang="en-US" altLang="zh-CN" sz="2400" dirty="0">
                <a:solidFill>
                  <a:srgbClr val="FF0000"/>
                </a:solidFill>
              </a:rPr>
              <a:t>BACK</a:t>
            </a:r>
            <a:endParaRPr lang="zh-CN" altLang="en-US" sz="2400" dirty="0">
              <a:solidFill>
                <a:srgbClr val="FF0000"/>
              </a:solidFill>
            </a:endParaRPr>
          </a:p>
        </p:txBody>
      </p:sp>
      <p:sp>
        <p:nvSpPr>
          <p:cNvPr id="4" name="文本框 3"/>
          <p:cNvSpPr txBox="1"/>
          <p:nvPr/>
        </p:nvSpPr>
        <p:spPr>
          <a:xfrm>
            <a:off x="4320174" y="6276221"/>
            <a:ext cx="2711930" cy="406265"/>
          </a:xfrm>
          <a:prstGeom prst="rect">
            <a:avLst/>
          </a:prstGeom>
          <a:noFill/>
        </p:spPr>
        <p:txBody>
          <a:bodyPr wrap="square" rtlCol="0">
            <a:spAutoFit/>
          </a:bodyPr>
          <a:lstStyle/>
          <a:p>
            <a:pPr>
              <a:buNone/>
            </a:pPr>
            <a:r>
              <a:rPr lang="en-US" altLang="zh-CN" sz="2400" dirty="0">
                <a:solidFill>
                  <a:srgbClr val="FF0000"/>
                </a:solidFill>
              </a:rPr>
              <a:t>SF=F</a:t>
            </a:r>
            <a:r>
              <a:rPr lang="en-US" altLang="zh-CN" sz="2400" baseline="-25000" dirty="0">
                <a:solidFill>
                  <a:srgbClr val="FF0000"/>
                </a:solidFill>
              </a:rPr>
              <a:t>n-1</a:t>
            </a:r>
            <a:r>
              <a:rPr lang="en-US" altLang="zh-CN" sz="2400" dirty="0">
                <a:solidFill>
                  <a:srgbClr val="FF0000"/>
                </a:solidFill>
              </a:rPr>
              <a:t>, </a:t>
            </a:r>
            <a:r>
              <a:rPr lang="zh-CN" altLang="en-US" sz="2400" dirty="0">
                <a:solidFill>
                  <a:srgbClr val="FF0000"/>
                </a:solidFill>
              </a:rPr>
              <a:t>比较功能</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endParaRPr lang="zh-CN" altLang="en-US" dirty="0"/>
          </a:p>
        </p:txBody>
      </p:sp>
      <p:pic>
        <p:nvPicPr>
          <p:cNvPr id="4" name="图片 3"/>
          <p:cNvPicPr>
            <a:picLocks noChangeAspect="1"/>
          </p:cNvPicPr>
          <p:nvPr/>
        </p:nvPicPr>
        <p:blipFill>
          <a:blip r:embed="rId1"/>
          <a:stretch>
            <a:fillRect/>
          </a:stretch>
        </p:blipFill>
        <p:spPr>
          <a:xfrm>
            <a:off x="911424" y="836712"/>
            <a:ext cx="8368214" cy="5781675"/>
          </a:xfrm>
          <a:prstGeom prst="rect">
            <a:avLst/>
          </a:prstGeom>
        </p:spPr>
      </p:pic>
      <p:sp>
        <p:nvSpPr>
          <p:cNvPr id="7" name="文本框 6"/>
          <p:cNvSpPr txBox="1"/>
          <p:nvPr/>
        </p:nvSpPr>
        <p:spPr>
          <a:xfrm>
            <a:off x="6744072" y="4221088"/>
            <a:ext cx="4752528"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solidFill>
                  <a:srgbClr val="FC0128"/>
                </a:solidFill>
              </a:rPr>
              <a:t>判断加法或者减法的计算结果是否为零电路。</a:t>
            </a:r>
            <a:endParaRPr lang="zh-CN" altLang="en-US" sz="2400" b="0" dirty="0">
              <a:solidFill>
                <a:srgbClr val="FC0128"/>
              </a:solidFill>
            </a:endParaRPr>
          </a:p>
        </p:txBody>
      </p:sp>
      <p:sp>
        <p:nvSpPr>
          <p:cNvPr id="3" name="矩形 2"/>
          <p:cNvSpPr/>
          <p:nvPr/>
        </p:nvSpPr>
        <p:spPr>
          <a:xfrm>
            <a:off x="6744072" y="5406016"/>
            <a:ext cx="4411785" cy="799706"/>
          </a:xfrm>
          <a:prstGeom prst="rect">
            <a:avLst/>
          </a:prstGeom>
        </p:spPr>
        <p:txBody>
          <a:bodyPr wrap="none">
            <a:spAutoFit/>
          </a:bodyPr>
          <a:lstStyle/>
          <a:p>
            <a:pPr>
              <a:lnSpc>
                <a:spcPct val="120000"/>
              </a:lnSpc>
              <a:spcBef>
                <a:spcPct val="0"/>
              </a:spcBef>
              <a:buFontTx/>
              <a:buNone/>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进位</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借位标志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en-US" altLang="zh-CN" sz="2000" dirty="0" err="1">
                <a:solidFill>
                  <a:srgbClr val="0033CC"/>
                </a:solidFill>
                <a:latin typeface="微软雅黑" panose="020B0503020204020204" pitchFamily="34" charset="-122"/>
                <a:ea typeface="微软雅黑" panose="020B0503020204020204" pitchFamily="34" charset="-122"/>
                <a:sym typeface="Symbol" panose="05050102010706020507" pitchFamily="18" charset="2"/>
              </a:rPr>
              <a:t>Cout</a:t>
            </a:r>
            <a:r>
              <a:rPr lang="en-US" altLang="zh-CN" sz="2000" dirty="0" err="1">
                <a:solidFill>
                  <a:srgbClr val="0033CC"/>
                </a:solidFill>
                <a:latin typeface="微软雅黑" panose="020B0503020204020204" pitchFamily="34" charset="-122"/>
                <a:ea typeface="微软雅黑" panose="020B0503020204020204" pitchFamily="34" charset="-122"/>
              </a:rPr>
              <a:t>Cin</a:t>
            </a:r>
            <a:r>
              <a:rPr lang="zh-CN" altLang="en-US" sz="2000" dirty="0">
                <a:solidFill>
                  <a:srgbClr val="0033CC"/>
                </a:solidFill>
                <a:latin typeface="微软雅黑" panose="020B0503020204020204" pitchFamily="34" charset="-122"/>
                <a:ea typeface="微软雅黑" panose="020B0503020204020204" pitchFamily="34" charset="-122"/>
              </a:rPr>
              <a:t>，</a:t>
            </a:r>
            <a:endParaRPr lang="en-US" altLang="zh-CN" sz="2000" dirty="0">
              <a:solidFill>
                <a:srgbClr val="0033CC"/>
              </a:solidFill>
              <a:latin typeface="微软雅黑" panose="020B0503020204020204" pitchFamily="34" charset="-122"/>
              <a:ea typeface="微软雅黑" panose="020B0503020204020204" pitchFamily="34" charset="-122"/>
            </a:endParaRPr>
          </a:p>
          <a:p>
            <a:pPr>
              <a:lnSpc>
                <a:spcPct val="120000"/>
              </a:lnSpc>
              <a:spcBef>
                <a:spcPct val="0"/>
              </a:spcBef>
              <a:buFontTx/>
              <a:buNone/>
            </a:pPr>
            <a:r>
              <a:rPr lang="zh-CN" altLang="en-US" sz="2000" dirty="0">
                <a:solidFill>
                  <a:srgbClr val="0033CC"/>
                </a:solidFill>
                <a:latin typeface="微软雅黑" panose="020B0503020204020204" pitchFamily="34" charset="-122"/>
                <a:ea typeface="微软雅黑" panose="020B0503020204020204" pitchFamily="34" charset="-122"/>
              </a:rPr>
              <a:t>最高位的</a:t>
            </a:r>
            <a:r>
              <a:rPr lang="en-US" altLang="zh-CN" sz="2000" dirty="0" err="1">
                <a:solidFill>
                  <a:srgbClr val="0033CC"/>
                </a:solidFill>
                <a:latin typeface="微软雅黑" panose="020B0503020204020204" pitchFamily="34" charset="-122"/>
                <a:ea typeface="微软雅黑" panose="020B0503020204020204" pitchFamily="34" charset="-122"/>
              </a:rPr>
              <a:t>Cout</a:t>
            </a:r>
            <a:r>
              <a:rPr lang="zh-CN" altLang="en-US" sz="2000" dirty="0">
                <a:solidFill>
                  <a:srgbClr val="0033CC"/>
                </a:solidFill>
                <a:latin typeface="微软雅黑" panose="020B0503020204020204" pitchFamily="34" charset="-122"/>
                <a:ea typeface="微软雅黑" panose="020B0503020204020204" pitchFamily="34" charset="-122"/>
              </a:rPr>
              <a:t>，最低位的</a:t>
            </a:r>
            <a:r>
              <a:rPr lang="en-US" altLang="zh-CN" sz="2000" dirty="0" err="1">
                <a:solidFill>
                  <a:srgbClr val="0033CC"/>
                </a:solidFill>
                <a:latin typeface="微软雅黑" panose="020B0503020204020204" pitchFamily="34" charset="-122"/>
                <a:ea typeface="微软雅黑" panose="020B0503020204020204" pitchFamily="34" charset="-122"/>
              </a:rPr>
              <a:t>Cin</a:t>
            </a:r>
            <a:endPar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23392" y="210010"/>
            <a:ext cx="7335837" cy="372603"/>
          </a:xfrm>
          <a:noFill/>
        </p:spPr>
        <p:txBody>
          <a:bodyPr vert="horz" wrap="square" lIns="63500" tIns="25400" rIns="63500" bIns="25400" numCol="1" anchor="t" anchorCtr="0" compatLnSpc="1">
            <a:spAutoFit/>
          </a:bodyPr>
          <a:lstStyle/>
          <a:p>
            <a:r>
              <a:rPr lang="zh-CN" altLang="en-US"/>
              <a:t>算术逻辑部件（</a:t>
            </a:r>
            <a:r>
              <a:rPr lang="en-US" altLang="zh-CN"/>
              <a:t>ALU</a:t>
            </a:r>
            <a:r>
              <a:rPr lang="zh-CN" altLang="en-US"/>
              <a:t>）</a:t>
            </a:r>
            <a:endParaRPr lang="zh-CN" altLang="en-US"/>
          </a:p>
        </p:txBody>
      </p:sp>
      <p:sp>
        <p:nvSpPr>
          <p:cNvPr id="696323" name="Rectangle 3"/>
          <p:cNvSpPr>
            <a:spLocks noChangeArrowheads="1"/>
          </p:cNvSpPr>
          <p:nvPr/>
        </p:nvSpPr>
        <p:spPr bwMode="auto">
          <a:xfrm>
            <a:off x="839416" y="731838"/>
            <a:ext cx="5166097" cy="562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进行</a:t>
            </a:r>
            <a:r>
              <a:rPr lang="zh-CN" altLang="en-US" sz="2200" dirty="0">
                <a:solidFill>
                  <a:srgbClr val="FF0000"/>
                </a:solidFill>
                <a:latin typeface="微软雅黑" panose="020B0503020204020204" pitchFamily="34" charset="-122"/>
                <a:ea typeface="微软雅黑" panose="020B0503020204020204" pitchFamily="34" charset="-122"/>
              </a:rPr>
              <a:t>基本</a:t>
            </a:r>
            <a:r>
              <a:rPr lang="zh-CN" altLang="en-US" sz="2200" dirty="0">
                <a:latin typeface="微软雅黑" panose="020B0503020204020204" pitchFamily="34" charset="-122"/>
                <a:ea typeface="微软雅黑" panose="020B0503020204020204" pitchFamily="34" charset="-122"/>
              </a:rPr>
              <a:t>算术运算与逻辑运算</a:t>
            </a:r>
            <a:endParaRPr lang="zh-CN" altLang="en-US" sz="2200"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无符号整数加、减</a:t>
            </a:r>
            <a:endParaRPr lang="zh-CN" altLang="en-US"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带符号整数加、减</a:t>
            </a:r>
            <a:endParaRPr lang="zh-CN" altLang="en-US"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与、或、非、异或等逻辑运算</a:t>
            </a:r>
            <a:endParaRPr lang="zh-CN" altLang="en-US" dirty="0">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核心电路是</a:t>
            </a:r>
            <a:r>
              <a:rPr lang="zh-CN" altLang="en-US" sz="2200" dirty="0">
                <a:solidFill>
                  <a:srgbClr val="FF0000"/>
                </a:solidFill>
                <a:latin typeface="微软雅黑" panose="020B0503020204020204" pitchFamily="34" charset="-122"/>
                <a:ea typeface="微软雅黑" panose="020B0503020204020204" pitchFamily="34" charset="-122"/>
              </a:rPr>
              <a:t>整数加</a:t>
            </a:r>
            <a:r>
              <a:rPr lang="en-US" altLang="zh-CN" sz="2200" dirty="0">
                <a:solidFill>
                  <a:srgbClr val="FF0000"/>
                </a:solidFill>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减运算部件</a:t>
            </a:r>
            <a:endParaRPr lang="zh-CN" altLang="en-US" sz="2200" dirty="0">
              <a:solidFill>
                <a:srgbClr val="FF0000"/>
              </a:solidFill>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输出除</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差等</a:t>
            </a:r>
            <a:r>
              <a:rPr lang="zh-CN" altLang="en-US" sz="2000" dirty="0">
                <a:latin typeface="微软雅黑" panose="020B0503020204020204" pitchFamily="34" charset="-122"/>
                <a:ea typeface="微软雅黑" panose="020B0503020204020204" pitchFamily="34" charset="-122"/>
              </a:rPr>
              <a:t>，还有</a:t>
            </a:r>
            <a:r>
              <a:rPr lang="zh-CN" altLang="en-US" sz="2000" dirty="0">
                <a:solidFill>
                  <a:srgbClr val="FF0000"/>
                </a:solidFill>
                <a:latin typeface="微软雅黑" panose="020B0503020204020204" pitchFamily="34" charset="-122"/>
                <a:ea typeface="微软雅黑" panose="020B0503020204020204" pitchFamily="34" charset="-122"/>
              </a:rPr>
              <a:t>标志信息</a:t>
            </a:r>
            <a:endParaRPr lang="zh-CN" altLang="en-US" sz="2000" dirty="0">
              <a:solidFill>
                <a:srgbClr val="FF0000"/>
              </a:solidFill>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有一个</a:t>
            </a:r>
            <a:r>
              <a:rPr lang="zh-CN" altLang="en-US" sz="2000" dirty="0">
                <a:solidFill>
                  <a:srgbClr val="FF0000"/>
                </a:solidFill>
                <a:latin typeface="微软雅黑" panose="020B0503020204020204" pitchFamily="34" charset="-122"/>
                <a:ea typeface="微软雅黑" panose="020B0503020204020204" pitchFamily="34" charset="-122"/>
              </a:rPr>
              <a:t>操作控制端</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），用来决定</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所执行的处理功能。</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的位数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决定了操作的种类，例如，当位数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时，</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最多只有</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种操作。</a:t>
            </a:r>
            <a:endParaRPr lang="zh-CN" altLang="en-US" sz="2000" dirty="0">
              <a:latin typeface="微软雅黑" panose="020B0503020204020204" pitchFamily="34" charset="-122"/>
              <a:ea typeface="微软雅黑" panose="020B0503020204020204" pitchFamily="34" charset="-122"/>
            </a:endParaRPr>
          </a:p>
        </p:txBody>
      </p:sp>
      <p:pic>
        <p:nvPicPr>
          <p:cNvPr id="6963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513" y="723901"/>
            <a:ext cx="42672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25" name="Group 5"/>
          <p:cNvGrpSpPr/>
          <p:nvPr/>
        </p:nvGrpSpPr>
        <p:grpSpPr bwMode="auto">
          <a:xfrm>
            <a:off x="1770063" y="5400675"/>
            <a:ext cx="8534400" cy="1168400"/>
            <a:chOff x="155" y="3438"/>
            <a:chExt cx="5376" cy="736"/>
          </a:xfrm>
        </p:grpSpPr>
        <p:sp>
          <p:nvSpPr>
            <p:cNvPr id="90118" name="Text Box 6"/>
            <p:cNvSpPr txBox="1">
              <a:spLocks noChangeArrowheads="1"/>
            </p:cNvSpPr>
            <p:nvPr/>
          </p:nvSpPr>
          <p:spPr bwMode="auto">
            <a:xfrm>
              <a:off x="192" y="3438"/>
              <a:ext cx="5339" cy="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buFontTx/>
                <a:buNone/>
              </a:pP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a:t>
              </a:r>
              <a:endParaRPr lang="en-US" altLang="zh-CN" sz="2000" dirty="0">
                <a:solidFill>
                  <a:srgbClr val="0033CC"/>
                </a:solidFill>
                <a:latin typeface="微软雅黑" panose="020B0503020204020204" pitchFamily="34" charset="-122"/>
                <a:ea typeface="微软雅黑" panose="020B0503020204020204" pitchFamily="34" charset="-122"/>
              </a:endParaRPr>
            </a:p>
            <a:p>
              <a:pPr eaLnBrk="1" hangingPunct="1">
                <a:lnSpc>
                  <a:spcPct val="100000"/>
                </a:lnSpc>
                <a:buFontTx/>
                <a:buNone/>
              </a:pPr>
              <a:r>
                <a:rPr lang="en-US" altLang="zh-CN" sz="2000" dirty="0">
                  <a:latin typeface="微软雅黑" panose="020B0503020204020204" pitchFamily="34" charset="-122"/>
                  <a:ea typeface="微软雅黑" panose="020B0503020204020204" pitchFamily="34" charset="-122"/>
                </a:rPr>
                <a:t> 0 0 0      A</a:t>
              </a:r>
              <a:r>
                <a:rPr lang="zh-CN" altLang="en-US" sz="2000" dirty="0">
                  <a:latin typeface="微软雅黑" panose="020B0503020204020204" pitchFamily="34" charset="-122"/>
                  <a:ea typeface="微软雅黑" panose="020B0503020204020204" pitchFamily="34" charset="-122"/>
                </a:rPr>
                <a:t>加</a:t>
              </a:r>
              <a:r>
                <a:rPr lang="en-US" altLang="zh-CN" sz="2000" dirty="0">
                  <a:latin typeface="微软雅黑" panose="020B0503020204020204" pitchFamily="34" charset="-122"/>
                  <a:ea typeface="微软雅黑" panose="020B0503020204020204" pitchFamily="34" charset="-122"/>
                </a:rPr>
                <a:t>B     0 1 0      A</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B       1 0 0      A</a:t>
              </a:r>
              <a:r>
                <a:rPr lang="zh-CN" altLang="en-US" sz="2000" dirty="0">
                  <a:latin typeface="微软雅黑" panose="020B0503020204020204" pitchFamily="34" charset="-122"/>
                  <a:ea typeface="微软雅黑" panose="020B0503020204020204" pitchFamily="34" charset="-122"/>
                </a:rPr>
                <a:t>取反    </a:t>
              </a:r>
              <a:r>
                <a:rPr lang="en-US" altLang="zh-CN" sz="2000" dirty="0">
                  <a:latin typeface="微软雅黑" panose="020B0503020204020204" pitchFamily="34" charset="-122"/>
                  <a:ea typeface="微软雅黑" panose="020B0503020204020204" pitchFamily="34" charset="-122"/>
                </a:rPr>
                <a:t>1 1 0        A</a:t>
              </a: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r>
                <a:rPr lang="en-US" altLang="zh-CN" sz="2000" dirty="0">
                  <a:latin typeface="微软雅黑" panose="020B0503020204020204" pitchFamily="34" charset="-122"/>
                  <a:ea typeface="微软雅黑" panose="020B0503020204020204" pitchFamily="34" charset="-122"/>
                </a:rPr>
                <a:t> 0 0 1      A</a:t>
              </a:r>
              <a:r>
                <a:rPr lang="zh-CN" altLang="en-US" sz="2000" dirty="0">
                  <a:latin typeface="微软雅黑" panose="020B0503020204020204" pitchFamily="34" charset="-122"/>
                  <a:ea typeface="微软雅黑" panose="020B0503020204020204" pitchFamily="34" charset="-122"/>
                </a:rPr>
                <a:t>减</a:t>
              </a:r>
              <a:r>
                <a:rPr lang="en-US" altLang="zh-CN" sz="2000" dirty="0">
                  <a:latin typeface="微软雅黑" panose="020B0503020204020204" pitchFamily="34" charset="-122"/>
                  <a:ea typeface="微软雅黑" panose="020B0503020204020204" pitchFamily="34" charset="-122"/>
                </a:rPr>
                <a:t>B     0 1 1      A</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B       1 0 1      A</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B</a:t>
              </a:r>
              <a:r>
                <a:rPr lang="en-US" altLang="zh-CN" sz="2000" dirty="0">
                  <a:latin typeface="微软雅黑" panose="020B0503020204020204" pitchFamily="34" charset="-122"/>
                  <a:ea typeface="微软雅黑" panose="020B0503020204020204" pitchFamily="34" charset="-122"/>
                </a:rPr>
                <a:t>   	 1 1 1      A</a:t>
              </a:r>
              <a:r>
                <a:rPr lang="zh-CN" altLang="en-US" sz="2000" b="0" dirty="0"/>
                <a:t>⊙</a:t>
              </a:r>
              <a:r>
                <a:rPr lang="en-US" altLang="zh-CN" sz="2000" b="0" dirty="0"/>
                <a:t>B</a:t>
              </a:r>
              <a:endParaRPr lang="zh-CN" altLang="en-US" sz="2000" dirty="0">
                <a:latin typeface="微软雅黑" panose="020B0503020204020204" pitchFamily="34" charset="-122"/>
                <a:ea typeface="微软雅黑" panose="020B0503020204020204" pitchFamily="34" charset="-122"/>
              </a:endParaRPr>
            </a:p>
          </p:txBody>
        </p:sp>
        <p:sp>
          <p:nvSpPr>
            <p:cNvPr id="90119" name="Line 7"/>
            <p:cNvSpPr>
              <a:spLocks noChangeShapeType="1"/>
            </p:cNvSpPr>
            <p:nvPr/>
          </p:nvSpPr>
          <p:spPr bwMode="auto">
            <a:xfrm flipV="1">
              <a:off x="155" y="3676"/>
              <a:ext cx="5285" cy="9"/>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0" name="Line 8"/>
            <p:cNvSpPr>
              <a:spLocks noChangeShapeType="1"/>
            </p:cNvSpPr>
            <p:nvPr/>
          </p:nvSpPr>
          <p:spPr bwMode="auto">
            <a:xfrm>
              <a:off x="1499" y="3483"/>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1" name="Line 9"/>
            <p:cNvSpPr>
              <a:spLocks noChangeShapeType="1"/>
            </p:cNvSpPr>
            <p:nvPr/>
          </p:nvSpPr>
          <p:spPr bwMode="auto">
            <a:xfrm>
              <a:off x="2845" y="3488"/>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0"/>
            <p:cNvSpPr>
              <a:spLocks noChangeShapeType="1"/>
            </p:cNvSpPr>
            <p:nvPr/>
          </p:nvSpPr>
          <p:spPr bwMode="auto">
            <a:xfrm>
              <a:off x="4210" y="3477"/>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23">
                                            <p:txEl>
                                              <p:pRg st="4" end="4"/>
                                            </p:txEl>
                                          </p:spTgt>
                                        </p:tgtEl>
                                        <p:attrNameLst>
                                          <p:attrName>style.visibility</p:attrName>
                                        </p:attrNameLst>
                                      </p:cBhvr>
                                      <p:to>
                                        <p:strVal val="visible"/>
                                      </p:to>
                                    </p:set>
                                    <p:animEffect transition="in" filter="blinds(horizontal)">
                                      <p:cBhvr>
                                        <p:cTn id="7" dur="500"/>
                                        <p:tgtEl>
                                          <p:spTgt spid="69632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3">
                                            <p:txEl>
                                              <p:pRg st="5" end="5"/>
                                            </p:txEl>
                                          </p:spTgt>
                                        </p:tgtEl>
                                        <p:attrNameLst>
                                          <p:attrName>style.visibility</p:attrName>
                                        </p:attrNameLst>
                                      </p:cBhvr>
                                      <p:to>
                                        <p:strVal val="visible"/>
                                      </p:to>
                                    </p:set>
                                    <p:animEffect transition="in" filter="blinds(horizontal)">
                                      <p:cBhvr>
                                        <p:cTn id="12" dur="500"/>
                                        <p:tgtEl>
                                          <p:spTgt spid="69632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6323">
                                            <p:txEl>
                                              <p:pRg st="6" end="6"/>
                                            </p:txEl>
                                          </p:spTgt>
                                        </p:tgtEl>
                                        <p:attrNameLst>
                                          <p:attrName>style.visibility</p:attrName>
                                        </p:attrNameLst>
                                      </p:cBhvr>
                                      <p:to>
                                        <p:strVal val="visible"/>
                                      </p:to>
                                    </p:set>
                                    <p:animEffect transition="in" filter="blinds(horizontal)">
                                      <p:cBhvr>
                                        <p:cTn id="17" dur="500"/>
                                        <p:tgtEl>
                                          <p:spTgt spid="69632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6325"/>
                                        </p:tgtEl>
                                        <p:attrNameLst>
                                          <p:attrName>style.visibility</p:attrName>
                                        </p:attrNameLst>
                                      </p:cBhvr>
                                      <p:to>
                                        <p:strVal val="visible"/>
                                      </p:to>
                                    </p:set>
                                    <p:animEffect transition="in" filter="blinds(horizontal)">
                                      <p:cBhvr>
                                        <p:cTn id="22" dur="500"/>
                                        <p:tgtEl>
                                          <p:spTgt spid="69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479376" y="205478"/>
            <a:ext cx="7335837" cy="372603"/>
          </a:xfrm>
          <a:noFill/>
        </p:spPr>
        <p:txBody>
          <a:bodyPr vert="horz" wrap="square" lIns="63500" tIns="25400" rIns="63500" bIns="25400" numCol="1" anchor="t" anchorCtr="0" compatLnSpc="1">
            <a:spAutoFit/>
          </a:bodyPr>
          <a:lstStyle/>
          <a:p>
            <a:pPr algn="l"/>
            <a:r>
              <a:rPr lang="en-US" altLang="zh-CN"/>
              <a:t>n</a:t>
            </a:r>
            <a:r>
              <a:rPr lang="zh-CN" altLang="en-US"/>
              <a:t>位带标志加法器</a:t>
            </a:r>
            <a:endParaRPr lang="zh-CN" altLang="en-US"/>
          </a:p>
        </p:txBody>
      </p:sp>
      <p:sp>
        <p:nvSpPr>
          <p:cNvPr id="704515" name="Rectangle 3"/>
          <p:cNvSpPr>
            <a:spLocks noChangeArrowheads="1"/>
          </p:cNvSpPr>
          <p:nvPr/>
        </p:nvSpPr>
        <p:spPr bwMode="auto">
          <a:xfrm>
            <a:off x="695400" y="879476"/>
            <a:ext cx="64801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0000"/>
              </a:lnSpc>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程序中经常需要</a:t>
            </a:r>
            <a:r>
              <a:rPr lang="zh-CN" altLang="en-US" sz="2200" dirty="0">
                <a:solidFill>
                  <a:srgbClr val="FF0000"/>
                </a:solidFill>
                <a:latin typeface="微软雅黑" panose="020B0503020204020204" pitchFamily="34" charset="-122"/>
                <a:ea typeface="微软雅黑" panose="020B0503020204020204" pitchFamily="34" charset="-122"/>
              </a:rPr>
              <a:t>比较大小</a:t>
            </a:r>
            <a:r>
              <a:rPr lang="zh-CN" altLang="en-US" sz="2200" dirty="0">
                <a:latin typeface="微软雅黑" panose="020B0503020204020204" pitchFamily="34" charset="-122"/>
                <a:ea typeface="微软雅黑" panose="020B0503020204020204" pitchFamily="34" charset="-122"/>
              </a:rPr>
              <a:t>，通过</a:t>
            </a:r>
            <a:r>
              <a:rPr lang="zh-CN" altLang="en-US" sz="2200" dirty="0">
                <a:solidFill>
                  <a:srgbClr val="0033CC"/>
                </a:solidFill>
                <a:latin typeface="微软雅黑" panose="020B0503020204020204" pitchFamily="34" charset="-122"/>
                <a:ea typeface="微软雅黑" panose="020B0503020204020204" pitchFamily="34" charset="-122"/>
              </a:rPr>
              <a:t>（在加法器中）</a:t>
            </a:r>
            <a:r>
              <a:rPr lang="zh-CN" altLang="en-US" sz="2200" dirty="0">
                <a:solidFill>
                  <a:srgbClr val="FF0000"/>
                </a:solidFill>
                <a:latin typeface="微软雅黑" panose="020B0503020204020204" pitchFamily="34" charset="-122"/>
                <a:ea typeface="微软雅黑" panose="020B0503020204020204" pitchFamily="34" charset="-122"/>
              </a:rPr>
              <a:t>做减法</a:t>
            </a:r>
            <a:r>
              <a:rPr lang="zh-CN" altLang="en-US" sz="2200" dirty="0">
                <a:latin typeface="微软雅黑" panose="020B0503020204020204" pitchFamily="34" charset="-122"/>
                <a:ea typeface="微软雅黑" panose="020B0503020204020204" pitchFamily="34" charset="-122"/>
              </a:rPr>
              <a:t>得到的</a:t>
            </a:r>
            <a:r>
              <a:rPr lang="zh-CN" altLang="en-US" sz="2200" dirty="0">
                <a:solidFill>
                  <a:srgbClr val="FF0000"/>
                </a:solidFill>
                <a:latin typeface="微软雅黑" panose="020B0503020204020204" pitchFamily="34" charset="-122"/>
                <a:ea typeface="微软雅黑" panose="020B0503020204020204" pitchFamily="34" charset="-122"/>
              </a:rPr>
              <a:t>标志信息</a:t>
            </a:r>
            <a:r>
              <a:rPr lang="zh-CN" altLang="en-US" sz="2200" dirty="0">
                <a:latin typeface="微软雅黑" panose="020B0503020204020204" pitchFamily="34" charset="-122"/>
                <a:ea typeface="微软雅黑" panose="020B0503020204020204" pitchFamily="34" charset="-122"/>
              </a:rPr>
              <a:t>来判断</a:t>
            </a:r>
            <a:endParaRPr lang="zh-CN" altLang="en-US" sz="2200" dirty="0">
              <a:latin typeface="微软雅黑" panose="020B0503020204020204" pitchFamily="34" charset="-122"/>
              <a:ea typeface="微软雅黑" panose="020B0503020204020204" pitchFamily="34" charset="-122"/>
            </a:endParaRPr>
          </a:p>
        </p:txBody>
      </p:sp>
      <p:pic>
        <p:nvPicPr>
          <p:cNvPr id="942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7000" y="391779"/>
            <a:ext cx="3316287"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81" y="2348880"/>
            <a:ext cx="6408738"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8" name="Rectangle 6"/>
          <p:cNvSpPr>
            <a:spLocks noChangeArrowheads="1"/>
          </p:cNvSpPr>
          <p:nvPr/>
        </p:nvSpPr>
        <p:spPr bwMode="auto">
          <a:xfrm>
            <a:off x="7413551" y="3946525"/>
            <a:ext cx="451182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indent="-457200">
              <a:lnSpc>
                <a:spcPct val="120000"/>
              </a:lnSpc>
              <a:spcBef>
                <a:spcPct val="0"/>
              </a:spcBef>
              <a:buFont typeface="+mj-ea"/>
              <a:buAutoNum type="circleNumDbPlain"/>
            </a:pPr>
            <a:r>
              <a:rPr lang="zh-CN" altLang="en-US" sz="2000" dirty="0">
                <a:solidFill>
                  <a:srgbClr val="CC3300"/>
                </a:solidFill>
                <a:latin typeface="微软雅黑" panose="020B0503020204020204" pitchFamily="34" charset="-122"/>
                <a:ea typeface="微软雅黑" panose="020B0503020204020204" pitchFamily="34" charset="-122"/>
              </a:rPr>
              <a:t>溢出标志</a:t>
            </a:r>
            <a:r>
              <a:rPr lang="en-US" altLang="zh-CN" sz="2000" dirty="0">
                <a:solidFill>
                  <a:srgbClr val="CC3300"/>
                </a:solidFill>
                <a:latin typeface="微软雅黑" panose="020B0503020204020204" pitchFamily="34" charset="-122"/>
                <a:ea typeface="微软雅黑" panose="020B0503020204020204" pitchFamily="34" charset="-122"/>
              </a:rPr>
              <a:t>OF</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OF=C</a:t>
            </a:r>
            <a:r>
              <a:rPr lang="en-US" altLang="zh-CN" sz="2000" baseline="-25000" dirty="0">
                <a:solidFill>
                  <a:srgbClr val="CC3300"/>
                </a:solidFill>
                <a:latin typeface="微软雅黑" panose="020B0503020204020204" pitchFamily="34" charset="-122"/>
                <a:ea typeface="微软雅黑" panose="020B0503020204020204" pitchFamily="34" charset="-122"/>
              </a:rPr>
              <a:t>n</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CC3300"/>
                </a:solidFill>
                <a:latin typeface="微软雅黑" panose="020B0503020204020204" pitchFamily="34" charset="-122"/>
                <a:ea typeface="微软雅黑" panose="020B0503020204020204" pitchFamily="34" charset="-122"/>
              </a:rPr>
              <a:t>C</a:t>
            </a:r>
            <a:r>
              <a:rPr lang="en-US" altLang="zh-CN"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n-1</a:t>
            </a:r>
            <a:endParaRPr lang="zh-CN" altLang="en-US"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符号标志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SF=F</a:t>
            </a:r>
            <a:r>
              <a:rPr lang="en-US" altLang="zh-CN" sz="2000" baseline="-25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n-1</a:t>
            </a:r>
            <a:endParaRPr lang="en-US" altLang="zh-CN" sz="2000" baseline="-25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零标志</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 ZF=1</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当且仅当</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F=0</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进位</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借位标志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en-US" altLang="zh-CN" sz="2000" dirty="0" err="1">
                <a:solidFill>
                  <a:srgbClr val="0033CC"/>
                </a:solidFill>
                <a:latin typeface="微软雅黑" panose="020B0503020204020204" pitchFamily="34" charset="-122"/>
                <a:ea typeface="微软雅黑" panose="020B0503020204020204" pitchFamily="34" charset="-122"/>
                <a:sym typeface="Symbol" panose="05050102010706020507" pitchFamily="18" charset="2"/>
              </a:rPr>
              <a:t>Cout</a:t>
            </a:r>
            <a:r>
              <a:rPr lang="en-US" altLang="zh-CN" sz="2000" dirty="0" err="1">
                <a:solidFill>
                  <a:srgbClr val="0033CC"/>
                </a:solidFill>
                <a:latin typeface="微软雅黑" panose="020B0503020204020204" pitchFamily="34" charset="-122"/>
                <a:ea typeface="微软雅黑" panose="020B0503020204020204" pitchFamily="34" charset="-122"/>
              </a:rPr>
              <a:t>Cin</a:t>
            </a:r>
            <a:endPar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2" name="文本框 1"/>
          <p:cNvSpPr txBox="1"/>
          <p:nvPr/>
        </p:nvSpPr>
        <p:spPr>
          <a:xfrm>
            <a:off x="6960096" y="6158501"/>
            <a:ext cx="3024336" cy="353943"/>
          </a:xfrm>
          <a:prstGeom prst="rect">
            <a:avLst/>
          </a:prstGeom>
          <a:noFill/>
        </p:spPr>
        <p:txBody>
          <a:bodyPr wrap="square" rtlCol="0">
            <a:spAutoFit/>
          </a:bodyPr>
          <a:lstStyle/>
          <a:p>
            <a:pPr>
              <a:buNone/>
            </a:pPr>
            <a:r>
              <a:rPr lang="en-US" altLang="zh-CN" sz="2000" dirty="0"/>
              <a:t>F: SUM</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animEffect transition="in" filter="blinds(horizontal)">
                                      <p:cBhvr>
                                        <p:cTn id="7" dur="500"/>
                                        <p:tgtEl>
                                          <p:spTgt spid="70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7"/>
                                        </p:tgtEl>
                                        <p:attrNameLst>
                                          <p:attrName>style.visibility</p:attrName>
                                        </p:attrNameLst>
                                      </p:cBhvr>
                                      <p:to>
                                        <p:strVal val="visible"/>
                                      </p:to>
                                    </p:set>
                                    <p:animEffect transition="in" filter="blinds(horizontal)">
                                      <p:cBhvr>
                                        <p:cTn id="12" dur="500"/>
                                        <p:tgtEl>
                                          <p:spTgt spid="7045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4518"/>
                                        </p:tgtEl>
                                        <p:attrNameLst>
                                          <p:attrName>style.visibility</p:attrName>
                                        </p:attrNameLst>
                                      </p:cBhvr>
                                      <p:to>
                                        <p:strVal val="visible"/>
                                      </p:to>
                                    </p:set>
                                    <p:animEffect transition="in" filter="blinds(horizontal)">
                                      <p:cBhvr>
                                        <p:cTn id="17" dur="500"/>
                                        <p:tgtEl>
                                          <p:spTgt spid="70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547037" y="188016"/>
            <a:ext cx="7335837" cy="372603"/>
          </a:xfrm>
          <a:noFill/>
        </p:spPr>
        <p:txBody>
          <a:bodyPr vert="horz" wrap="square" lIns="63500" tIns="25400" rIns="63500" bIns="25400" numCol="1" anchor="t" anchorCtr="0" compatLnSpc="1">
            <a:spAutoFit/>
          </a:bodyPr>
          <a:lstStyle/>
          <a:p>
            <a:r>
              <a:rPr lang="zh-CN" altLang="en-US" dirty="0">
                <a:latin typeface="微软雅黑" panose="020B0503020204020204" pitchFamily="34" charset="-122"/>
                <a:ea typeface="微软雅黑" panose="020B0503020204020204" pitchFamily="34" charset="-122"/>
              </a:rPr>
              <a:t>条件标志位（条件码</a:t>
            </a:r>
            <a:r>
              <a:rPr lang="en-US" altLang="zh-CN" dirty="0">
                <a:latin typeface="微软雅黑" panose="020B0503020204020204" pitchFamily="34" charset="-122"/>
                <a:ea typeface="微软雅黑" panose="020B0503020204020204" pitchFamily="34" charset="-122"/>
              </a:rPr>
              <a:t>CC</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7463" name="Rectangle 119"/>
          <p:cNvSpPr>
            <a:spLocks noChangeArrowheads="1"/>
          </p:cNvSpPr>
          <p:nvPr/>
        </p:nvSpPr>
        <p:spPr bwMode="auto">
          <a:xfrm>
            <a:off x="1762126" y="5191125"/>
            <a:ext cx="86852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indent="-457200">
              <a:lnSpc>
                <a:spcPct val="100000"/>
              </a:lnSpc>
              <a:spcBef>
                <a:spcPct val="35000"/>
              </a:spcBef>
              <a:buFont typeface="+mj-lt"/>
              <a:buAutoNum type="arabicPeriod"/>
            </a:pPr>
            <a:r>
              <a:rPr lang="zh-CN" altLang="en-US" sz="2000" dirty="0">
                <a:latin typeface="微软雅黑" panose="020B0503020204020204" pitchFamily="34" charset="-122"/>
                <a:ea typeface="微软雅黑" panose="020B0503020204020204" pitchFamily="34" charset="-122"/>
              </a:rPr>
              <a:t>零标志</a:t>
            </a:r>
            <a:r>
              <a:rPr lang="en-US" altLang="zh-CN" sz="2000" dirty="0">
                <a:solidFill>
                  <a:srgbClr val="FF0000"/>
                </a:solidFill>
                <a:latin typeface="微软雅黑" panose="020B0503020204020204" pitchFamily="34" charset="-122"/>
                <a:ea typeface="微软雅黑" panose="020B0503020204020204" pitchFamily="34" charset="-122"/>
              </a:rPr>
              <a:t>ZF</a:t>
            </a:r>
            <a:r>
              <a:rPr lang="zh-CN" altLang="en-US" sz="2000" dirty="0">
                <a:latin typeface="微软雅黑" panose="020B0503020204020204" pitchFamily="34" charset="-122"/>
                <a:ea typeface="微软雅黑" panose="020B0503020204020204" pitchFamily="34" charset="-122"/>
              </a:rPr>
              <a:t>、溢出标志</a:t>
            </a:r>
            <a:r>
              <a:rPr lang="en-US" altLang="zh-CN" sz="2000" dirty="0">
                <a:solidFill>
                  <a:srgbClr val="FF0000"/>
                </a:solidFill>
                <a:latin typeface="微软雅黑" panose="020B0503020204020204" pitchFamily="34" charset="-122"/>
                <a:ea typeface="微软雅黑" panose="020B0503020204020204" pitchFamily="34" charset="-122"/>
              </a:rPr>
              <a:t>OF</a:t>
            </a:r>
            <a:r>
              <a:rPr lang="zh-CN" altLang="en-US" sz="2000" dirty="0">
                <a:latin typeface="微软雅黑" panose="020B0503020204020204" pitchFamily="34" charset="-122"/>
                <a:ea typeface="微软雅黑" panose="020B0503020204020204" pitchFamily="34" charset="-122"/>
              </a:rPr>
              <a:t>、进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借位标志</a:t>
            </a:r>
            <a:r>
              <a:rPr lang="en-US" altLang="zh-CN" sz="2000" dirty="0">
                <a:solidFill>
                  <a:srgbClr val="FF0000"/>
                </a:solidFill>
                <a:latin typeface="微软雅黑" panose="020B0503020204020204" pitchFamily="34" charset="-122"/>
                <a:ea typeface="微软雅黑" panose="020B0503020204020204" pitchFamily="34" charset="-122"/>
              </a:rPr>
              <a:t>CF</a:t>
            </a:r>
            <a:r>
              <a:rPr lang="zh-CN" altLang="en-US" sz="2000" dirty="0">
                <a:latin typeface="微软雅黑" panose="020B0503020204020204" pitchFamily="34" charset="-122"/>
                <a:ea typeface="微软雅黑" panose="020B0503020204020204" pitchFamily="34" charset="-122"/>
              </a:rPr>
              <a:t>、符号标志</a:t>
            </a:r>
            <a:r>
              <a:rPr lang="en-US" altLang="zh-CN" sz="2000" dirty="0">
                <a:solidFill>
                  <a:srgbClr val="FF0000"/>
                </a:solidFill>
                <a:latin typeface="微软雅黑" panose="020B0503020204020204" pitchFamily="34" charset="-122"/>
                <a:ea typeface="微软雅黑" panose="020B0503020204020204" pitchFamily="34" charset="-122"/>
              </a:rPr>
              <a:t>SF</a:t>
            </a:r>
            <a:r>
              <a:rPr lang="zh-CN" altLang="en-US" sz="2000" dirty="0">
                <a:latin typeface="微软雅黑" panose="020B0503020204020204" pitchFamily="34" charset="-122"/>
                <a:ea typeface="微软雅黑" panose="020B0503020204020204" pitchFamily="34" charset="-122"/>
              </a:rPr>
              <a:t>称为条件标志。</a:t>
            </a:r>
            <a:endParaRPr lang="zh-CN" altLang="en-US" sz="2000" dirty="0">
              <a:latin typeface="微软雅黑" panose="020B0503020204020204" pitchFamily="34" charset="-122"/>
              <a:ea typeface="微软雅黑" panose="020B0503020204020204" pitchFamily="34" charset="-122"/>
            </a:endParaRPr>
          </a:p>
          <a:p>
            <a:pPr marL="457200" indent="-457200">
              <a:lnSpc>
                <a:spcPct val="100000"/>
              </a:lnSpc>
              <a:spcBef>
                <a:spcPct val="35000"/>
              </a:spcBef>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条件标志（</a:t>
            </a:r>
            <a:r>
              <a:rPr lang="en-US" altLang="zh-CN" sz="2000" dirty="0">
                <a:solidFill>
                  <a:srgbClr val="FF0000"/>
                </a:solidFill>
                <a:latin typeface="微软雅黑" panose="020B0503020204020204" pitchFamily="34" charset="-122"/>
                <a:ea typeface="微软雅黑" panose="020B0503020204020204" pitchFamily="34" charset="-122"/>
              </a:rPr>
              <a:t>Flag</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在运算电路中产生，被记录到专门的寄存器中</a:t>
            </a:r>
            <a:endParaRPr lang="zh-CN" altLang="en-US" sz="2000" dirty="0">
              <a:latin typeface="微软雅黑" panose="020B0503020204020204" pitchFamily="34" charset="-122"/>
              <a:ea typeface="微软雅黑" panose="020B0503020204020204" pitchFamily="34" charset="-122"/>
            </a:endParaRPr>
          </a:p>
          <a:p>
            <a:pPr marL="457200" indent="-457200">
              <a:lnSpc>
                <a:spcPct val="100000"/>
              </a:lnSpc>
              <a:spcBef>
                <a:spcPct val="35000"/>
              </a:spcBef>
              <a:buFont typeface="+mj-lt"/>
              <a:buAutoNum type="arabicPeriod"/>
            </a:pPr>
            <a:r>
              <a:rPr lang="zh-CN" altLang="en-US" sz="2000" dirty="0">
                <a:latin typeface="微软雅黑" panose="020B0503020204020204" pitchFamily="34" charset="-122"/>
                <a:ea typeface="微软雅黑" panose="020B0503020204020204" pitchFamily="34" charset="-122"/>
              </a:rPr>
              <a:t>存放标志的寄存器通常称为</a:t>
            </a:r>
            <a:r>
              <a:rPr lang="zh-CN" altLang="en-US" sz="2000" dirty="0">
                <a:solidFill>
                  <a:srgbClr val="CC3300"/>
                </a:solidFill>
                <a:latin typeface="微软雅黑" panose="020B0503020204020204" pitchFamily="34" charset="-122"/>
                <a:ea typeface="微软雅黑" panose="020B0503020204020204" pitchFamily="34" charset="-122"/>
              </a:rPr>
              <a:t>程序</a:t>
            </a:r>
            <a:r>
              <a:rPr lang="en-US" altLang="zh-CN" sz="2000" dirty="0">
                <a:solidFill>
                  <a:srgbClr val="CC3300"/>
                </a:solidFill>
                <a:latin typeface="微软雅黑" panose="020B0503020204020204" pitchFamily="34" charset="-122"/>
                <a:ea typeface="微软雅黑" panose="020B0503020204020204" pitchFamily="34" charset="-122"/>
              </a:rPr>
              <a:t>/</a:t>
            </a:r>
            <a:r>
              <a:rPr lang="zh-CN" altLang="en-US" sz="2000" dirty="0">
                <a:solidFill>
                  <a:srgbClr val="CC3300"/>
                </a:solidFill>
                <a:latin typeface="微软雅黑" panose="020B0503020204020204" pitchFamily="34" charset="-122"/>
                <a:ea typeface="微软雅黑" panose="020B0503020204020204" pitchFamily="34" charset="-122"/>
              </a:rPr>
              <a:t>状态字寄存器</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CC3300"/>
                </a:solidFill>
                <a:latin typeface="微软雅黑" panose="020B0503020204020204" pitchFamily="34" charset="-122"/>
                <a:ea typeface="微软雅黑" panose="020B0503020204020204" pitchFamily="34" charset="-122"/>
              </a:rPr>
              <a:t>标志寄存器。</a:t>
            </a:r>
            <a:r>
              <a:rPr lang="zh-CN" altLang="en-US" sz="2000" dirty="0">
                <a:latin typeface="微软雅黑" panose="020B0503020204020204" pitchFamily="34" charset="-122"/>
                <a:ea typeface="微软雅黑" panose="020B0503020204020204" pitchFamily="34" charset="-122"/>
              </a:rPr>
              <a:t>每个标志对应标志寄存器中的一个标志位。 </a:t>
            </a:r>
            <a:r>
              <a:rPr lang="zh-CN" altLang="en-US" sz="2000" dirty="0">
                <a:solidFill>
                  <a:srgbClr val="990000"/>
                </a:solidFill>
                <a:latin typeface="微软雅黑" panose="020B0503020204020204" pitchFamily="34" charset="-122"/>
                <a:ea typeface="微软雅黑" panose="020B0503020204020204" pitchFamily="34" charset="-122"/>
              </a:rPr>
              <a:t> 如，</a:t>
            </a:r>
            <a:r>
              <a:rPr lang="en-US" altLang="zh-CN" sz="2000" dirty="0">
                <a:solidFill>
                  <a:srgbClr val="990000"/>
                </a:solidFill>
                <a:latin typeface="微软雅黑" panose="020B0503020204020204" pitchFamily="34" charset="-122"/>
                <a:ea typeface="微软雅黑" panose="020B0503020204020204" pitchFamily="34" charset="-122"/>
              </a:rPr>
              <a:t>IA-32</a:t>
            </a:r>
            <a:r>
              <a:rPr lang="zh-CN" altLang="en-US" sz="2000" dirty="0">
                <a:solidFill>
                  <a:srgbClr val="990000"/>
                </a:solidFill>
                <a:latin typeface="微软雅黑" panose="020B0503020204020204" pitchFamily="34" charset="-122"/>
                <a:ea typeface="微软雅黑" panose="020B0503020204020204" pitchFamily="34" charset="-122"/>
              </a:rPr>
              <a:t>中的</a:t>
            </a:r>
            <a:r>
              <a:rPr lang="en-US" altLang="zh-CN" sz="2000" dirty="0">
                <a:solidFill>
                  <a:srgbClr val="990000"/>
                </a:solidFill>
                <a:latin typeface="微软雅黑" panose="020B0503020204020204" pitchFamily="34" charset="-122"/>
                <a:ea typeface="微软雅黑" panose="020B0503020204020204" pitchFamily="34" charset="-122"/>
              </a:rPr>
              <a:t>EFLAGS</a:t>
            </a:r>
            <a:r>
              <a:rPr lang="zh-CN" altLang="en-US" sz="2000" dirty="0">
                <a:solidFill>
                  <a:srgbClr val="990000"/>
                </a:solidFill>
                <a:latin typeface="微软雅黑" panose="020B0503020204020204" pitchFamily="34" charset="-122"/>
                <a:ea typeface="微软雅黑" panose="020B0503020204020204" pitchFamily="34" charset="-122"/>
              </a:rPr>
              <a:t>寄存器</a:t>
            </a:r>
            <a:endParaRPr lang="zh-CN" altLang="en-US" sz="2000" dirty="0">
              <a:solidFill>
                <a:srgbClr val="990000"/>
              </a:solidFill>
              <a:latin typeface="微软雅黑" panose="020B0503020204020204" pitchFamily="34" charset="-122"/>
              <a:ea typeface="微软雅黑" panose="020B0503020204020204" pitchFamily="34" charset="-122"/>
            </a:endParaRPr>
          </a:p>
        </p:txBody>
      </p:sp>
      <p:sp>
        <p:nvSpPr>
          <p:cNvPr id="702468" name="Text Box 4"/>
          <p:cNvSpPr txBox="1">
            <a:spLocks noChangeArrowheads="1"/>
          </p:cNvSpPr>
          <p:nvPr/>
        </p:nvSpPr>
        <p:spPr bwMode="auto">
          <a:xfrm>
            <a:off x="6005514" y="3203576"/>
            <a:ext cx="265588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25000"/>
              </a:spcBef>
              <a:buFontTx/>
              <a:buNone/>
            </a:pPr>
            <a:r>
              <a:rPr lang="zh-CN" altLang="en-US" sz="2000">
                <a:solidFill>
                  <a:srgbClr val="990000"/>
                </a:solidFill>
                <a:latin typeface="微软雅黑" panose="020B0503020204020204" pitchFamily="34" charset="-122"/>
                <a:ea typeface="微软雅黑" panose="020B0503020204020204" pitchFamily="34" charset="-122"/>
              </a:rPr>
              <a:t>问题：</a:t>
            </a:r>
            <a:r>
              <a:rPr lang="en-US" altLang="zh-CN" sz="2000">
                <a:solidFill>
                  <a:srgbClr val="990000"/>
                </a:solidFill>
                <a:latin typeface="微软雅黑" panose="020B0503020204020204" pitchFamily="34" charset="-122"/>
                <a:ea typeface="微软雅黑" panose="020B0503020204020204" pitchFamily="34" charset="-122"/>
              </a:rPr>
              <a:t>OF=</a:t>
            </a:r>
            <a:r>
              <a:rPr lang="zh-CN" altLang="en-US" sz="2000">
                <a:solidFill>
                  <a:srgbClr val="990000"/>
                </a:solidFill>
                <a:latin typeface="微软雅黑" panose="020B0503020204020204" pitchFamily="34" charset="-122"/>
                <a:ea typeface="微软雅黑" panose="020B0503020204020204" pitchFamily="34" charset="-122"/>
              </a:rPr>
              <a:t>？</a:t>
            </a:r>
            <a:r>
              <a:rPr lang="en-US" altLang="zh-CN" sz="2000">
                <a:solidFill>
                  <a:srgbClr val="990000"/>
                </a:solidFill>
                <a:latin typeface="微软雅黑" panose="020B0503020204020204" pitchFamily="34" charset="-122"/>
                <a:ea typeface="微软雅黑" panose="020B0503020204020204" pitchFamily="34" charset="-122"/>
              </a:rPr>
              <a:t>ZF=</a:t>
            </a:r>
            <a:r>
              <a:rPr lang="zh-CN" altLang="en-US" sz="2000">
                <a:solidFill>
                  <a:srgbClr val="990000"/>
                </a:solidFill>
                <a:latin typeface="微软雅黑" panose="020B0503020204020204" pitchFamily="34" charset="-122"/>
                <a:ea typeface="微软雅黑" panose="020B0503020204020204" pitchFamily="34" charset="-122"/>
              </a:rPr>
              <a:t>？   </a:t>
            </a:r>
            <a:endParaRPr lang="zh-CN" altLang="en-US" sz="2000">
              <a:solidFill>
                <a:srgbClr val="990000"/>
              </a:solidFill>
              <a:latin typeface="微软雅黑" panose="020B0503020204020204" pitchFamily="34" charset="-122"/>
              <a:ea typeface="微软雅黑" panose="020B0503020204020204" pitchFamily="34" charset="-122"/>
            </a:endParaRPr>
          </a:p>
          <a:p>
            <a:pPr>
              <a:lnSpc>
                <a:spcPct val="100000"/>
              </a:lnSpc>
              <a:spcBef>
                <a:spcPct val="25000"/>
              </a:spcBef>
              <a:buFontTx/>
              <a:buNone/>
            </a:pPr>
            <a:r>
              <a:rPr lang="en-US" altLang="zh-CN" sz="2000">
                <a:solidFill>
                  <a:srgbClr val="990000"/>
                </a:solidFill>
                <a:latin typeface="微软雅黑" panose="020B0503020204020204" pitchFamily="34" charset="-122"/>
                <a:ea typeface="微软雅黑" panose="020B0503020204020204" pitchFamily="34" charset="-122"/>
              </a:rPr>
              <a:t>          SF=</a:t>
            </a:r>
            <a:r>
              <a:rPr lang="zh-CN" altLang="en-US" sz="2000">
                <a:solidFill>
                  <a:srgbClr val="990000"/>
                </a:solidFill>
                <a:latin typeface="微软雅黑" panose="020B0503020204020204" pitchFamily="34" charset="-122"/>
                <a:ea typeface="微软雅黑" panose="020B0503020204020204" pitchFamily="34" charset="-122"/>
              </a:rPr>
              <a:t>？</a:t>
            </a:r>
            <a:r>
              <a:rPr lang="en-US" altLang="zh-CN" sz="2000">
                <a:solidFill>
                  <a:srgbClr val="990000"/>
                </a:solidFill>
                <a:latin typeface="微软雅黑" panose="020B0503020204020204" pitchFamily="34" charset="-122"/>
                <a:ea typeface="微软雅黑" panose="020B0503020204020204" pitchFamily="34" charset="-122"/>
              </a:rPr>
              <a:t>CF=</a:t>
            </a:r>
            <a:r>
              <a:rPr lang="zh-CN" altLang="en-US" sz="2000">
                <a:solidFill>
                  <a:srgbClr val="990000"/>
                </a:solidFill>
                <a:latin typeface="微软雅黑" panose="020B0503020204020204" pitchFamily="34" charset="-122"/>
                <a:ea typeface="微软雅黑" panose="020B0503020204020204" pitchFamily="34" charset="-122"/>
              </a:rPr>
              <a:t>？</a:t>
            </a:r>
            <a:endParaRPr lang="zh-CN" altLang="en-US" sz="2000">
              <a:solidFill>
                <a:srgbClr val="990000"/>
              </a:solidFill>
              <a:latin typeface="微软雅黑" panose="020B0503020204020204" pitchFamily="34" charset="-122"/>
              <a:ea typeface="微软雅黑" panose="020B0503020204020204" pitchFamily="34" charset="-122"/>
            </a:endParaRPr>
          </a:p>
        </p:txBody>
      </p:sp>
      <p:sp>
        <p:nvSpPr>
          <p:cNvPr id="702469" name="Text Box 5"/>
          <p:cNvSpPr txBox="1">
            <a:spLocks noChangeArrowheads="1"/>
          </p:cNvSpPr>
          <p:nvPr/>
        </p:nvSpPr>
        <p:spPr bwMode="auto">
          <a:xfrm>
            <a:off x="1666082" y="4293464"/>
            <a:ext cx="99025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dirty="0">
                <a:solidFill>
                  <a:srgbClr val="990000"/>
                </a:solidFill>
                <a:latin typeface="微软雅黑" panose="020B0503020204020204" pitchFamily="34" charset="-122"/>
                <a:ea typeface="微软雅黑" panose="020B0503020204020204" pitchFamily="34" charset="-122"/>
              </a:rPr>
              <a:t>OF</a:t>
            </a:r>
            <a:r>
              <a:rPr lang="zh-CN" altLang="en-US" sz="2000" dirty="0">
                <a:solidFill>
                  <a:srgbClr val="99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若</a:t>
            </a:r>
            <a:r>
              <a:rPr lang="en-US" altLang="zh-CN" sz="2000" dirty="0">
                <a:solidFill>
                  <a:schemeClr val="accent2"/>
                </a:solidFill>
                <a:latin typeface="微软雅黑" panose="020B0503020204020204" pitchFamily="34" charset="-122"/>
                <a:ea typeface="微软雅黑" panose="020B0503020204020204" pitchFamily="34" charset="-122"/>
              </a:rPr>
              <a:t>A</a:t>
            </a:r>
            <a:r>
              <a:rPr lang="zh-CN" altLang="en-US" sz="2000" dirty="0">
                <a:solidFill>
                  <a:schemeClr val="accent2"/>
                </a:solidFill>
                <a:latin typeface="微软雅黑" panose="020B0503020204020204" pitchFamily="34" charset="-122"/>
                <a:ea typeface="微软雅黑" panose="020B0503020204020204" pitchFamily="34" charset="-122"/>
              </a:rPr>
              <a:t>与</a:t>
            </a:r>
            <a:r>
              <a:rPr lang="en-US" altLang="zh-CN" sz="2000" dirty="0">
                <a:solidFill>
                  <a:schemeClr val="accent2"/>
                </a:solidFill>
                <a:latin typeface="微软雅黑" panose="020B0503020204020204" pitchFamily="34" charset="-122"/>
                <a:ea typeface="微软雅黑" panose="020B0503020204020204" pitchFamily="34" charset="-122"/>
              </a:rPr>
              <a:t>B’</a:t>
            </a:r>
            <a:r>
              <a:rPr lang="zh-CN" altLang="en-US" sz="2000" dirty="0">
                <a:solidFill>
                  <a:schemeClr val="accent2"/>
                </a:solidFill>
                <a:latin typeface="微软雅黑" panose="020B0503020204020204" pitchFamily="34" charset="-122"/>
                <a:ea typeface="微软雅黑" panose="020B0503020204020204" pitchFamily="34" charset="-122"/>
              </a:rPr>
              <a:t>同号但与</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不同号，则</a:t>
            </a:r>
            <a:r>
              <a:rPr lang="en-US" altLang="zh-CN" sz="2000" dirty="0">
                <a:solidFill>
                  <a:schemeClr val="accent2"/>
                </a:solidFill>
                <a:latin typeface="微软雅黑" panose="020B0503020204020204" pitchFamily="34" charset="-122"/>
                <a:ea typeface="微软雅黑" panose="020B0503020204020204" pitchFamily="34" charset="-122"/>
              </a:rPr>
              <a:t>1</a:t>
            </a:r>
            <a:r>
              <a:rPr lang="zh-CN" altLang="en-US" sz="2000" dirty="0">
                <a:solidFill>
                  <a:schemeClr val="accent2"/>
                </a:solidFill>
                <a:latin typeface="微软雅黑" panose="020B0503020204020204" pitchFamily="34" charset="-122"/>
                <a:ea typeface="微软雅黑" panose="020B0503020204020204" pitchFamily="34" charset="-122"/>
              </a:rPr>
              <a:t>；否则</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rgbClr val="990000"/>
                </a:solidFill>
                <a:latin typeface="微软雅黑" panose="020B0503020204020204" pitchFamily="34" charset="-122"/>
                <a:ea typeface="微软雅黑" panose="020B0503020204020204" pitchFamily="34" charset="-122"/>
              </a:rPr>
              <a:t>SF</a:t>
            </a:r>
            <a:r>
              <a:rPr lang="zh-CN" altLang="en-US" sz="2000" dirty="0">
                <a:solidFill>
                  <a:srgbClr val="990000"/>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符号位</a:t>
            </a:r>
            <a:endParaRPr lang="zh-CN" altLang="en-US" sz="2000" dirty="0">
              <a:solidFill>
                <a:schemeClr val="accent2"/>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000" dirty="0">
                <a:solidFill>
                  <a:srgbClr val="990000"/>
                </a:solidFill>
                <a:latin typeface="微软雅黑" panose="020B0503020204020204" pitchFamily="34" charset="-122"/>
                <a:ea typeface="微软雅黑" panose="020B0503020204020204" pitchFamily="34" charset="-122"/>
              </a:rPr>
              <a:t>ZF</a:t>
            </a:r>
            <a:r>
              <a:rPr lang="zh-CN" altLang="en-US" sz="2000" dirty="0">
                <a:solidFill>
                  <a:srgbClr val="99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如</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为</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，则</a:t>
            </a:r>
            <a:r>
              <a:rPr lang="en-US" altLang="zh-CN" sz="2000" dirty="0">
                <a:solidFill>
                  <a:schemeClr val="accent2"/>
                </a:solidFill>
                <a:latin typeface="微软雅黑" panose="020B0503020204020204" pitchFamily="34" charset="-122"/>
                <a:ea typeface="微软雅黑" panose="020B0503020204020204" pitchFamily="34" charset="-122"/>
              </a:rPr>
              <a:t>1</a:t>
            </a:r>
            <a:r>
              <a:rPr lang="zh-CN" altLang="en-US" sz="2000" dirty="0">
                <a:solidFill>
                  <a:schemeClr val="accent2"/>
                </a:solidFill>
                <a:latin typeface="微软雅黑" panose="020B0503020204020204" pitchFamily="34" charset="-122"/>
                <a:ea typeface="微软雅黑" panose="020B0503020204020204" pitchFamily="34" charset="-122"/>
              </a:rPr>
              <a:t>，否则</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rgbClr val="990000"/>
                </a:solidFill>
                <a:latin typeface="微软雅黑" panose="020B0503020204020204" pitchFamily="34" charset="-122"/>
                <a:ea typeface="微软雅黑" panose="020B0503020204020204" pitchFamily="34" charset="-122"/>
              </a:rPr>
              <a:t>CF</a:t>
            </a:r>
            <a:r>
              <a:rPr lang="zh-CN" altLang="en-US" sz="2000" dirty="0">
                <a:solidFill>
                  <a:srgbClr val="990000"/>
                </a:solidFill>
                <a:latin typeface="微软雅黑" panose="020B0503020204020204" pitchFamily="34" charset="-122"/>
                <a:ea typeface="微软雅黑" panose="020B0503020204020204" pitchFamily="34" charset="-122"/>
              </a:rPr>
              <a:t>：</a:t>
            </a:r>
            <a:r>
              <a:rPr lang="en-US" altLang="zh-CN" sz="2000" dirty="0" err="1">
                <a:solidFill>
                  <a:schemeClr val="accent2"/>
                </a:solidFill>
                <a:latin typeface="微软雅黑" panose="020B0503020204020204" pitchFamily="34" charset="-122"/>
                <a:ea typeface="微软雅黑" panose="020B0503020204020204" pitchFamily="34" charset="-122"/>
              </a:rPr>
              <a:t>Cout</a:t>
            </a: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err="1">
                <a:solidFill>
                  <a:schemeClr val="accent2"/>
                </a:solidFill>
                <a:latin typeface="微软雅黑" panose="020B0503020204020204" pitchFamily="34" charset="-122"/>
                <a:ea typeface="微软雅黑" panose="020B0503020204020204" pitchFamily="34" charset="-122"/>
                <a:sym typeface="Symbol" panose="05050102010706020507" pitchFamily="18" charset="2"/>
              </a:rPr>
              <a:t>Cin</a:t>
            </a:r>
            <a:r>
              <a:rPr lang="zh-CN" altLang="en-US"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，用于判断无符号数加法溢出</a:t>
            </a:r>
            <a:endParaRPr lang="en-US" altLang="zh-CN"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p:txBody>
      </p:sp>
      <p:grpSp>
        <p:nvGrpSpPr>
          <p:cNvPr id="97286" name="Group 6"/>
          <p:cNvGrpSpPr/>
          <p:nvPr/>
        </p:nvGrpSpPr>
        <p:grpSpPr bwMode="auto">
          <a:xfrm>
            <a:off x="1524000" y="908051"/>
            <a:ext cx="5748338" cy="2898775"/>
            <a:chOff x="0" y="572"/>
            <a:chExt cx="3621" cy="1826"/>
          </a:xfrm>
        </p:grpSpPr>
        <p:grpSp>
          <p:nvGrpSpPr>
            <p:cNvPr id="97289" name="Group 7"/>
            <p:cNvGrpSpPr/>
            <p:nvPr/>
          </p:nvGrpSpPr>
          <p:grpSpPr bwMode="auto">
            <a:xfrm>
              <a:off x="0" y="572"/>
              <a:ext cx="3621" cy="1826"/>
              <a:chOff x="0" y="572"/>
              <a:chExt cx="3621" cy="1826"/>
            </a:xfrm>
          </p:grpSpPr>
          <p:grpSp>
            <p:nvGrpSpPr>
              <p:cNvPr id="97291" name="组合 63"/>
              <p:cNvGrpSpPr/>
              <p:nvPr/>
            </p:nvGrpSpPr>
            <p:grpSpPr bwMode="auto">
              <a:xfrm>
                <a:off x="0" y="572"/>
                <a:ext cx="3396" cy="1826"/>
                <a:chOff x="3495675" y="3876675"/>
                <a:chExt cx="5390864" cy="2898775"/>
              </a:xfrm>
            </p:grpSpPr>
            <p:sp>
              <p:nvSpPr>
                <p:cNvPr id="97296" name="Rectangle 33"/>
                <p:cNvSpPr>
                  <a:spLocks noChangeArrowheads="1"/>
                </p:cNvSpPr>
                <p:nvPr/>
              </p:nvSpPr>
              <p:spPr bwMode="auto">
                <a:xfrm>
                  <a:off x="8259763" y="4994275"/>
                  <a:ext cx="62677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Sum</a:t>
                  </a:r>
                  <a:endParaRPr lang="en-US" altLang="zh-CN" sz="1600">
                    <a:cs typeface="Arial" panose="020B0604020202020204" pitchFamily="34" charset="0"/>
                  </a:endParaRPr>
                </a:p>
              </p:txBody>
            </p:sp>
            <p:grpSp>
              <p:nvGrpSpPr>
                <p:cNvPr id="97297" name="Group 73"/>
                <p:cNvGrpSpPr/>
                <p:nvPr/>
              </p:nvGrpSpPr>
              <p:grpSpPr bwMode="auto">
                <a:xfrm>
                  <a:off x="3495675" y="3876675"/>
                  <a:ext cx="4968876" cy="2393950"/>
                  <a:chOff x="2202" y="2442"/>
                  <a:chExt cx="3130" cy="1508"/>
                </a:xfrm>
              </p:grpSpPr>
              <p:sp>
                <p:nvSpPr>
                  <p:cNvPr id="97299" name="Line 11"/>
                  <p:cNvSpPr>
                    <a:spLocks noChangeShapeType="1"/>
                  </p:cNvSpPr>
                  <p:nvPr/>
                </p:nvSpPr>
                <p:spPr bwMode="auto">
                  <a:xfrm flipH="1">
                    <a:off x="3733" y="2869"/>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0" name="Line 12"/>
                  <p:cNvSpPr>
                    <a:spLocks noChangeShapeType="1"/>
                  </p:cNvSpPr>
                  <p:nvPr/>
                </p:nvSpPr>
                <p:spPr bwMode="auto">
                  <a:xfrm flipH="1">
                    <a:off x="4225" y="2757"/>
                    <a:ext cx="6" cy="41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1" name="Line 13"/>
                  <p:cNvSpPr>
                    <a:spLocks noChangeShapeType="1"/>
                  </p:cNvSpPr>
                  <p:nvPr/>
                </p:nvSpPr>
                <p:spPr bwMode="auto">
                  <a:xfrm>
                    <a:off x="4238" y="2757"/>
                    <a:ext cx="399" cy="18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2" name="Line 14"/>
                  <p:cNvSpPr>
                    <a:spLocks noChangeShapeType="1"/>
                  </p:cNvSpPr>
                  <p:nvPr/>
                </p:nvSpPr>
                <p:spPr bwMode="auto">
                  <a:xfrm>
                    <a:off x="4208" y="3168"/>
                    <a:ext cx="151" cy="66"/>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3" name="Line 16"/>
                  <p:cNvSpPr>
                    <a:spLocks noChangeShapeType="1"/>
                  </p:cNvSpPr>
                  <p:nvPr/>
                </p:nvSpPr>
                <p:spPr bwMode="auto">
                  <a:xfrm>
                    <a:off x="4637" y="2942"/>
                    <a:ext cx="7" cy="276"/>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4" name="Line 18"/>
                  <p:cNvSpPr>
                    <a:spLocks noChangeShapeType="1"/>
                  </p:cNvSpPr>
                  <p:nvPr/>
                </p:nvSpPr>
                <p:spPr bwMode="auto">
                  <a:xfrm flipV="1">
                    <a:off x="4231" y="3311"/>
                    <a:ext cx="0" cy="39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5" name="Line 19"/>
                  <p:cNvSpPr>
                    <a:spLocks noChangeShapeType="1"/>
                  </p:cNvSpPr>
                  <p:nvPr/>
                </p:nvSpPr>
                <p:spPr bwMode="auto">
                  <a:xfrm flipV="1">
                    <a:off x="4238" y="3495"/>
                    <a:ext cx="399" cy="21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6" name="Line 20"/>
                  <p:cNvSpPr>
                    <a:spLocks noChangeShapeType="1"/>
                  </p:cNvSpPr>
                  <p:nvPr/>
                </p:nvSpPr>
                <p:spPr bwMode="auto">
                  <a:xfrm flipV="1">
                    <a:off x="4232" y="3232"/>
                    <a:ext cx="121" cy="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7" name="Line 22"/>
                  <p:cNvSpPr>
                    <a:spLocks noChangeShapeType="1"/>
                  </p:cNvSpPr>
                  <p:nvPr/>
                </p:nvSpPr>
                <p:spPr bwMode="auto">
                  <a:xfrm flipV="1">
                    <a:off x="4644" y="3218"/>
                    <a:ext cx="0" cy="29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8" name="Line 23"/>
                  <p:cNvSpPr>
                    <a:spLocks noChangeShapeType="1"/>
                  </p:cNvSpPr>
                  <p:nvPr/>
                </p:nvSpPr>
                <p:spPr bwMode="auto">
                  <a:xfrm>
                    <a:off x="4647" y="3225"/>
                    <a:ext cx="61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9" name="Line 24"/>
                  <p:cNvSpPr>
                    <a:spLocks noChangeShapeType="1"/>
                  </p:cNvSpPr>
                  <p:nvPr/>
                </p:nvSpPr>
                <p:spPr bwMode="auto">
                  <a:xfrm flipH="1">
                    <a:off x="3733" y="3580"/>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0" name="Rectangle 25"/>
                  <p:cNvSpPr>
                    <a:spLocks noChangeArrowheads="1"/>
                  </p:cNvSpPr>
                  <p:nvPr/>
                </p:nvSpPr>
                <p:spPr bwMode="auto">
                  <a:xfrm rot="5400000">
                    <a:off x="4180" y="3182"/>
                    <a:ext cx="58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500">
                        <a:cs typeface="Arial" panose="020B0604020202020204" pitchFamily="34" charset="0"/>
                      </a:rPr>
                      <a:t>加法器</a:t>
                    </a:r>
                    <a:endParaRPr lang="zh-CN" altLang="en-US" sz="1500">
                      <a:cs typeface="Arial" panose="020B0604020202020204" pitchFamily="34" charset="0"/>
                    </a:endParaRPr>
                  </a:p>
                </p:txBody>
              </p:sp>
              <p:sp>
                <p:nvSpPr>
                  <p:cNvPr id="97311" name="Line 26"/>
                  <p:cNvSpPr>
                    <a:spLocks noChangeShapeType="1"/>
                  </p:cNvSpPr>
                  <p:nvPr/>
                </p:nvSpPr>
                <p:spPr bwMode="auto">
                  <a:xfrm flipH="1">
                    <a:off x="3897" y="3544"/>
                    <a:ext cx="90" cy="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2" name="Line 27"/>
                  <p:cNvSpPr>
                    <a:spLocks noChangeShapeType="1"/>
                  </p:cNvSpPr>
                  <p:nvPr/>
                </p:nvSpPr>
                <p:spPr bwMode="auto">
                  <a:xfrm flipH="1">
                    <a:off x="3897" y="2834"/>
                    <a:ext cx="90" cy="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3" name="Line 28"/>
                  <p:cNvSpPr>
                    <a:spLocks noChangeShapeType="1"/>
                  </p:cNvSpPr>
                  <p:nvPr/>
                </p:nvSpPr>
                <p:spPr bwMode="auto">
                  <a:xfrm flipH="1">
                    <a:off x="4929" y="3189"/>
                    <a:ext cx="90" cy="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4" name="Rectangle 29"/>
                  <p:cNvSpPr>
                    <a:spLocks noChangeArrowheads="1"/>
                  </p:cNvSpPr>
                  <p:nvPr/>
                </p:nvSpPr>
                <p:spPr bwMode="auto">
                  <a:xfrm>
                    <a:off x="3770" y="286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5" name="Rectangle 30"/>
                  <p:cNvSpPr>
                    <a:spLocks noChangeArrowheads="1"/>
                  </p:cNvSpPr>
                  <p:nvPr/>
                </p:nvSpPr>
                <p:spPr bwMode="auto">
                  <a:xfrm>
                    <a:off x="3770" y="3580"/>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6" name="Rectangle 31"/>
                  <p:cNvSpPr>
                    <a:spLocks noChangeArrowheads="1"/>
                  </p:cNvSpPr>
                  <p:nvPr/>
                </p:nvSpPr>
                <p:spPr bwMode="auto">
                  <a:xfrm>
                    <a:off x="4802" y="3225"/>
                    <a:ext cx="19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75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7" name="Rectangle 32"/>
                  <p:cNvSpPr>
                    <a:spLocks noChangeArrowheads="1"/>
                  </p:cNvSpPr>
                  <p:nvPr/>
                </p:nvSpPr>
                <p:spPr bwMode="auto">
                  <a:xfrm>
                    <a:off x="3687" y="2660"/>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A</a:t>
                    </a:r>
                    <a:endParaRPr lang="en-US" altLang="zh-CN" sz="1600">
                      <a:cs typeface="Arial" panose="020B0604020202020204" pitchFamily="34" charset="0"/>
                    </a:endParaRPr>
                  </a:p>
                </p:txBody>
              </p:sp>
              <p:sp>
                <p:nvSpPr>
                  <p:cNvPr id="97318" name="Rectangle 34"/>
                  <p:cNvSpPr>
                    <a:spLocks noChangeArrowheads="1"/>
                  </p:cNvSpPr>
                  <p:nvPr/>
                </p:nvSpPr>
                <p:spPr bwMode="auto">
                  <a:xfrm>
                    <a:off x="5049" y="2920"/>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ZF</a:t>
                    </a:r>
                    <a:endParaRPr lang="en-US" altLang="zh-CN" sz="1600">
                      <a:cs typeface="Arial" panose="020B0604020202020204" pitchFamily="34" charset="0"/>
                    </a:endParaRPr>
                  </a:p>
                </p:txBody>
              </p:sp>
              <p:sp>
                <p:nvSpPr>
                  <p:cNvPr id="97319" name="Line 35"/>
                  <p:cNvSpPr>
                    <a:spLocks noChangeShapeType="1"/>
                  </p:cNvSpPr>
                  <p:nvPr/>
                </p:nvSpPr>
                <p:spPr bwMode="auto">
                  <a:xfrm>
                    <a:off x="4479" y="2635"/>
                    <a:ext cx="0" cy="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0" name="Rectangle 36"/>
                  <p:cNvSpPr>
                    <a:spLocks noChangeArrowheads="1"/>
                  </p:cNvSpPr>
                  <p:nvPr/>
                </p:nvSpPr>
                <p:spPr bwMode="auto">
                  <a:xfrm>
                    <a:off x="4512" y="2672"/>
                    <a:ext cx="3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Cin</a:t>
                    </a:r>
                    <a:endParaRPr lang="en-US" altLang="zh-CN" sz="1600">
                      <a:cs typeface="Arial" panose="020B0604020202020204" pitchFamily="34" charset="0"/>
                    </a:endParaRPr>
                  </a:p>
                </p:txBody>
              </p:sp>
              <p:sp>
                <p:nvSpPr>
                  <p:cNvPr id="97321" name="Line 37"/>
                  <p:cNvSpPr>
                    <a:spLocks noChangeShapeType="1"/>
                  </p:cNvSpPr>
                  <p:nvPr/>
                </p:nvSpPr>
                <p:spPr bwMode="auto">
                  <a:xfrm>
                    <a:off x="4479" y="3584"/>
                    <a:ext cx="0" cy="309"/>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2" name="Rectangle 38"/>
                  <p:cNvSpPr>
                    <a:spLocks noChangeArrowheads="1"/>
                  </p:cNvSpPr>
                  <p:nvPr/>
                </p:nvSpPr>
                <p:spPr bwMode="auto">
                  <a:xfrm>
                    <a:off x="4512" y="3740"/>
                    <a:ext cx="40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Cout</a:t>
                    </a:r>
                    <a:endParaRPr lang="en-US" altLang="zh-CN" sz="1600">
                      <a:cs typeface="Arial" panose="020B0604020202020204" pitchFamily="34" charset="0"/>
                    </a:endParaRPr>
                  </a:p>
                </p:txBody>
              </p:sp>
              <p:sp>
                <p:nvSpPr>
                  <p:cNvPr id="97323" name="Line 39"/>
                  <p:cNvSpPr>
                    <a:spLocks noChangeShapeType="1"/>
                  </p:cNvSpPr>
                  <p:nvPr/>
                </p:nvSpPr>
                <p:spPr bwMode="auto">
                  <a:xfrm flipH="1">
                    <a:off x="2371" y="3462"/>
                    <a:ext cx="1039"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4" name="Line 40"/>
                  <p:cNvSpPr>
                    <a:spLocks noChangeShapeType="1"/>
                  </p:cNvSpPr>
                  <p:nvPr/>
                </p:nvSpPr>
                <p:spPr bwMode="auto">
                  <a:xfrm flipH="1">
                    <a:off x="2537" y="3426"/>
                    <a:ext cx="89" cy="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5" name="Rectangle 41"/>
                  <p:cNvSpPr>
                    <a:spLocks noChangeArrowheads="1"/>
                  </p:cNvSpPr>
                  <p:nvPr/>
                </p:nvSpPr>
                <p:spPr bwMode="auto">
                  <a:xfrm>
                    <a:off x="2408" y="3462"/>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26" name="Rectangle 42"/>
                  <p:cNvSpPr>
                    <a:spLocks noChangeArrowheads="1"/>
                  </p:cNvSpPr>
                  <p:nvPr/>
                </p:nvSpPr>
                <p:spPr bwMode="auto">
                  <a:xfrm>
                    <a:off x="2202" y="3383"/>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grpSp>
                <p:nvGrpSpPr>
                  <p:cNvPr id="97327" name="Group 43"/>
                  <p:cNvGrpSpPr/>
                  <p:nvPr/>
                </p:nvGrpSpPr>
                <p:grpSpPr bwMode="auto">
                  <a:xfrm>
                    <a:off x="2780" y="3574"/>
                    <a:ext cx="290" cy="236"/>
                    <a:chOff x="1816" y="3448"/>
                    <a:chExt cx="336" cy="288"/>
                  </a:xfrm>
                </p:grpSpPr>
                <p:sp>
                  <p:nvSpPr>
                    <p:cNvPr id="97346" name="Oval 44"/>
                    <p:cNvSpPr>
                      <a:spLocks noChangeArrowheads="1"/>
                    </p:cNvSpPr>
                    <p:nvPr/>
                  </p:nvSpPr>
                  <p:spPr bwMode="auto">
                    <a:xfrm>
                      <a:off x="2072" y="3560"/>
                      <a:ext cx="80" cy="8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7347" name="Line 45"/>
                    <p:cNvSpPr>
                      <a:spLocks noChangeShapeType="1"/>
                    </p:cNvSpPr>
                    <p:nvPr/>
                  </p:nvSpPr>
                  <p:spPr bwMode="auto">
                    <a:xfrm flipH="1" flipV="1">
                      <a:off x="1816" y="3448"/>
                      <a:ext cx="256" cy="16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8" name="Line 46"/>
                    <p:cNvSpPr>
                      <a:spLocks noChangeShapeType="1"/>
                    </p:cNvSpPr>
                    <p:nvPr/>
                  </p:nvSpPr>
                  <p:spPr bwMode="auto">
                    <a:xfrm flipH="1">
                      <a:off x="1816" y="3608"/>
                      <a:ext cx="256" cy="12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9" name="Line 47"/>
                    <p:cNvSpPr>
                      <a:spLocks noChangeShapeType="1"/>
                    </p:cNvSpPr>
                    <p:nvPr/>
                  </p:nvSpPr>
                  <p:spPr bwMode="auto">
                    <a:xfrm>
                      <a:off x="1824" y="3464"/>
                      <a:ext cx="0" cy="27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328" name="Line 48"/>
                  <p:cNvSpPr>
                    <a:spLocks noChangeShapeType="1"/>
                  </p:cNvSpPr>
                  <p:nvPr/>
                </p:nvSpPr>
                <p:spPr bwMode="auto">
                  <a:xfrm>
                    <a:off x="2664" y="3465"/>
                    <a:ext cx="0" cy="23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9" name="Line 49"/>
                  <p:cNvSpPr>
                    <a:spLocks noChangeShapeType="1"/>
                  </p:cNvSpPr>
                  <p:nvPr/>
                </p:nvSpPr>
                <p:spPr bwMode="auto">
                  <a:xfrm>
                    <a:off x="2667" y="3698"/>
                    <a:ext cx="11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0" name="Line 50"/>
                  <p:cNvSpPr>
                    <a:spLocks noChangeShapeType="1"/>
                  </p:cNvSpPr>
                  <p:nvPr/>
                </p:nvSpPr>
                <p:spPr bwMode="auto">
                  <a:xfrm flipH="1">
                    <a:off x="3073" y="3698"/>
                    <a:ext cx="337"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1" name="Line 51"/>
                  <p:cNvSpPr>
                    <a:spLocks noChangeShapeType="1"/>
                  </p:cNvSpPr>
                  <p:nvPr/>
                </p:nvSpPr>
                <p:spPr bwMode="auto">
                  <a:xfrm flipH="1">
                    <a:off x="3155" y="3663"/>
                    <a:ext cx="89" cy="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2" name="Rectangle 52"/>
                  <p:cNvSpPr>
                    <a:spLocks noChangeArrowheads="1"/>
                  </p:cNvSpPr>
                  <p:nvPr/>
                </p:nvSpPr>
                <p:spPr bwMode="auto">
                  <a:xfrm>
                    <a:off x="3058" y="370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33" name="Rectangle 53"/>
                  <p:cNvSpPr>
                    <a:spLocks noChangeArrowheads="1"/>
                  </p:cNvSpPr>
                  <p:nvPr/>
                </p:nvSpPr>
                <p:spPr bwMode="auto">
                  <a:xfrm>
                    <a:off x="3413" y="3271"/>
                    <a:ext cx="316" cy="658"/>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7334" name="Rectangle 54"/>
                  <p:cNvSpPr>
                    <a:spLocks noChangeArrowheads="1"/>
                  </p:cNvSpPr>
                  <p:nvPr/>
                </p:nvSpPr>
                <p:spPr bwMode="auto">
                  <a:xfrm>
                    <a:off x="3385" y="3353"/>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0</a:t>
                    </a:r>
                    <a:endParaRPr lang="zh-CN" altLang="en-US" sz="1200">
                      <a:latin typeface="Times New Roman" panose="02020603050405020304" pitchFamily="18" charset="0"/>
                    </a:endParaRPr>
                  </a:p>
                </p:txBody>
              </p:sp>
              <p:sp>
                <p:nvSpPr>
                  <p:cNvPr id="97335" name="Rectangle 55"/>
                  <p:cNvSpPr>
                    <a:spLocks noChangeArrowheads="1"/>
                  </p:cNvSpPr>
                  <p:nvPr/>
                </p:nvSpPr>
                <p:spPr bwMode="auto">
                  <a:xfrm>
                    <a:off x="3372" y="3589"/>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1</a:t>
                    </a:r>
                    <a:endParaRPr lang="zh-CN" altLang="en-US" sz="1200">
                      <a:latin typeface="Times New Roman" panose="02020603050405020304" pitchFamily="18" charset="0"/>
                    </a:endParaRPr>
                  </a:p>
                </p:txBody>
              </p:sp>
              <p:sp>
                <p:nvSpPr>
                  <p:cNvPr id="97336" name="Rectangle 56"/>
                  <p:cNvSpPr>
                    <a:spLocks noChangeArrowheads="1"/>
                  </p:cNvSpPr>
                  <p:nvPr/>
                </p:nvSpPr>
                <p:spPr bwMode="auto">
                  <a:xfrm rot="5400000">
                    <a:off x="3395" y="3511"/>
                    <a:ext cx="45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Mux</a:t>
                    </a:r>
                    <a:endParaRPr lang="en-US" altLang="zh-CN" sz="1600">
                      <a:cs typeface="Arial" panose="020B0604020202020204" pitchFamily="34" charset="0"/>
                    </a:endParaRPr>
                  </a:p>
                </p:txBody>
              </p:sp>
              <p:sp>
                <p:nvSpPr>
                  <p:cNvPr id="97337" name="Line 57"/>
                  <p:cNvSpPr>
                    <a:spLocks noChangeShapeType="1"/>
                  </p:cNvSpPr>
                  <p:nvPr/>
                </p:nvSpPr>
                <p:spPr bwMode="auto">
                  <a:xfrm flipV="1">
                    <a:off x="3571" y="2471"/>
                    <a:ext cx="0" cy="797"/>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8" name="Rectangle 58"/>
                  <p:cNvSpPr>
                    <a:spLocks noChangeArrowheads="1"/>
                  </p:cNvSpPr>
                  <p:nvPr/>
                </p:nvSpPr>
                <p:spPr bwMode="auto">
                  <a:xfrm>
                    <a:off x="3467" y="3259"/>
                    <a:ext cx="2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200">
                        <a:latin typeface="Times New Roman" panose="02020603050405020304" pitchFamily="18" charset="0"/>
                      </a:rPr>
                      <a:t>Sel</a:t>
                    </a:r>
                    <a:endParaRPr lang="en-US" altLang="zh-CN" sz="1200">
                      <a:latin typeface="Times New Roman" panose="02020603050405020304" pitchFamily="18" charset="0"/>
                    </a:endParaRPr>
                  </a:p>
                </p:txBody>
              </p:sp>
              <p:sp>
                <p:nvSpPr>
                  <p:cNvPr id="97339" name="Line 59"/>
                  <p:cNvSpPr>
                    <a:spLocks noChangeShapeType="1"/>
                  </p:cNvSpPr>
                  <p:nvPr/>
                </p:nvSpPr>
                <p:spPr bwMode="auto">
                  <a:xfrm flipH="1">
                    <a:off x="3568" y="2632"/>
                    <a:ext cx="91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0" name="Rectangle 60"/>
                  <p:cNvSpPr>
                    <a:spLocks noChangeArrowheads="1"/>
                  </p:cNvSpPr>
                  <p:nvPr/>
                </p:nvSpPr>
                <p:spPr bwMode="auto">
                  <a:xfrm>
                    <a:off x="3189" y="2442"/>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Sub</a:t>
                    </a:r>
                    <a:endParaRPr lang="en-US" altLang="zh-CN" sz="1600">
                      <a:cs typeface="Arial" panose="020B0604020202020204" pitchFamily="34" charset="0"/>
                    </a:endParaRPr>
                  </a:p>
                </p:txBody>
              </p:sp>
              <p:sp>
                <p:nvSpPr>
                  <p:cNvPr id="97341" name="Rectangle 62"/>
                  <p:cNvSpPr>
                    <a:spLocks noChangeArrowheads="1"/>
                  </p:cNvSpPr>
                  <p:nvPr/>
                </p:nvSpPr>
                <p:spPr bwMode="auto">
                  <a:xfrm>
                    <a:off x="3016" y="3504"/>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sp>
                <p:nvSpPr>
                  <p:cNvPr id="97342" name="Line 63"/>
                  <p:cNvSpPr>
                    <a:spLocks noChangeShapeType="1"/>
                  </p:cNvSpPr>
                  <p:nvPr/>
                </p:nvSpPr>
                <p:spPr bwMode="auto">
                  <a:xfrm>
                    <a:off x="3067" y="3539"/>
                    <a:ext cx="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343" name="Line 64"/>
                  <p:cNvSpPr>
                    <a:spLocks noChangeShapeType="1"/>
                  </p:cNvSpPr>
                  <p:nvPr/>
                </p:nvSpPr>
                <p:spPr bwMode="auto">
                  <a:xfrm>
                    <a:off x="4640" y="3048"/>
                    <a:ext cx="401"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44" name="Line 65"/>
                  <p:cNvSpPr>
                    <a:spLocks noChangeShapeType="1"/>
                  </p:cNvSpPr>
                  <p:nvPr/>
                </p:nvSpPr>
                <p:spPr bwMode="auto">
                  <a:xfrm>
                    <a:off x="4657" y="3447"/>
                    <a:ext cx="402"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45" name="Rectangle 66"/>
                  <p:cNvSpPr>
                    <a:spLocks noChangeArrowheads="1"/>
                  </p:cNvSpPr>
                  <p:nvPr/>
                </p:nvSpPr>
                <p:spPr bwMode="auto">
                  <a:xfrm>
                    <a:off x="5040" y="3370"/>
                    <a:ext cx="2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OF</a:t>
                    </a:r>
                    <a:endParaRPr lang="en-US" altLang="zh-CN" sz="1600">
                      <a:cs typeface="Arial" panose="020B0604020202020204" pitchFamily="34" charset="0"/>
                    </a:endParaRPr>
                  </a:p>
                </p:txBody>
              </p:sp>
            </p:grpSp>
            <p:sp>
              <p:nvSpPr>
                <p:cNvPr id="97298" name="Text Box 68"/>
                <p:cNvSpPr txBox="1">
                  <a:spLocks noChangeArrowheads="1"/>
                </p:cNvSpPr>
                <p:nvPr/>
              </p:nvSpPr>
              <p:spPr bwMode="auto">
                <a:xfrm>
                  <a:off x="5278438" y="6378575"/>
                  <a:ext cx="238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00000"/>
                      </a:solidFill>
                      <a:latin typeface="微软雅黑" panose="020B0503020204020204" pitchFamily="34" charset="-122"/>
                      <a:ea typeface="微软雅黑" panose="020B0503020204020204" pitchFamily="34" charset="-122"/>
                    </a:rPr>
                    <a:t>整数加</a:t>
                  </a:r>
                  <a:r>
                    <a:rPr lang="en-US" altLang="zh-CN" sz="2000">
                      <a:solidFill>
                        <a:srgbClr val="C00000"/>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减运算部件</a:t>
                  </a:r>
                  <a:endParaRPr lang="zh-CN" altLang="en-US" sz="2000">
                    <a:solidFill>
                      <a:srgbClr val="C00000"/>
                    </a:solidFill>
                    <a:latin typeface="微软雅黑" panose="020B0503020204020204" pitchFamily="34" charset="-122"/>
                    <a:ea typeface="微软雅黑" panose="020B0503020204020204" pitchFamily="34" charset="-122"/>
                  </a:endParaRPr>
                </a:p>
              </p:txBody>
            </p:sp>
          </p:grpSp>
          <p:sp>
            <p:nvSpPr>
              <p:cNvPr id="97292" name="Line 63"/>
              <p:cNvSpPr>
                <a:spLocks noChangeShapeType="1"/>
              </p:cNvSpPr>
              <p:nvPr/>
            </p:nvSpPr>
            <p:spPr bwMode="auto">
              <a:xfrm>
                <a:off x="2455" y="1281"/>
                <a:ext cx="68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3" name="Text Box 64"/>
              <p:cNvSpPr txBox="1">
                <a:spLocks noChangeArrowheads="1"/>
              </p:cNvSpPr>
              <p:nvPr/>
            </p:nvSpPr>
            <p:spPr bwMode="auto">
              <a:xfrm>
                <a:off x="3107" y="1168"/>
                <a:ext cx="34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t>SF</a:t>
                </a:r>
                <a:endParaRPr lang="en-US" altLang="zh-CN" sz="1600"/>
              </a:p>
            </p:txBody>
          </p:sp>
          <p:sp>
            <p:nvSpPr>
              <p:cNvPr id="97294" name="Line 65"/>
              <p:cNvSpPr>
                <a:spLocks noChangeShapeType="1"/>
              </p:cNvSpPr>
              <p:nvPr/>
            </p:nvSpPr>
            <p:spPr bwMode="auto">
              <a:xfrm>
                <a:off x="2455" y="1508"/>
                <a:ext cx="85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5" name="Text Box 66"/>
              <p:cNvSpPr txBox="1">
                <a:spLocks noChangeArrowheads="1"/>
              </p:cNvSpPr>
              <p:nvPr/>
            </p:nvSpPr>
            <p:spPr bwMode="auto">
              <a:xfrm>
                <a:off x="3277" y="1395"/>
                <a:ext cx="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t>CF</a:t>
                </a:r>
                <a:endParaRPr lang="en-US" altLang="zh-CN" sz="1600"/>
              </a:p>
            </p:txBody>
          </p:sp>
        </p:grpSp>
        <p:sp>
          <p:nvSpPr>
            <p:cNvPr id="97290" name="Text Box 67"/>
            <p:cNvSpPr txBox="1">
              <a:spLocks noChangeArrowheads="1"/>
            </p:cNvSpPr>
            <p:nvPr/>
          </p:nvSpPr>
          <p:spPr bwMode="auto">
            <a:xfrm>
              <a:off x="1753" y="1470"/>
              <a:ext cx="3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Times New Roman" panose="02020603050405020304" pitchFamily="18" charset="0"/>
                </a:rPr>
                <a:t>B</a:t>
              </a:r>
              <a:r>
                <a:rPr lang="zh-CN" altLang="en-US" sz="1600">
                  <a:latin typeface="Times New Roman" panose="02020603050405020304" pitchFamily="18" charset="0"/>
                </a:rPr>
                <a:t>＇</a:t>
              </a:r>
              <a:endParaRPr lang="en-US" altLang="zh-CN" sz="1600">
                <a:latin typeface="Times New Roman" panose="02020603050405020304" pitchFamily="18" charset="0"/>
              </a:endParaRPr>
            </a:p>
          </p:txBody>
        </p:sp>
      </p:grpSp>
      <p:sp>
        <p:nvSpPr>
          <p:cNvPr id="702532" name="Text Box 68"/>
          <p:cNvSpPr txBox="1">
            <a:spLocks noChangeArrowheads="1"/>
          </p:cNvSpPr>
          <p:nvPr/>
        </p:nvSpPr>
        <p:spPr bwMode="auto">
          <a:xfrm>
            <a:off x="7672389" y="895351"/>
            <a:ext cx="432826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问题：为什么要生成并保存条件标志？</a:t>
            </a:r>
            <a:endParaRPr lang="zh-CN" altLang="en-US" sz="2000" dirty="0">
              <a:ea typeface="微软雅黑" panose="020B0503020204020204" pitchFamily="34" charset="-122"/>
            </a:endParaRPr>
          </a:p>
          <a:p>
            <a:pPr algn="just" eaLnBrk="1" hangingPunct="1">
              <a:lnSpc>
                <a:spcPct val="100000"/>
              </a:lnSpc>
              <a:spcBef>
                <a:spcPct val="50000"/>
              </a:spcBef>
              <a:buFontTx/>
              <a:buNone/>
            </a:pPr>
            <a:r>
              <a:rPr lang="zh-CN" altLang="en-US" sz="2000" dirty="0">
                <a:solidFill>
                  <a:srgbClr val="0033CC"/>
                </a:solidFill>
                <a:ea typeface="微软雅黑" panose="020B0503020204020204" pitchFamily="34" charset="-122"/>
              </a:rPr>
              <a:t>为了在</a:t>
            </a:r>
            <a:r>
              <a:rPr lang="zh-CN" altLang="en-US" sz="2000" dirty="0">
                <a:solidFill>
                  <a:srgbClr val="FF0000"/>
                </a:solidFill>
                <a:ea typeface="微软雅黑" panose="020B0503020204020204" pitchFamily="34" charset="-122"/>
              </a:rPr>
              <a:t>分支指令（条件转移指令）</a:t>
            </a:r>
            <a:r>
              <a:rPr lang="zh-CN" altLang="en-US" sz="2000" dirty="0">
                <a:solidFill>
                  <a:srgbClr val="0033CC"/>
                </a:solidFill>
                <a:ea typeface="微软雅黑" panose="020B0503020204020204" pitchFamily="34" charset="-122"/>
              </a:rPr>
              <a:t>中被用作是否转移执行的条件！如</a:t>
            </a:r>
            <a:r>
              <a:rPr lang="en-US" altLang="zh-CN" sz="2000" dirty="0">
                <a:solidFill>
                  <a:srgbClr val="0033CC"/>
                </a:solidFill>
                <a:ea typeface="微软雅黑" panose="020B0503020204020204" pitchFamily="34" charset="-122"/>
              </a:rPr>
              <a:t>MIPS</a:t>
            </a:r>
            <a:r>
              <a:rPr lang="zh-CN" altLang="en-US" sz="2000" dirty="0">
                <a:solidFill>
                  <a:srgbClr val="0033CC"/>
                </a:solidFill>
                <a:ea typeface="微软雅黑" panose="020B0503020204020204" pitchFamily="34" charset="-122"/>
              </a:rPr>
              <a:t>中的</a:t>
            </a:r>
            <a:r>
              <a:rPr lang="en-US" altLang="zh-CN" sz="2000" dirty="0">
                <a:solidFill>
                  <a:srgbClr val="0033CC"/>
                </a:solidFill>
                <a:ea typeface="微软雅黑" panose="020B0503020204020204" pitchFamily="34" charset="-122"/>
              </a:rPr>
              <a:t>BNE, BEQ</a:t>
            </a:r>
            <a:r>
              <a:rPr lang="zh-CN" altLang="en-US" sz="2000" dirty="0">
                <a:solidFill>
                  <a:srgbClr val="0033CC"/>
                </a:solidFill>
                <a:ea typeface="微软雅黑" panose="020B0503020204020204" pitchFamily="34" charset="-122"/>
              </a:rPr>
              <a:t>指令</a:t>
            </a:r>
            <a:endParaRPr lang="en-US" altLang="zh-CN" sz="2000" dirty="0">
              <a:solidFill>
                <a:srgbClr val="0033CC"/>
              </a:solidFill>
              <a:ea typeface="微软雅黑" panose="020B0503020204020204" pitchFamily="34" charset="-122"/>
            </a:endParaRPr>
          </a:p>
        </p:txBody>
      </p:sp>
      <p:sp>
        <p:nvSpPr>
          <p:cNvPr id="702533" name="Text Box 69"/>
          <p:cNvSpPr txBox="1">
            <a:spLocks noChangeArrowheads="1"/>
          </p:cNvSpPr>
          <p:nvPr/>
        </p:nvSpPr>
        <p:spPr bwMode="auto">
          <a:xfrm>
            <a:off x="9110664" y="2798763"/>
            <a:ext cx="1349375" cy="1320800"/>
          </a:xfrm>
          <a:prstGeom prst="rect">
            <a:avLst/>
          </a:prstGeom>
          <a:solidFill>
            <a:srgbClr val="FFCC00">
              <a:alpha val="14117"/>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solidFill>
                  <a:srgbClr val="FF0000"/>
                </a:solidFill>
                <a:latin typeface="微软雅黑" panose="020B0503020204020204" pitchFamily="34" charset="-122"/>
                <a:ea typeface="微软雅黑" panose="020B0503020204020204" pitchFamily="34" charset="-122"/>
              </a:rPr>
              <a:t>if (i&gt;j)</a:t>
            </a:r>
            <a:r>
              <a:rPr lang="en-US" altLang="zh-CN" sz="2000">
                <a:latin typeface="微软雅黑" panose="020B0503020204020204" pitchFamily="34" charset="-122"/>
                <a:ea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463">
                                            <p:txEl>
                                              <p:pRg st="0" end="0"/>
                                            </p:txEl>
                                          </p:spTgt>
                                        </p:tgtEl>
                                        <p:attrNameLst>
                                          <p:attrName>style.visibility</p:attrName>
                                        </p:attrNameLst>
                                      </p:cBhvr>
                                      <p:to>
                                        <p:strVal val="visible"/>
                                      </p:to>
                                    </p:set>
                                    <p:animEffect transition="in" filter="blinds(horizontal)">
                                      <p:cBhvr>
                                        <p:cTn id="7" dur="500"/>
                                        <p:tgtEl>
                                          <p:spTgt spid="57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463">
                                            <p:txEl>
                                              <p:pRg st="1" end="1"/>
                                            </p:txEl>
                                          </p:spTgt>
                                        </p:tgtEl>
                                        <p:attrNameLst>
                                          <p:attrName>style.visibility</p:attrName>
                                        </p:attrNameLst>
                                      </p:cBhvr>
                                      <p:to>
                                        <p:strVal val="visible"/>
                                      </p:to>
                                    </p:set>
                                    <p:animEffect transition="in" filter="blinds(horizontal)">
                                      <p:cBhvr>
                                        <p:cTn id="12" dur="500"/>
                                        <p:tgtEl>
                                          <p:spTgt spid="57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463">
                                            <p:txEl>
                                              <p:pRg st="2" end="2"/>
                                            </p:txEl>
                                          </p:spTgt>
                                        </p:tgtEl>
                                        <p:attrNameLst>
                                          <p:attrName>style.visibility</p:attrName>
                                        </p:attrNameLst>
                                      </p:cBhvr>
                                      <p:to>
                                        <p:strVal val="visible"/>
                                      </p:to>
                                    </p:set>
                                    <p:animEffect transition="in" filter="blinds(horizontal)">
                                      <p:cBhvr>
                                        <p:cTn id="17" dur="500"/>
                                        <p:tgtEl>
                                          <p:spTgt spid="57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02532">
                                            <p:txEl>
                                              <p:pRg st="0" end="0"/>
                                            </p:txEl>
                                          </p:spTgt>
                                        </p:tgtEl>
                                        <p:attrNameLst>
                                          <p:attrName>style.visibility</p:attrName>
                                        </p:attrNameLst>
                                      </p:cBhvr>
                                      <p:to>
                                        <p:strVal val="visible"/>
                                      </p:to>
                                    </p:set>
                                    <p:animEffect transition="in" filter="blinds(horizontal)">
                                      <p:cBhvr>
                                        <p:cTn id="22" dur="500"/>
                                        <p:tgtEl>
                                          <p:spTgt spid="70253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533"/>
                                        </p:tgtEl>
                                        <p:attrNameLst>
                                          <p:attrName>style.visibility</p:attrName>
                                        </p:attrNameLst>
                                      </p:cBhvr>
                                      <p:to>
                                        <p:strVal val="visible"/>
                                      </p:to>
                                    </p:set>
                                    <p:animEffect transition="in" filter="blinds(horizontal)">
                                      <p:cBhvr>
                                        <p:cTn id="27" dur="500"/>
                                        <p:tgtEl>
                                          <p:spTgt spid="7025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02532">
                                            <p:txEl>
                                              <p:pRg st="1" end="1"/>
                                            </p:txEl>
                                          </p:spTgt>
                                        </p:tgtEl>
                                        <p:attrNameLst>
                                          <p:attrName>style.visibility</p:attrName>
                                        </p:attrNameLst>
                                      </p:cBhvr>
                                      <p:to>
                                        <p:strVal val="visible"/>
                                      </p:to>
                                    </p:set>
                                    <p:animEffect transition="in" filter="blinds(horizontal)">
                                      <p:cBhvr>
                                        <p:cTn id="32" dur="500"/>
                                        <p:tgtEl>
                                          <p:spTgt spid="70253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2468"/>
                                        </p:tgtEl>
                                        <p:attrNameLst>
                                          <p:attrName>style.visibility</p:attrName>
                                        </p:attrNameLst>
                                      </p:cBhvr>
                                      <p:to>
                                        <p:strVal val="visible"/>
                                      </p:to>
                                    </p:set>
                                    <p:animEffect transition="in" filter="blinds(horizontal)">
                                      <p:cBhvr>
                                        <p:cTn id="37" dur="500"/>
                                        <p:tgtEl>
                                          <p:spTgt spid="70246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02469"/>
                                        </p:tgtEl>
                                        <p:attrNameLst>
                                          <p:attrName>style.visibility</p:attrName>
                                        </p:attrNameLst>
                                      </p:cBhvr>
                                      <p:to>
                                        <p:strVal val="visible"/>
                                      </p:to>
                                    </p:set>
                                    <p:animEffect transition="in" filter="blinds(horizontal)">
                                      <p:cBhvr>
                                        <p:cTn id="42" dur="500"/>
                                        <p:tgtEl>
                                          <p:spTgt spid="70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68" grpId="0"/>
      <p:bldP spid="702469" grpId="0"/>
      <p:bldP spid="7025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a:t>组合逻辑电路的分析方法：</a:t>
            </a:r>
            <a:r>
              <a:rPr lang="zh-CN" altLang="en-CA" dirty="0"/>
              <a:t>例题</a:t>
            </a:r>
            <a:endParaRPr lang="zh-CN" altLang="zh-CN"/>
          </a:p>
        </p:txBody>
      </p:sp>
      <p:sp>
        <p:nvSpPr>
          <p:cNvPr id="10243" name="Rectangle 3"/>
          <p:cNvSpPr>
            <a:spLocks noGrp="1" noChangeArrowheads="1"/>
          </p:cNvSpPr>
          <p:nvPr>
            <p:ph type="body" sz="half" idx="1"/>
          </p:nvPr>
        </p:nvSpPr>
        <p:spPr>
          <a:xfrm>
            <a:off x="441847" y="705519"/>
            <a:ext cx="4059237" cy="932435"/>
          </a:xfrm>
        </p:spPr>
        <p:txBody>
          <a:bodyPr/>
          <a:lstStyle/>
          <a:p>
            <a:pPr eaLnBrk="1" hangingPunct="1">
              <a:buFont typeface="Wingdings" panose="05000000000000000000" pitchFamily="2" charset="2"/>
              <a:buNone/>
            </a:pPr>
            <a:r>
              <a:rPr lang="zh-CN" altLang="en-US" b="0" dirty="0">
                <a:solidFill>
                  <a:srgbClr val="FF0000"/>
                </a:solidFill>
                <a:latin typeface="微软雅黑" panose="020B0503020204020204" pitchFamily="34" charset="-122"/>
                <a:ea typeface="微软雅黑" panose="020B0503020204020204" pitchFamily="34" charset="-122"/>
              </a:rPr>
              <a:t>例</a:t>
            </a:r>
            <a:r>
              <a:rPr lang="en-US" altLang="zh-CN" b="0" dirty="0">
                <a:solidFill>
                  <a:srgbClr val="FF0000"/>
                </a:solidFill>
                <a:latin typeface="微软雅黑" panose="020B0503020204020204" pitchFamily="34" charset="-122"/>
                <a:ea typeface="微软雅黑" panose="020B0503020204020204" pitchFamily="34" charset="-122"/>
              </a:rPr>
              <a:t>2</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分析如图所示组合逻辑电路的逻辑功能</a:t>
            </a:r>
            <a:endParaRPr lang="zh-CN" altLang="en-US" b="0" dirty="0">
              <a:latin typeface="微软雅黑" panose="020B0503020204020204" pitchFamily="34" charset="-122"/>
              <a:ea typeface="微软雅黑" panose="020B0503020204020204" pitchFamily="34" charset="-122"/>
            </a:endParaRPr>
          </a:p>
        </p:txBody>
      </p:sp>
      <p:graphicFrame>
        <p:nvGraphicFramePr>
          <p:cNvPr id="10244" name="Object 4"/>
          <p:cNvGraphicFramePr>
            <a:graphicFrameLocks noGrp="1" noChangeAspect="1"/>
          </p:cNvGraphicFramePr>
          <p:nvPr>
            <p:ph sz="quarter" idx="2"/>
          </p:nvPr>
        </p:nvGraphicFramePr>
        <p:xfrm>
          <a:off x="8832304" y="705519"/>
          <a:ext cx="2841625" cy="4752975"/>
        </p:xfrm>
        <a:graphic>
          <a:graphicData uri="http://schemas.openxmlformats.org/presentationml/2006/ole">
            <mc:AlternateContent xmlns:mc="http://schemas.openxmlformats.org/markup-compatibility/2006">
              <mc:Choice xmlns:v="urn:schemas-microsoft-com:vml" Requires="v">
                <p:oleObj spid="_x0000_s0" name="Visio" r:id="rId1" imgW="2366645" imgH="3953510" progId="Visio.Drawing.11">
                  <p:embed/>
                </p:oleObj>
              </mc:Choice>
              <mc:Fallback>
                <p:oleObj name="Visio" r:id="rId1" imgW="2366645" imgH="395351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705519"/>
                        <a:ext cx="2841625"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noGrp="1" noChangeAspect="1"/>
          </p:cNvGraphicFramePr>
          <p:nvPr>
            <p:ph sz="quarter" idx="3"/>
          </p:nvPr>
        </p:nvGraphicFramePr>
        <p:xfrm>
          <a:off x="767408" y="1814388"/>
          <a:ext cx="4032250" cy="1617663"/>
        </p:xfrm>
        <a:graphic>
          <a:graphicData uri="http://schemas.openxmlformats.org/presentationml/2006/ole">
            <mc:AlternateContent xmlns:mc="http://schemas.openxmlformats.org/markup-compatibility/2006">
              <mc:Choice xmlns:v="urn:schemas-microsoft-com:vml" Requires="v">
                <p:oleObj spid="_x0000_s2" name="公式" r:id="rId3" imgW="1612900" imgH="647700" progId="Equation.3">
                  <p:embed/>
                </p:oleObj>
              </mc:Choice>
              <mc:Fallback>
                <p:oleObj name="公式" r:id="rId3" imgW="1612900" imgH="647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08" y="1814388"/>
                        <a:ext cx="4032250" cy="161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p:cNvPicPr>
            <a:picLocks noChangeAspect="1"/>
          </p:cNvPicPr>
          <p:nvPr/>
        </p:nvPicPr>
        <p:blipFill>
          <a:blip r:embed="rId5"/>
          <a:stretch>
            <a:fillRect/>
          </a:stretch>
        </p:blipFill>
        <p:spPr>
          <a:xfrm>
            <a:off x="5156333" y="992345"/>
            <a:ext cx="3020722" cy="4873309"/>
          </a:xfrm>
          <a:prstGeom prst="rect">
            <a:avLst/>
          </a:prstGeom>
        </p:spPr>
      </p:pic>
      <p:sp>
        <p:nvSpPr>
          <p:cNvPr id="7" name="AutoShape 59"/>
          <p:cNvSpPr>
            <a:spLocks noChangeArrowheads="1"/>
          </p:cNvSpPr>
          <p:nvPr/>
        </p:nvSpPr>
        <p:spPr bwMode="auto">
          <a:xfrm>
            <a:off x="3503712" y="3608485"/>
            <a:ext cx="1172493" cy="360040"/>
          </a:xfrm>
          <a:prstGeom prst="wedgeRectCallout">
            <a:avLst>
              <a:gd name="adj1" fmla="val 103407"/>
              <a:gd name="adj2" fmla="val -153032"/>
            </a:avLst>
          </a:prstGeom>
          <a:solidFill>
            <a:srgbClr val="CC99FF"/>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a:t>格雷码</a:t>
            </a:r>
            <a:endParaRPr lang="zh-CN" altLang="en-US" sz="2400"/>
          </a:p>
        </p:txBody>
      </p:sp>
      <p:sp>
        <p:nvSpPr>
          <p:cNvPr id="8" name="Rectangle 61"/>
          <p:cNvSpPr>
            <a:spLocks noChangeArrowheads="1"/>
          </p:cNvSpPr>
          <p:nvPr/>
        </p:nvSpPr>
        <p:spPr bwMode="auto">
          <a:xfrm>
            <a:off x="441847" y="4354411"/>
            <a:ext cx="3808413" cy="110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0" dirty="0"/>
              <a:t>   </a:t>
            </a:r>
            <a:r>
              <a:rPr lang="zh-CN" altLang="en-US" sz="2400" b="0" dirty="0">
                <a:latin typeface="微软雅黑" panose="020B0503020204020204" pitchFamily="34" charset="-122"/>
                <a:ea typeface="微软雅黑" panose="020B0503020204020204" pitchFamily="34" charset="-122"/>
              </a:rPr>
              <a:t>填写真值表可见，该电路为二进制码至格雷码转换电路</a:t>
            </a:r>
            <a:endParaRPr lang="zh-CN" altLang="en-US" sz="2400" b="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74445" y="217041"/>
            <a:ext cx="6611938" cy="372603"/>
          </a:xfrm>
        </p:spPr>
        <p:txBody>
          <a:bodyPr/>
          <a:lstStyle/>
          <a:p>
            <a:r>
              <a:rPr lang="zh-CN" altLang="en-US" dirty="0">
                <a:latin typeface="微软雅黑" panose="020B0503020204020204" pitchFamily="34" charset="-122"/>
                <a:ea typeface="微软雅黑" panose="020B0503020204020204" pitchFamily="34" charset="-122"/>
              </a:rPr>
              <a:t>关于</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的三个重要认识</a:t>
            </a:r>
            <a:endParaRPr lang="zh-CN" altLang="en-US" dirty="0">
              <a:latin typeface="微软雅黑" panose="020B0503020204020204" pitchFamily="34" charset="-122"/>
              <a:ea typeface="微软雅黑" panose="020B0503020204020204" pitchFamily="34" charset="-122"/>
            </a:endParaRPr>
          </a:p>
        </p:txBody>
      </p:sp>
      <p:grpSp>
        <p:nvGrpSpPr>
          <p:cNvPr id="96259" name="Group 3"/>
          <p:cNvGrpSpPr/>
          <p:nvPr/>
        </p:nvGrpSpPr>
        <p:grpSpPr bwMode="auto">
          <a:xfrm>
            <a:off x="869952" y="2712403"/>
            <a:ext cx="10044731" cy="4138612"/>
            <a:chOff x="0" y="1517"/>
            <a:chExt cx="5522" cy="2607"/>
          </a:xfrm>
        </p:grpSpPr>
        <p:sp>
          <p:nvSpPr>
            <p:cNvPr id="96266" name="Rectangle 33"/>
            <p:cNvSpPr>
              <a:spLocks noChangeArrowheads="1"/>
            </p:cNvSpPr>
            <p:nvPr/>
          </p:nvSpPr>
          <p:spPr bwMode="auto">
            <a:xfrm>
              <a:off x="4403" y="2741"/>
              <a:ext cx="53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Sum</a:t>
              </a:r>
              <a:endParaRPr lang="en-US" altLang="zh-CN">
                <a:cs typeface="Arial" panose="020B0604020202020204" pitchFamily="34" charset="0"/>
              </a:endParaRPr>
            </a:p>
          </p:txBody>
        </p:sp>
        <p:sp>
          <p:nvSpPr>
            <p:cNvPr id="96267" name="Line 11"/>
            <p:cNvSpPr>
              <a:spLocks noChangeShapeType="1"/>
            </p:cNvSpPr>
            <p:nvPr/>
          </p:nvSpPr>
          <p:spPr bwMode="auto">
            <a:xfrm flipH="1">
              <a:off x="507" y="2327"/>
              <a:ext cx="2619" cy="1"/>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Line 12"/>
            <p:cNvSpPr>
              <a:spLocks noChangeShapeType="1"/>
            </p:cNvSpPr>
            <p:nvPr/>
          </p:nvSpPr>
          <p:spPr bwMode="auto">
            <a:xfrm flipH="1">
              <a:off x="3111" y="2141"/>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9" name="Line 13"/>
            <p:cNvSpPr>
              <a:spLocks noChangeShapeType="1"/>
            </p:cNvSpPr>
            <p:nvPr/>
          </p:nvSpPr>
          <p:spPr bwMode="auto">
            <a:xfrm>
              <a:off x="3129" y="2141"/>
              <a:ext cx="564"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Line 14"/>
            <p:cNvSpPr>
              <a:spLocks noChangeShapeType="1"/>
            </p:cNvSpPr>
            <p:nvPr/>
          </p:nvSpPr>
          <p:spPr bwMode="auto">
            <a:xfrm>
              <a:off x="3087" y="2822"/>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16"/>
            <p:cNvSpPr>
              <a:spLocks noChangeShapeType="1"/>
            </p:cNvSpPr>
            <p:nvPr/>
          </p:nvSpPr>
          <p:spPr bwMode="auto">
            <a:xfrm>
              <a:off x="3693" y="2448"/>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Line 18"/>
            <p:cNvSpPr>
              <a:spLocks noChangeShapeType="1"/>
            </p:cNvSpPr>
            <p:nvPr/>
          </p:nvSpPr>
          <p:spPr bwMode="auto">
            <a:xfrm flipV="1">
              <a:off x="3120" y="3060"/>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3" name="Line 19"/>
            <p:cNvSpPr>
              <a:spLocks noChangeShapeType="1"/>
            </p:cNvSpPr>
            <p:nvPr/>
          </p:nvSpPr>
          <p:spPr bwMode="auto">
            <a:xfrm flipV="1">
              <a:off x="3129" y="3365"/>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4" name="Line 20"/>
            <p:cNvSpPr>
              <a:spLocks noChangeShapeType="1"/>
            </p:cNvSpPr>
            <p:nvPr/>
          </p:nvSpPr>
          <p:spPr bwMode="auto">
            <a:xfrm flipV="1">
              <a:off x="3121" y="2929"/>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5" name="Line 22"/>
            <p:cNvSpPr>
              <a:spLocks noChangeShapeType="1"/>
            </p:cNvSpPr>
            <p:nvPr/>
          </p:nvSpPr>
          <p:spPr bwMode="auto">
            <a:xfrm flipV="1">
              <a:off x="3703" y="2905"/>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23"/>
            <p:cNvSpPr>
              <a:spLocks noChangeShapeType="1"/>
            </p:cNvSpPr>
            <p:nvPr/>
          </p:nvSpPr>
          <p:spPr bwMode="auto">
            <a:xfrm flipV="1">
              <a:off x="3707" y="2917"/>
              <a:ext cx="749"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Line 24"/>
            <p:cNvSpPr>
              <a:spLocks noChangeShapeType="1"/>
            </p:cNvSpPr>
            <p:nvPr/>
          </p:nvSpPr>
          <p:spPr bwMode="auto">
            <a:xfrm flipH="1">
              <a:off x="2416" y="3505"/>
              <a:ext cx="709"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8" name="Rectangle 25"/>
            <p:cNvSpPr>
              <a:spLocks noChangeArrowheads="1"/>
            </p:cNvSpPr>
            <p:nvPr/>
          </p:nvSpPr>
          <p:spPr bwMode="auto">
            <a:xfrm rot="5400000">
              <a:off x="2984" y="2878"/>
              <a:ext cx="97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200">
                  <a:ea typeface="微软雅黑" panose="020B0503020204020204" pitchFamily="34" charset="-122"/>
                  <a:cs typeface="Arial" panose="020B0604020202020204" pitchFamily="34" charset="0"/>
                </a:rPr>
                <a:t>加法器</a:t>
              </a:r>
              <a:endParaRPr lang="zh-CN" altLang="en-US" sz="2200">
                <a:ea typeface="微软雅黑" panose="020B0503020204020204" pitchFamily="34" charset="-122"/>
                <a:cs typeface="Arial" panose="020B0604020202020204" pitchFamily="34" charset="0"/>
              </a:endParaRPr>
            </a:p>
          </p:txBody>
        </p:sp>
        <p:sp>
          <p:nvSpPr>
            <p:cNvPr id="96279" name="Line 26"/>
            <p:cNvSpPr>
              <a:spLocks noChangeShapeType="1"/>
            </p:cNvSpPr>
            <p:nvPr/>
          </p:nvSpPr>
          <p:spPr bwMode="auto">
            <a:xfrm flipH="1">
              <a:off x="2648" y="3446"/>
              <a:ext cx="127" cy="12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0" name="Line 27"/>
            <p:cNvSpPr>
              <a:spLocks noChangeShapeType="1"/>
            </p:cNvSpPr>
            <p:nvPr/>
          </p:nvSpPr>
          <p:spPr bwMode="auto">
            <a:xfrm flipH="1">
              <a:off x="776" y="2269"/>
              <a:ext cx="127" cy="11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1" name="Line 28"/>
            <p:cNvSpPr>
              <a:spLocks noChangeShapeType="1"/>
            </p:cNvSpPr>
            <p:nvPr/>
          </p:nvSpPr>
          <p:spPr bwMode="auto">
            <a:xfrm flipH="1">
              <a:off x="4105" y="2857"/>
              <a:ext cx="127" cy="11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2" name="Rectangle 29"/>
            <p:cNvSpPr>
              <a:spLocks noChangeArrowheads="1"/>
            </p:cNvSpPr>
            <p:nvPr/>
          </p:nvSpPr>
          <p:spPr bwMode="auto">
            <a:xfrm>
              <a:off x="890" y="208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3" name="Rectangle 30"/>
            <p:cNvSpPr>
              <a:spLocks noChangeArrowheads="1"/>
            </p:cNvSpPr>
            <p:nvPr/>
          </p:nvSpPr>
          <p:spPr bwMode="auto">
            <a:xfrm>
              <a:off x="2468" y="3505"/>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4" name="Rectangle 31"/>
            <p:cNvSpPr>
              <a:spLocks noChangeArrowheads="1"/>
            </p:cNvSpPr>
            <p:nvPr/>
          </p:nvSpPr>
          <p:spPr bwMode="auto">
            <a:xfrm>
              <a:off x="3954" y="269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5" name="Rectangle 32"/>
            <p:cNvSpPr>
              <a:spLocks noChangeArrowheads="1"/>
            </p:cNvSpPr>
            <p:nvPr/>
          </p:nvSpPr>
          <p:spPr bwMode="auto">
            <a:xfrm>
              <a:off x="256" y="2171"/>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A</a:t>
              </a:r>
              <a:endParaRPr lang="en-US" altLang="zh-CN">
                <a:cs typeface="Arial" panose="020B0604020202020204" pitchFamily="34" charset="0"/>
              </a:endParaRPr>
            </a:p>
          </p:txBody>
        </p:sp>
        <p:sp>
          <p:nvSpPr>
            <p:cNvPr id="96286" name="Rectangle 34"/>
            <p:cNvSpPr>
              <a:spLocks noChangeArrowheads="1"/>
            </p:cNvSpPr>
            <p:nvPr/>
          </p:nvSpPr>
          <p:spPr bwMode="auto">
            <a:xfrm>
              <a:off x="4275" y="2337"/>
              <a:ext cx="35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ZF</a:t>
              </a:r>
              <a:endParaRPr lang="en-US" altLang="zh-CN">
                <a:cs typeface="Arial" panose="020B0604020202020204" pitchFamily="34" charset="0"/>
              </a:endParaRPr>
            </a:p>
          </p:txBody>
        </p:sp>
        <p:sp>
          <p:nvSpPr>
            <p:cNvPr id="96287" name="Line 35"/>
            <p:cNvSpPr>
              <a:spLocks noChangeShapeType="1"/>
            </p:cNvSpPr>
            <p:nvPr/>
          </p:nvSpPr>
          <p:spPr bwMode="auto">
            <a:xfrm>
              <a:off x="3470" y="1994"/>
              <a:ext cx="0" cy="32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8" name="Rectangle 36"/>
            <p:cNvSpPr>
              <a:spLocks noChangeArrowheads="1"/>
            </p:cNvSpPr>
            <p:nvPr/>
          </p:nvSpPr>
          <p:spPr bwMode="auto">
            <a:xfrm>
              <a:off x="3516" y="2000"/>
              <a:ext cx="42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Cin</a:t>
              </a:r>
              <a:endParaRPr lang="en-US" altLang="zh-CN">
                <a:cs typeface="Arial" panose="020B0604020202020204" pitchFamily="34" charset="0"/>
              </a:endParaRPr>
            </a:p>
          </p:txBody>
        </p:sp>
        <p:sp>
          <p:nvSpPr>
            <p:cNvPr id="96289" name="Line 37"/>
            <p:cNvSpPr>
              <a:spLocks noChangeShapeType="1"/>
            </p:cNvSpPr>
            <p:nvPr/>
          </p:nvSpPr>
          <p:spPr bwMode="auto">
            <a:xfrm>
              <a:off x="3470" y="3512"/>
              <a:ext cx="0" cy="51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0" name="Rectangle 38"/>
            <p:cNvSpPr>
              <a:spLocks noChangeArrowheads="1"/>
            </p:cNvSpPr>
            <p:nvPr/>
          </p:nvSpPr>
          <p:spPr bwMode="auto">
            <a:xfrm>
              <a:off x="3516" y="3771"/>
              <a:ext cx="55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Cout</a:t>
              </a:r>
              <a:endParaRPr lang="en-US" altLang="zh-CN">
                <a:cs typeface="Arial" panose="020B0604020202020204" pitchFamily="34" charset="0"/>
              </a:endParaRPr>
            </a:p>
          </p:txBody>
        </p:sp>
        <p:sp>
          <p:nvSpPr>
            <p:cNvPr id="96291" name="Line 39"/>
            <p:cNvSpPr>
              <a:spLocks noChangeShapeType="1"/>
            </p:cNvSpPr>
            <p:nvPr/>
          </p:nvSpPr>
          <p:spPr bwMode="auto">
            <a:xfrm flipH="1">
              <a:off x="493" y="3364"/>
              <a:ext cx="1467"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2" name="Line 40"/>
            <p:cNvSpPr>
              <a:spLocks noChangeShapeType="1"/>
            </p:cNvSpPr>
            <p:nvPr/>
          </p:nvSpPr>
          <p:spPr bwMode="auto">
            <a:xfrm flipH="1">
              <a:off x="727" y="3304"/>
              <a:ext cx="126" cy="1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3" name="Rectangle 41"/>
            <p:cNvSpPr>
              <a:spLocks noChangeArrowheads="1"/>
            </p:cNvSpPr>
            <p:nvPr/>
          </p:nvSpPr>
          <p:spPr bwMode="auto">
            <a:xfrm>
              <a:off x="856" y="3127"/>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94" name="Rectangle 42"/>
            <p:cNvSpPr>
              <a:spLocks noChangeArrowheads="1"/>
            </p:cNvSpPr>
            <p:nvPr/>
          </p:nvSpPr>
          <p:spPr bwMode="auto">
            <a:xfrm>
              <a:off x="254" y="3233"/>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endParaRPr lang="en-US" altLang="zh-CN">
                <a:cs typeface="Arial" panose="020B0604020202020204" pitchFamily="34" charset="0"/>
              </a:endParaRPr>
            </a:p>
          </p:txBody>
        </p:sp>
        <p:grpSp>
          <p:nvGrpSpPr>
            <p:cNvPr id="96295" name="Group 43"/>
            <p:cNvGrpSpPr/>
            <p:nvPr/>
          </p:nvGrpSpPr>
          <p:grpSpPr bwMode="auto">
            <a:xfrm>
              <a:off x="1070" y="3550"/>
              <a:ext cx="410" cy="391"/>
              <a:chOff x="1816" y="3448"/>
              <a:chExt cx="336" cy="288"/>
            </a:xfrm>
          </p:grpSpPr>
          <p:sp>
            <p:nvSpPr>
              <p:cNvPr id="96319" name="Oval 44"/>
              <p:cNvSpPr>
                <a:spLocks noChangeArrowheads="1"/>
              </p:cNvSpPr>
              <p:nvPr/>
            </p:nvSpPr>
            <p:spPr bwMode="auto">
              <a:xfrm>
                <a:off x="2072" y="3560"/>
                <a:ext cx="80" cy="8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20" name="Line 45"/>
              <p:cNvSpPr>
                <a:spLocks noChangeShapeType="1"/>
              </p:cNvSpPr>
              <p:nvPr/>
            </p:nvSpPr>
            <p:spPr bwMode="auto">
              <a:xfrm flipH="1" flipV="1">
                <a:off x="1816" y="3448"/>
                <a:ext cx="256" cy="16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1" name="Line 46"/>
              <p:cNvSpPr>
                <a:spLocks noChangeShapeType="1"/>
              </p:cNvSpPr>
              <p:nvPr/>
            </p:nvSpPr>
            <p:spPr bwMode="auto">
              <a:xfrm flipH="1">
                <a:off x="1816" y="3608"/>
                <a:ext cx="256" cy="12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2" name="Line 47"/>
              <p:cNvSpPr>
                <a:spLocks noChangeShapeType="1"/>
              </p:cNvSpPr>
              <p:nvPr/>
            </p:nvSpPr>
            <p:spPr bwMode="auto">
              <a:xfrm>
                <a:off x="1824" y="3464"/>
                <a:ext cx="0" cy="27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96" name="Line 48"/>
            <p:cNvSpPr>
              <a:spLocks noChangeShapeType="1"/>
            </p:cNvSpPr>
            <p:nvPr/>
          </p:nvSpPr>
          <p:spPr bwMode="auto">
            <a:xfrm>
              <a:off x="906" y="3369"/>
              <a:ext cx="0" cy="3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7" name="Line 49"/>
            <p:cNvSpPr>
              <a:spLocks noChangeShapeType="1"/>
            </p:cNvSpPr>
            <p:nvPr/>
          </p:nvSpPr>
          <p:spPr bwMode="auto">
            <a:xfrm>
              <a:off x="911" y="3755"/>
              <a:ext cx="16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8" name="Line 50"/>
            <p:cNvSpPr>
              <a:spLocks noChangeShapeType="1"/>
            </p:cNvSpPr>
            <p:nvPr/>
          </p:nvSpPr>
          <p:spPr bwMode="auto">
            <a:xfrm flipH="1">
              <a:off x="1484" y="3755"/>
              <a:ext cx="476"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9" name="Line 51"/>
            <p:cNvSpPr>
              <a:spLocks noChangeShapeType="1"/>
            </p:cNvSpPr>
            <p:nvPr/>
          </p:nvSpPr>
          <p:spPr bwMode="auto">
            <a:xfrm flipH="1">
              <a:off x="1600" y="3697"/>
              <a:ext cx="126" cy="11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0" name="Rectangle 52"/>
            <p:cNvSpPr>
              <a:spLocks noChangeArrowheads="1"/>
            </p:cNvSpPr>
            <p:nvPr/>
          </p:nvSpPr>
          <p:spPr bwMode="auto">
            <a:xfrm>
              <a:off x="1620" y="3709"/>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301" name="Rectangle 53"/>
            <p:cNvSpPr>
              <a:spLocks noChangeArrowheads="1"/>
            </p:cNvSpPr>
            <p:nvPr/>
          </p:nvSpPr>
          <p:spPr bwMode="auto">
            <a:xfrm>
              <a:off x="1964" y="2993"/>
              <a:ext cx="447" cy="109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02" name="Rectangle 54"/>
            <p:cNvSpPr>
              <a:spLocks noChangeArrowheads="1"/>
            </p:cNvSpPr>
            <p:nvPr/>
          </p:nvSpPr>
          <p:spPr bwMode="auto">
            <a:xfrm>
              <a:off x="1925" y="318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0</a:t>
              </a:r>
              <a:endParaRPr lang="zh-CN" altLang="en-US">
                <a:latin typeface="Times New Roman" panose="02020603050405020304" pitchFamily="18" charset="0"/>
              </a:endParaRPr>
            </a:p>
          </p:txBody>
        </p:sp>
        <p:sp>
          <p:nvSpPr>
            <p:cNvPr id="96303" name="Rectangle 55"/>
            <p:cNvSpPr>
              <a:spLocks noChangeArrowheads="1"/>
            </p:cNvSpPr>
            <p:nvPr/>
          </p:nvSpPr>
          <p:spPr bwMode="auto">
            <a:xfrm>
              <a:off x="1915" y="3648"/>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1</a:t>
              </a:r>
              <a:endParaRPr lang="zh-CN" altLang="en-US">
                <a:latin typeface="Times New Roman" panose="02020603050405020304" pitchFamily="18" charset="0"/>
              </a:endParaRPr>
            </a:p>
          </p:txBody>
        </p:sp>
        <p:sp>
          <p:nvSpPr>
            <p:cNvPr id="96304" name="Rectangle 56"/>
            <p:cNvSpPr>
              <a:spLocks noChangeArrowheads="1"/>
            </p:cNvSpPr>
            <p:nvPr/>
          </p:nvSpPr>
          <p:spPr bwMode="auto">
            <a:xfrm rot="5400000">
              <a:off x="1701" y="3475"/>
              <a:ext cx="10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ea typeface="微软雅黑" panose="020B0503020204020204" pitchFamily="34" charset="-122"/>
                  <a:cs typeface="Arial" panose="020B0604020202020204" pitchFamily="34" charset="0"/>
                </a:rPr>
                <a:t>多路选择器</a:t>
              </a:r>
              <a:endParaRPr lang="zh-CN" altLang="en-US" sz="2000">
                <a:ea typeface="微软雅黑" panose="020B0503020204020204" pitchFamily="34" charset="-122"/>
                <a:cs typeface="Arial" panose="020B0604020202020204" pitchFamily="34" charset="0"/>
              </a:endParaRPr>
            </a:p>
          </p:txBody>
        </p:sp>
        <p:sp>
          <p:nvSpPr>
            <p:cNvPr id="96305" name="Line 57"/>
            <p:cNvSpPr>
              <a:spLocks noChangeShapeType="1"/>
            </p:cNvSpPr>
            <p:nvPr/>
          </p:nvSpPr>
          <p:spPr bwMode="auto">
            <a:xfrm flipV="1">
              <a:off x="2187" y="1667"/>
              <a:ext cx="0" cy="1321"/>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6" name="Line 59"/>
            <p:cNvSpPr>
              <a:spLocks noChangeShapeType="1"/>
            </p:cNvSpPr>
            <p:nvPr/>
          </p:nvSpPr>
          <p:spPr bwMode="auto">
            <a:xfrm flipH="1">
              <a:off x="2183" y="2006"/>
              <a:ext cx="129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7" name="Rectangle 60"/>
            <p:cNvSpPr>
              <a:spLocks noChangeArrowheads="1"/>
            </p:cNvSpPr>
            <p:nvPr/>
          </p:nvSpPr>
          <p:spPr bwMode="auto">
            <a:xfrm>
              <a:off x="1648" y="1619"/>
              <a:ext cx="4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Sub</a:t>
              </a:r>
              <a:endParaRPr lang="en-US" altLang="zh-CN">
                <a:cs typeface="Arial" panose="020B0604020202020204" pitchFamily="34" charset="0"/>
              </a:endParaRPr>
            </a:p>
          </p:txBody>
        </p:sp>
        <p:sp>
          <p:nvSpPr>
            <p:cNvPr id="96308" name="Rectangle 62"/>
            <p:cNvSpPr>
              <a:spLocks noChangeArrowheads="1"/>
            </p:cNvSpPr>
            <p:nvPr/>
          </p:nvSpPr>
          <p:spPr bwMode="auto">
            <a:xfrm>
              <a:off x="1503" y="3487"/>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endParaRPr lang="en-US" altLang="zh-CN">
                <a:cs typeface="Arial" panose="020B0604020202020204" pitchFamily="34" charset="0"/>
              </a:endParaRPr>
            </a:p>
          </p:txBody>
        </p:sp>
        <p:sp>
          <p:nvSpPr>
            <p:cNvPr id="96309" name="Line 63"/>
            <p:cNvSpPr>
              <a:spLocks noChangeShapeType="1"/>
            </p:cNvSpPr>
            <p:nvPr/>
          </p:nvSpPr>
          <p:spPr bwMode="auto">
            <a:xfrm>
              <a:off x="1557" y="3509"/>
              <a:ext cx="13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310" name="Line 64"/>
            <p:cNvSpPr>
              <a:spLocks noChangeShapeType="1"/>
            </p:cNvSpPr>
            <p:nvPr/>
          </p:nvSpPr>
          <p:spPr bwMode="auto">
            <a:xfrm>
              <a:off x="3697" y="2549"/>
              <a:ext cx="56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1" name="Line 65"/>
            <p:cNvSpPr>
              <a:spLocks noChangeShapeType="1"/>
            </p:cNvSpPr>
            <p:nvPr/>
          </p:nvSpPr>
          <p:spPr bwMode="auto">
            <a:xfrm>
              <a:off x="3709" y="3315"/>
              <a:ext cx="56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2" name="Rectangle 66"/>
            <p:cNvSpPr>
              <a:spLocks noChangeArrowheads="1"/>
            </p:cNvSpPr>
            <p:nvPr/>
          </p:nvSpPr>
          <p:spPr bwMode="auto">
            <a:xfrm>
              <a:off x="4237" y="2977"/>
              <a:ext cx="3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OF</a:t>
              </a:r>
              <a:endParaRPr lang="en-US" altLang="zh-CN">
                <a:cs typeface="Arial" panose="020B0604020202020204" pitchFamily="34" charset="0"/>
              </a:endParaRPr>
            </a:p>
          </p:txBody>
        </p:sp>
        <p:sp>
          <p:nvSpPr>
            <p:cNvPr id="96313" name="Text Box 68"/>
            <p:cNvSpPr txBox="1">
              <a:spLocks noChangeArrowheads="1"/>
            </p:cNvSpPr>
            <p:nvPr/>
          </p:nvSpPr>
          <p:spPr bwMode="auto">
            <a:xfrm>
              <a:off x="241" y="2710"/>
              <a:ext cx="1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800">
                  <a:solidFill>
                    <a:srgbClr val="C00000"/>
                  </a:solidFill>
                  <a:latin typeface="黑体" panose="02010609060101010101" pitchFamily="49" charset="-122"/>
                  <a:ea typeface="黑体" panose="02010609060101010101" pitchFamily="49" charset="-122"/>
                </a:rPr>
                <a:t>加</a:t>
              </a:r>
              <a:r>
                <a:rPr lang="en-US" altLang="zh-CN" sz="2800">
                  <a:solidFill>
                    <a:srgbClr val="C00000"/>
                  </a:solidFill>
                  <a:latin typeface="黑体" panose="02010609060101010101" pitchFamily="49" charset="-122"/>
                  <a:ea typeface="黑体" panose="02010609060101010101" pitchFamily="49" charset="-122"/>
                </a:rPr>
                <a:t>/</a:t>
              </a:r>
              <a:r>
                <a:rPr lang="zh-CN" altLang="en-US" sz="2800">
                  <a:solidFill>
                    <a:srgbClr val="C00000"/>
                  </a:solidFill>
                  <a:latin typeface="黑体" panose="02010609060101010101" pitchFamily="49" charset="-122"/>
                  <a:ea typeface="黑体" panose="02010609060101010101" pitchFamily="49" charset="-122"/>
                </a:rPr>
                <a:t>减运算部件</a:t>
              </a:r>
              <a:endParaRPr lang="zh-CN" altLang="en-US" sz="2800">
                <a:solidFill>
                  <a:srgbClr val="C00000"/>
                </a:solidFill>
                <a:latin typeface="黑体" panose="02010609060101010101" pitchFamily="49" charset="-122"/>
                <a:ea typeface="黑体" panose="02010609060101010101" pitchFamily="49" charset="-122"/>
              </a:endParaRPr>
            </a:p>
          </p:txBody>
        </p:sp>
        <p:sp>
          <p:nvSpPr>
            <p:cNvPr id="96314" name="Line 56"/>
            <p:cNvSpPr>
              <a:spLocks noChangeShapeType="1"/>
            </p:cNvSpPr>
            <p:nvPr/>
          </p:nvSpPr>
          <p:spPr bwMode="auto">
            <a:xfrm>
              <a:off x="3706" y="3131"/>
              <a:ext cx="556"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315" name="Rectangle 66"/>
            <p:cNvSpPr>
              <a:spLocks noChangeArrowheads="1"/>
            </p:cNvSpPr>
            <p:nvPr/>
          </p:nvSpPr>
          <p:spPr bwMode="auto">
            <a:xfrm>
              <a:off x="4238" y="3187"/>
              <a:ext cx="12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dirty="0">
                  <a:cs typeface="Arial" panose="020B0604020202020204" pitchFamily="34" charset="0"/>
                </a:rPr>
                <a:t>CF</a:t>
              </a:r>
              <a:endParaRPr lang="en-US" altLang="zh-CN" baseline="-25000" dirty="0">
                <a:cs typeface="Arial" panose="020B0604020202020204" pitchFamily="34" charset="0"/>
                <a:sym typeface="Symbol" panose="05050102010706020507" pitchFamily="18" charset="2"/>
              </a:endParaRPr>
            </a:p>
          </p:txBody>
        </p:sp>
        <p:sp>
          <p:nvSpPr>
            <p:cNvPr id="96316" name="Line 64"/>
            <p:cNvSpPr>
              <a:spLocks noChangeShapeType="1"/>
            </p:cNvSpPr>
            <p:nvPr/>
          </p:nvSpPr>
          <p:spPr bwMode="auto">
            <a:xfrm>
              <a:off x="3699" y="2700"/>
              <a:ext cx="56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7" name="Rectangle 34"/>
            <p:cNvSpPr>
              <a:spLocks noChangeArrowheads="1"/>
            </p:cNvSpPr>
            <p:nvPr/>
          </p:nvSpPr>
          <p:spPr bwMode="auto">
            <a:xfrm>
              <a:off x="4264" y="2547"/>
              <a:ext cx="36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SF</a:t>
              </a:r>
              <a:endParaRPr lang="en-US" altLang="zh-CN">
                <a:cs typeface="Arial" panose="020B0604020202020204" pitchFamily="34" charset="0"/>
              </a:endParaRPr>
            </a:p>
          </p:txBody>
        </p:sp>
        <p:sp>
          <p:nvSpPr>
            <p:cNvPr id="96318" name="Rectangle 70"/>
            <p:cNvSpPr>
              <a:spLocks noChangeArrowheads="1"/>
            </p:cNvSpPr>
            <p:nvPr/>
          </p:nvSpPr>
          <p:spPr bwMode="auto">
            <a:xfrm>
              <a:off x="0" y="1517"/>
              <a:ext cx="17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1</a:t>
              </a:r>
              <a:r>
                <a:rPr lang="zh-CN" altLang="en-US" sz="2000">
                  <a:solidFill>
                    <a:schemeClr val="accent2"/>
                  </a:solidFill>
                  <a:latin typeface="微软雅黑" panose="020B0503020204020204" pitchFamily="34" charset="-122"/>
                  <a:ea typeface="微软雅黑" panose="020B0503020204020204" pitchFamily="34" charset="-122"/>
                </a:rPr>
                <a:t>时，做减法</a:t>
              </a:r>
              <a:endParaRPr lang="zh-CN" altLang="en-US" sz="2000">
                <a:solidFill>
                  <a:schemeClr val="accent2"/>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0</a:t>
              </a:r>
              <a:r>
                <a:rPr lang="zh-CN" altLang="en-US" sz="2000">
                  <a:solidFill>
                    <a:schemeClr val="accent2"/>
                  </a:solidFill>
                  <a:latin typeface="微软雅黑" panose="020B0503020204020204" pitchFamily="34" charset="-122"/>
                  <a:ea typeface="微软雅黑" panose="020B0503020204020204" pitchFamily="34" charset="-122"/>
                </a:rPr>
                <a:t>时，做加法</a:t>
              </a:r>
              <a:endParaRPr lang="zh-CN" altLang="en-US" sz="2000">
                <a:solidFill>
                  <a:schemeClr val="accent2"/>
                </a:solidFill>
                <a:latin typeface="微软雅黑" panose="020B0503020204020204" pitchFamily="34" charset="-122"/>
                <a:ea typeface="微软雅黑" panose="020B0503020204020204" pitchFamily="34" charset="-122"/>
              </a:endParaRPr>
            </a:p>
          </p:txBody>
        </p:sp>
      </p:grpSp>
      <p:sp>
        <p:nvSpPr>
          <p:cNvPr id="701501" name="Text Box 61"/>
          <p:cNvSpPr txBox="1">
            <a:spLocks noChangeArrowheads="1"/>
          </p:cNvSpPr>
          <p:nvPr/>
        </p:nvSpPr>
        <p:spPr bwMode="auto">
          <a:xfrm>
            <a:off x="474445" y="1011237"/>
            <a:ext cx="451823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None/>
            </a:pPr>
            <a:r>
              <a:rPr lang="zh-CN" altLang="en-US" sz="2000" dirty="0">
                <a:solidFill>
                  <a:srgbClr val="FF3300"/>
                </a:solidFill>
                <a:latin typeface="Times New Roman" panose="02020603050405020304" pitchFamily="18" charset="0"/>
                <a:ea typeface="微软雅黑" panose="020B0503020204020204" pitchFamily="34" charset="-122"/>
              </a:rPr>
              <a:t>重要认识</a:t>
            </a:r>
            <a:r>
              <a:rPr lang="en-US" altLang="zh-CN" sz="2000" dirty="0">
                <a:solidFill>
                  <a:srgbClr val="FF3300"/>
                </a:solidFill>
                <a:latin typeface="Times New Roman" panose="02020603050405020304" pitchFamily="18" charset="0"/>
                <a:ea typeface="微软雅黑" panose="020B0503020204020204" pitchFamily="34" charset="-122"/>
              </a:rPr>
              <a:t>1</a:t>
            </a:r>
            <a:r>
              <a:rPr lang="zh-CN" altLang="en-US" sz="2000" dirty="0">
                <a:solidFill>
                  <a:srgbClr val="FF3300"/>
                </a:solidFill>
                <a:latin typeface="Times New Roman" panose="02020603050405020304" pitchFamily="18" charset="0"/>
                <a:ea typeface="微软雅黑" panose="020B0503020204020204" pitchFamily="34" charset="-122"/>
              </a:rPr>
              <a:t>：</a:t>
            </a:r>
            <a:r>
              <a:rPr lang="zh-CN" altLang="en-US" sz="2000" dirty="0">
                <a:solidFill>
                  <a:srgbClr val="008000"/>
                </a:solidFill>
                <a:latin typeface="Times New Roman" panose="02020603050405020304" pitchFamily="18" charset="0"/>
                <a:ea typeface="微软雅黑" panose="020B0503020204020204" pitchFamily="34" charset="-122"/>
              </a:rPr>
              <a:t>计算机中所有算术运算都基于加法器实现！</a:t>
            </a:r>
            <a:r>
              <a:rPr lang="zh-CN" altLang="en-US" sz="2000" dirty="0">
                <a:latin typeface="微软雅黑" panose="020B0503020204020204" pitchFamily="34" charset="-122"/>
                <a:ea typeface="微软雅黑" panose="020B0503020204020204" pitchFamily="34" charset="-122"/>
              </a:rPr>
              <a:t>在此基础上，加上寄存器、移位器以及控制逻辑，就可实现</a:t>
            </a:r>
            <a:r>
              <a:rPr lang="zh-CN" altLang="en-US" sz="2000" dirty="0">
                <a:solidFill>
                  <a:srgbClr val="FF0000"/>
                </a:solidFill>
                <a:latin typeface="微软雅黑" panose="020B0503020204020204" pitchFamily="34" charset="-122"/>
                <a:ea typeface="微软雅黑" panose="020B0503020204020204" pitchFamily="34" charset="-122"/>
              </a:rPr>
              <a:t>乘</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除</a:t>
            </a:r>
            <a:r>
              <a:rPr lang="zh-CN" altLang="en-US" sz="2000" dirty="0">
                <a:latin typeface="微软雅黑" panose="020B0503020204020204" pitchFamily="34" charset="-122"/>
                <a:ea typeface="微软雅黑" panose="020B0503020204020204" pitchFamily="34" charset="-122"/>
              </a:rPr>
              <a:t>运算以及</a:t>
            </a:r>
            <a:r>
              <a:rPr lang="zh-CN" altLang="en-US" sz="2000" dirty="0">
                <a:solidFill>
                  <a:srgbClr val="FF0000"/>
                </a:solidFill>
                <a:latin typeface="微软雅黑" panose="020B0503020204020204" pitchFamily="34" charset="-122"/>
                <a:ea typeface="微软雅黑" panose="020B0503020204020204" pitchFamily="34" charset="-122"/>
              </a:rPr>
              <a:t>浮点</a:t>
            </a:r>
            <a:r>
              <a:rPr lang="zh-CN" altLang="en-US" sz="2000" dirty="0">
                <a:latin typeface="微软雅黑" panose="020B0503020204020204" pitchFamily="34" charset="-122"/>
                <a:ea typeface="微软雅黑" panose="020B0503020204020204" pitchFamily="34" charset="-122"/>
              </a:rPr>
              <a:t>运算电路</a:t>
            </a:r>
            <a:endParaRPr lang="zh-CN" altLang="en-US" sz="2000" dirty="0">
              <a:latin typeface="微软雅黑" panose="020B0503020204020204" pitchFamily="34" charset="-122"/>
              <a:ea typeface="微软雅黑" panose="020B0503020204020204" pitchFamily="34" charset="-122"/>
            </a:endParaRPr>
          </a:p>
          <a:p>
            <a:pPr>
              <a:lnSpc>
                <a:spcPct val="100000"/>
              </a:lnSpc>
              <a:spcBef>
                <a:spcPct val="50000"/>
              </a:spcBef>
              <a:buFontTx/>
              <a:buNone/>
            </a:pPr>
            <a:endParaRPr lang="en-US" altLang="zh-CN" sz="2000" dirty="0">
              <a:solidFill>
                <a:srgbClr val="008000"/>
              </a:solidFill>
              <a:latin typeface="Times New Roman" panose="02020603050405020304" pitchFamily="18" charset="0"/>
              <a:ea typeface="微软雅黑" panose="020B0503020204020204" pitchFamily="34" charset="-122"/>
            </a:endParaRPr>
          </a:p>
          <a:p>
            <a:pPr>
              <a:lnSpc>
                <a:spcPct val="100000"/>
              </a:lnSpc>
              <a:spcBef>
                <a:spcPct val="50000"/>
              </a:spcBef>
              <a:buFontTx/>
              <a:buNone/>
            </a:pPr>
            <a:endParaRPr lang="zh-CN" altLang="en-US" sz="2000" dirty="0">
              <a:solidFill>
                <a:srgbClr val="008000"/>
              </a:solidFill>
              <a:latin typeface="Times New Roman" panose="02020603050405020304" pitchFamily="18" charset="0"/>
              <a:ea typeface="微软雅黑" panose="020B0503020204020204" pitchFamily="34" charset="-122"/>
            </a:endParaRPr>
          </a:p>
        </p:txBody>
      </p:sp>
      <p:sp>
        <p:nvSpPr>
          <p:cNvPr id="282768" name="Rectangle 144"/>
          <p:cNvSpPr>
            <a:spLocks noChangeArrowheads="1"/>
          </p:cNvSpPr>
          <p:nvPr/>
        </p:nvSpPr>
        <p:spPr bwMode="auto">
          <a:xfrm>
            <a:off x="5691188" y="915988"/>
            <a:ext cx="4621212"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dirty="0">
                <a:solidFill>
                  <a:srgbClr val="FF3300"/>
                </a:solidFill>
                <a:latin typeface="微软雅黑" panose="020B0503020204020204" pitchFamily="34" charset="-122"/>
                <a:ea typeface="微软雅黑" panose="020B0503020204020204" pitchFamily="34" charset="-122"/>
              </a:rPr>
              <a:t>重要认识</a:t>
            </a:r>
            <a:r>
              <a:rPr kumimoji="1" lang="en-US" altLang="zh-CN" sz="2000" dirty="0">
                <a:solidFill>
                  <a:srgbClr val="FF3300"/>
                </a:solidFill>
                <a:latin typeface="微软雅黑" panose="020B0503020204020204" pitchFamily="34" charset="-122"/>
                <a:ea typeface="微软雅黑" panose="020B0503020204020204" pitchFamily="34" charset="-122"/>
              </a:rPr>
              <a:t>2</a:t>
            </a:r>
            <a:r>
              <a:rPr kumimoji="1" lang="zh-CN" altLang="en-US" sz="2000" dirty="0">
                <a:solidFill>
                  <a:srgbClr val="FF3300"/>
                </a:solidFill>
                <a:latin typeface="微软雅黑" panose="020B0503020204020204" pitchFamily="34" charset="-122"/>
                <a:ea typeface="微软雅黑" panose="020B0503020204020204" pitchFamily="34" charset="-122"/>
              </a:rPr>
              <a:t>：</a:t>
            </a:r>
            <a:r>
              <a:rPr kumimoji="1" lang="zh-CN" altLang="en-US" sz="2000" dirty="0">
                <a:solidFill>
                  <a:srgbClr val="008000"/>
                </a:solidFill>
                <a:latin typeface="微软雅黑" panose="020B0503020204020204" pitchFamily="34" charset="-122"/>
                <a:ea typeface="微软雅黑" panose="020B0503020204020204" pitchFamily="34" charset="-122"/>
              </a:rPr>
              <a:t>加法器不知道所运算的是带符号数还是无符号数。</a:t>
            </a:r>
            <a:endParaRPr kumimoji="1" lang="zh-CN" altLang="en-US" sz="2000" dirty="0">
              <a:solidFill>
                <a:srgbClr val="008000"/>
              </a:solidFill>
              <a:latin typeface="微软雅黑" panose="020B0503020204020204" pitchFamily="34" charset="-122"/>
              <a:ea typeface="微软雅黑" panose="020B0503020204020204" pitchFamily="34" charset="-122"/>
            </a:endParaRPr>
          </a:p>
          <a:p>
            <a:pPr>
              <a:spcBef>
                <a:spcPct val="0"/>
              </a:spcBef>
              <a:buFontTx/>
              <a:buNone/>
            </a:pPr>
            <a:endParaRPr kumimoji="1" lang="zh-CN" altLang="en-US" sz="800" dirty="0">
              <a:solidFill>
                <a:srgbClr val="008000"/>
              </a:solidFill>
              <a:latin typeface="微软雅黑" panose="020B0503020204020204" pitchFamily="34" charset="-122"/>
              <a:ea typeface="微软雅黑" panose="020B0503020204020204" pitchFamily="34" charset="-122"/>
            </a:endParaRPr>
          </a:p>
          <a:p>
            <a:pPr>
              <a:spcBef>
                <a:spcPct val="0"/>
              </a:spcBef>
              <a:buFontTx/>
              <a:buNone/>
            </a:pPr>
            <a:r>
              <a:rPr kumimoji="1" lang="zh-CN" altLang="en-US" sz="2000" dirty="0">
                <a:solidFill>
                  <a:srgbClr val="FF3300"/>
                </a:solidFill>
                <a:latin typeface="微软雅黑" panose="020B0503020204020204" pitchFamily="34" charset="-122"/>
                <a:ea typeface="微软雅黑" panose="020B0503020204020204" pitchFamily="34" charset="-122"/>
              </a:rPr>
              <a:t>重要认识</a:t>
            </a:r>
            <a:r>
              <a:rPr kumimoji="1" lang="en-US" altLang="zh-CN" sz="2000" dirty="0">
                <a:solidFill>
                  <a:srgbClr val="FF3300"/>
                </a:solidFill>
                <a:latin typeface="微软雅黑" panose="020B0503020204020204" pitchFamily="34" charset="-122"/>
                <a:ea typeface="微软雅黑" panose="020B0503020204020204" pitchFamily="34" charset="-122"/>
              </a:rPr>
              <a:t>3</a:t>
            </a:r>
            <a:r>
              <a:rPr kumimoji="1" lang="zh-CN" altLang="en-US" sz="2000" dirty="0">
                <a:solidFill>
                  <a:srgbClr val="FF3300"/>
                </a:solidFill>
                <a:latin typeface="微软雅黑" panose="020B0503020204020204" pitchFamily="34" charset="-122"/>
                <a:ea typeface="微软雅黑" panose="020B0503020204020204" pitchFamily="34" charset="-122"/>
              </a:rPr>
              <a:t>：</a:t>
            </a:r>
            <a:r>
              <a:rPr kumimoji="1" lang="zh-CN" altLang="en-US" sz="2000" dirty="0">
                <a:solidFill>
                  <a:srgbClr val="008000"/>
                </a:solidFill>
                <a:latin typeface="微软雅黑" panose="020B0503020204020204" pitchFamily="34" charset="-122"/>
                <a:ea typeface="微软雅黑" panose="020B0503020204020204" pitchFamily="34" charset="-122"/>
              </a:rPr>
              <a:t>加法器不判定对错，总是取低</a:t>
            </a:r>
            <a:r>
              <a:rPr kumimoji="1" lang="en-US" altLang="zh-CN" sz="2000" dirty="0">
                <a:solidFill>
                  <a:srgbClr val="008000"/>
                </a:solidFill>
                <a:latin typeface="微软雅黑" panose="020B0503020204020204" pitchFamily="34" charset="-122"/>
                <a:ea typeface="微软雅黑" panose="020B0503020204020204" pitchFamily="34" charset="-122"/>
              </a:rPr>
              <a:t>n</a:t>
            </a:r>
            <a:r>
              <a:rPr kumimoji="1" lang="zh-CN" altLang="en-US" sz="2000" dirty="0">
                <a:solidFill>
                  <a:srgbClr val="008000"/>
                </a:solidFill>
                <a:latin typeface="微软雅黑" panose="020B0503020204020204" pitchFamily="34" charset="-122"/>
                <a:ea typeface="微软雅黑" panose="020B0503020204020204" pitchFamily="34" charset="-122"/>
              </a:rPr>
              <a:t>位作为结果，并生成标志信息。</a:t>
            </a:r>
            <a:endParaRPr kumimoji="1" lang="zh-CN" altLang="en-US" sz="2000" dirty="0">
              <a:solidFill>
                <a:srgbClr val="008000"/>
              </a:solidFill>
              <a:latin typeface="微软雅黑" panose="020B0503020204020204" pitchFamily="34" charset="-122"/>
              <a:ea typeface="微软雅黑" panose="020B0503020204020204" pitchFamily="34" charset="-122"/>
            </a:endParaRPr>
          </a:p>
        </p:txBody>
      </p:sp>
      <p:sp>
        <p:nvSpPr>
          <p:cNvPr id="96262" name="Text Box 63"/>
          <p:cNvSpPr txBox="1">
            <a:spLocks noChangeArrowheads="1"/>
          </p:cNvSpPr>
          <p:nvPr/>
        </p:nvSpPr>
        <p:spPr bwMode="auto">
          <a:xfrm>
            <a:off x="9110663" y="5094289"/>
            <a:ext cx="13208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溢出标志</a:t>
            </a:r>
            <a:endParaRPr lang="en-US" altLang="zh-CN" sz="2000">
              <a:latin typeface="微软雅黑" panose="020B0503020204020204" pitchFamily="34" charset="-122"/>
              <a:ea typeface="微软雅黑" panose="020B0503020204020204" pitchFamily="34" charset="-122"/>
            </a:endParaRPr>
          </a:p>
        </p:txBody>
      </p:sp>
      <p:sp>
        <p:nvSpPr>
          <p:cNvPr id="96263" name="Text Box 64"/>
          <p:cNvSpPr txBox="1">
            <a:spLocks noChangeArrowheads="1"/>
          </p:cNvSpPr>
          <p:nvPr/>
        </p:nvSpPr>
        <p:spPr bwMode="auto">
          <a:xfrm>
            <a:off x="9156701" y="3968751"/>
            <a:ext cx="103187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零标志</a:t>
            </a:r>
            <a:endParaRPr lang="en-US" altLang="zh-CN" sz="2000">
              <a:latin typeface="微软雅黑" panose="020B0503020204020204" pitchFamily="34" charset="-122"/>
              <a:ea typeface="微软雅黑" panose="020B0503020204020204" pitchFamily="34" charset="-122"/>
            </a:endParaRPr>
          </a:p>
        </p:txBody>
      </p:sp>
      <p:sp>
        <p:nvSpPr>
          <p:cNvPr id="96264" name="Text Box 65"/>
          <p:cNvSpPr txBox="1">
            <a:spLocks noChangeArrowheads="1"/>
          </p:cNvSpPr>
          <p:nvPr/>
        </p:nvSpPr>
        <p:spPr bwMode="auto">
          <a:xfrm>
            <a:off x="9110663" y="4329114"/>
            <a:ext cx="12636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符号标志</a:t>
            </a:r>
            <a:endParaRPr lang="en-US" altLang="zh-CN" sz="2000">
              <a:latin typeface="微软雅黑" panose="020B0503020204020204" pitchFamily="34" charset="-122"/>
              <a:ea typeface="微软雅黑" panose="020B0503020204020204" pitchFamily="34" charset="-122"/>
            </a:endParaRPr>
          </a:p>
        </p:txBody>
      </p:sp>
      <p:sp>
        <p:nvSpPr>
          <p:cNvPr id="96265" name="Text Box 66"/>
          <p:cNvSpPr txBox="1">
            <a:spLocks noChangeArrowheads="1"/>
          </p:cNvSpPr>
          <p:nvPr/>
        </p:nvSpPr>
        <p:spPr bwMode="auto">
          <a:xfrm>
            <a:off x="9106293" y="5514339"/>
            <a:ext cx="163988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dirty="0">
                <a:solidFill>
                  <a:srgbClr val="FF3300"/>
                </a:solidFill>
                <a:latin typeface="微软雅黑" panose="020B0503020204020204" pitchFamily="34" charset="-122"/>
                <a:ea typeface="微软雅黑" panose="020B0503020204020204" pitchFamily="34" charset="-122"/>
              </a:rPr>
              <a:t>进</a:t>
            </a:r>
            <a:r>
              <a:rPr lang="en-US" altLang="zh-CN" sz="2000" dirty="0">
                <a:solidFill>
                  <a:srgbClr val="FF3300"/>
                </a:solidFill>
                <a:latin typeface="微软雅黑" panose="020B0503020204020204" pitchFamily="34" charset="-122"/>
                <a:ea typeface="微软雅黑" panose="020B0503020204020204" pitchFamily="34" charset="-122"/>
              </a:rPr>
              <a:t>/</a:t>
            </a:r>
            <a:r>
              <a:rPr lang="zh-CN" altLang="en-US" sz="2000" dirty="0">
                <a:solidFill>
                  <a:srgbClr val="FF3300"/>
                </a:solidFill>
                <a:latin typeface="微软雅黑" panose="020B0503020204020204" pitchFamily="34" charset="-122"/>
                <a:ea typeface="微软雅黑" panose="020B0503020204020204" pitchFamily="34" charset="-122"/>
              </a:rPr>
              <a:t>借位标志</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1501">
                                            <p:txEl>
                                              <p:pRg st="0" end="0"/>
                                            </p:txEl>
                                          </p:spTgt>
                                        </p:tgtEl>
                                        <p:attrNameLst>
                                          <p:attrName>style.visibility</p:attrName>
                                        </p:attrNameLst>
                                      </p:cBhvr>
                                      <p:to>
                                        <p:strVal val="visible"/>
                                      </p:to>
                                    </p:set>
                                    <p:animEffect transition="in" filter="blinds(horizontal)">
                                      <p:cBhvr>
                                        <p:cTn id="7" dur="500"/>
                                        <p:tgtEl>
                                          <p:spTgt spid="7015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2768">
                                            <p:txEl>
                                              <p:pRg st="0" end="0"/>
                                            </p:txEl>
                                          </p:spTgt>
                                        </p:tgtEl>
                                        <p:attrNameLst>
                                          <p:attrName>style.visibility</p:attrName>
                                        </p:attrNameLst>
                                      </p:cBhvr>
                                      <p:to>
                                        <p:strVal val="visible"/>
                                      </p:to>
                                    </p:set>
                                    <p:animEffect transition="in" filter="blinds(horizontal)">
                                      <p:cBhvr>
                                        <p:cTn id="12" dur="500"/>
                                        <p:tgtEl>
                                          <p:spTgt spid="282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2768">
                                            <p:txEl>
                                              <p:pRg st="2" end="2"/>
                                            </p:txEl>
                                          </p:spTgt>
                                        </p:tgtEl>
                                        <p:attrNameLst>
                                          <p:attrName>style.visibility</p:attrName>
                                        </p:attrNameLst>
                                      </p:cBhvr>
                                      <p:to>
                                        <p:strVal val="visible"/>
                                      </p:to>
                                    </p:set>
                                    <p:animEffect transition="in" filter="blinds(horizontal)">
                                      <p:cBhvr>
                                        <p:cTn id="17" dur="500"/>
                                        <p:tgtEl>
                                          <p:spTgt spid="282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编码器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2228" name="Rectangle 3"/>
          <p:cNvSpPr>
            <a:spLocks noGrp="1" noChangeArrowheads="1"/>
          </p:cNvSpPr>
          <p:nvPr>
            <p:ph type="body" sz="half" idx="1"/>
          </p:nvPr>
        </p:nvSpPr>
        <p:spPr>
          <a:xfrm>
            <a:off x="612000" y="972000"/>
            <a:ext cx="11028616" cy="2267287"/>
          </a:xfrm>
        </p:spPr>
        <p:txBody>
          <a:bodyPr/>
          <a:lstStyle/>
          <a:p>
            <a:pPr marL="268605" indent="-268605">
              <a:lnSpc>
                <a:spcPct val="120000"/>
              </a:lnSpc>
              <a:spcBef>
                <a:spcPct val="0"/>
              </a:spcBef>
            </a:pPr>
            <a:r>
              <a:rPr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：为区分一系列不同的事物（信号），对其中的每个事物（信号）用一组二值（</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）代码表示。从广义上讲，编码是信息从一种形式或格式转换为另一种形式或格式的过程</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605" indent="-268605">
              <a:lnSpc>
                <a:spcPct val="120000"/>
              </a:lnSpc>
              <a:spcBef>
                <a:spcPct val="0"/>
              </a:spcBef>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：实现编码功能的数字电路称为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605" indent="-268605">
              <a:lnSpc>
                <a:spcPct val="120000"/>
              </a:lnSpc>
              <a:spcBef>
                <a:spcPct val="0"/>
              </a:spcBef>
            </a:pP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通常有二进制编码器、</a:t>
            </a:r>
            <a:r>
              <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码编码器及优先编码器。</a:t>
            </a:r>
            <a:endPar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p:cNvGrpSpPr/>
          <p:nvPr/>
        </p:nvGrpSpPr>
        <p:grpSpPr>
          <a:xfrm>
            <a:off x="4692452" y="3595492"/>
            <a:ext cx="2376264" cy="2376264"/>
            <a:chOff x="3131840" y="3104964"/>
            <a:chExt cx="2376264" cy="2376264"/>
          </a:xfrm>
        </p:grpSpPr>
        <p:sp>
          <p:nvSpPr>
            <p:cNvPr id="2" name="矩形 1"/>
            <p:cNvSpPr/>
            <p:nvPr/>
          </p:nvSpPr>
          <p:spPr bwMode="auto">
            <a:xfrm>
              <a:off x="3851920" y="3104964"/>
              <a:ext cx="1080120" cy="237626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4" name="直接箭头连接符 3"/>
            <p:cNvCxnSpPr/>
            <p:nvPr/>
          </p:nvCxnSpPr>
          <p:spPr bwMode="auto">
            <a:xfrm>
              <a:off x="3131840" y="332098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7" name="直接箭头连接符 6"/>
            <p:cNvCxnSpPr/>
            <p:nvPr/>
          </p:nvCxnSpPr>
          <p:spPr bwMode="auto">
            <a:xfrm>
              <a:off x="3131840" y="360902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8" name="直接箭头连接符 7"/>
            <p:cNvCxnSpPr/>
            <p:nvPr/>
          </p:nvCxnSpPr>
          <p:spPr bwMode="auto">
            <a:xfrm>
              <a:off x="3131840" y="3897052"/>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9" name="直接箭头连接符 8"/>
            <p:cNvCxnSpPr/>
            <p:nvPr/>
          </p:nvCxnSpPr>
          <p:spPr bwMode="auto">
            <a:xfrm>
              <a:off x="3131840" y="4185084"/>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0" name="直接箭头连接符 9"/>
            <p:cNvCxnSpPr/>
            <p:nvPr/>
          </p:nvCxnSpPr>
          <p:spPr bwMode="auto">
            <a:xfrm>
              <a:off x="3131840" y="4473116"/>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1" name="直接箭头连接符 10"/>
            <p:cNvCxnSpPr/>
            <p:nvPr/>
          </p:nvCxnSpPr>
          <p:spPr bwMode="auto">
            <a:xfrm>
              <a:off x="3131840" y="476114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2" name="直接箭头连接符 11"/>
            <p:cNvCxnSpPr/>
            <p:nvPr/>
          </p:nvCxnSpPr>
          <p:spPr bwMode="auto">
            <a:xfrm>
              <a:off x="3131840" y="504918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3" name="直接箭头连接符 12"/>
            <p:cNvCxnSpPr/>
            <p:nvPr/>
          </p:nvCxnSpPr>
          <p:spPr bwMode="auto">
            <a:xfrm>
              <a:off x="3131840" y="5337212"/>
              <a:ext cx="720080" cy="0"/>
            </a:xfrm>
            <a:prstGeom prst="straightConnector1">
              <a:avLst/>
            </a:prstGeom>
            <a:noFill/>
            <a:ln w="19050" cap="flat" cmpd="sng" algn="ctr">
              <a:solidFill>
                <a:schemeClr val="accent2"/>
              </a:solidFill>
              <a:prstDash val="solid"/>
              <a:round/>
              <a:headEnd type="none" w="med" len="med"/>
              <a:tailEnd type="triangle"/>
            </a:ln>
            <a:effectLst/>
          </p:spPr>
        </p:cxnSp>
        <p:sp>
          <p:nvSpPr>
            <p:cNvPr id="5" name="文本框 4"/>
            <p:cNvSpPr txBox="1"/>
            <p:nvPr/>
          </p:nvSpPr>
          <p:spPr>
            <a:xfrm>
              <a:off x="4123995" y="3692931"/>
              <a:ext cx="432048" cy="120032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solidFill>
                    <a:srgbClr val="FC0128"/>
                  </a:solidFill>
                </a:rPr>
                <a:t>编码器</a:t>
              </a:r>
              <a:endParaRPr lang="zh-CN" altLang="en-US" sz="2400" b="0" dirty="0">
                <a:solidFill>
                  <a:srgbClr val="FC0128"/>
                </a:solidFill>
              </a:endParaRPr>
            </a:p>
          </p:txBody>
        </p:sp>
        <p:cxnSp>
          <p:nvCxnSpPr>
            <p:cNvPr id="14" name="直接箭头连接符 13"/>
            <p:cNvCxnSpPr/>
            <p:nvPr/>
          </p:nvCxnSpPr>
          <p:spPr bwMode="auto">
            <a:xfrm>
              <a:off x="4932040" y="3753036"/>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7" name="直接箭头连接符 16"/>
            <p:cNvCxnSpPr/>
            <p:nvPr/>
          </p:nvCxnSpPr>
          <p:spPr bwMode="auto">
            <a:xfrm>
              <a:off x="4932040" y="4136270"/>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8" name="直接箭头连接符 17"/>
            <p:cNvCxnSpPr/>
            <p:nvPr/>
          </p:nvCxnSpPr>
          <p:spPr bwMode="auto">
            <a:xfrm>
              <a:off x="4929403" y="4545124"/>
              <a:ext cx="576064" cy="0"/>
            </a:xfrm>
            <a:prstGeom prst="straightConnector1">
              <a:avLst/>
            </a:prstGeom>
            <a:noFill/>
            <a:ln w="12700" cap="flat" cmpd="sng" algn="ctr">
              <a:solidFill>
                <a:srgbClr val="FF0000"/>
              </a:solidFill>
              <a:prstDash val="solid"/>
              <a:round/>
              <a:headEnd type="none" w="med" len="med"/>
              <a:tailEnd type="triangle"/>
            </a:ln>
            <a:effectLst/>
          </p:spPr>
        </p:cxnSp>
      </p:grpSp>
      <p:sp>
        <p:nvSpPr>
          <p:cNvPr id="15" name="文本框 14"/>
          <p:cNvSpPr txBox="1"/>
          <p:nvPr/>
        </p:nvSpPr>
        <p:spPr>
          <a:xfrm>
            <a:off x="1447884" y="3814127"/>
            <a:ext cx="2834241" cy="1938992"/>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输入</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FC0128"/>
                </a:solidFill>
                <a:latin typeface="微软雅黑" panose="020B0503020204020204" pitchFamily="34" charset="-122"/>
                <a:ea typeface="微软雅黑" panose="020B0503020204020204" pitchFamily="34" charset="-122"/>
              </a:rPr>
              <a:t>n</a:t>
            </a:r>
            <a:r>
              <a:rPr lang="zh-CN" altLang="en-US" sz="2000" b="0" dirty="0">
                <a:solidFill>
                  <a:srgbClr val="FC0128"/>
                </a:solidFill>
                <a:latin typeface="微软雅黑" panose="020B0503020204020204" pitchFamily="34" charset="-122"/>
                <a:ea typeface="微软雅黑" panose="020B0503020204020204" pitchFamily="34" charset="-122"/>
              </a:rPr>
              <a:t>个</a:t>
            </a:r>
            <a:r>
              <a:rPr lang="zh-CN" altLang="en-US" sz="2000" b="0" dirty="0">
                <a:solidFill>
                  <a:srgbClr val="063DE8"/>
                </a:solidFill>
                <a:latin typeface="微软雅黑" panose="020B0503020204020204" pitchFamily="34" charset="-122"/>
                <a:ea typeface="微软雅黑" panose="020B0503020204020204" pitchFamily="34" charset="-122"/>
              </a:rPr>
              <a:t>输入信号，每一个代表一个不同事件，一般应保证任意时刻只有一个有效，即编码器只对其中一个有效的信号进行编码。</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439439" y="4026634"/>
            <a:ext cx="2232248" cy="132343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输出</a:t>
            </a:r>
            <a:r>
              <a:rPr lang="zh-CN" altLang="en-US" sz="2000" b="0" dirty="0">
                <a:solidFill>
                  <a:srgbClr val="063DE8"/>
                </a:solidFill>
                <a:latin typeface="微软雅黑" panose="020B0503020204020204" pitchFamily="34" charset="-122"/>
                <a:ea typeface="微软雅黑" panose="020B0503020204020204" pitchFamily="34" charset="-122"/>
              </a:rPr>
              <a:t>：一组二值代码（</a:t>
            </a:r>
            <a:r>
              <a:rPr lang="en-US" altLang="zh-CN" sz="2000" b="0" dirty="0">
                <a:solidFill>
                  <a:srgbClr val="FC0128"/>
                </a:solidFill>
                <a:latin typeface="微软雅黑" panose="020B0503020204020204" pitchFamily="34" charset="-122"/>
                <a:ea typeface="微软雅黑" panose="020B0503020204020204" pitchFamily="34" charset="-122"/>
              </a:rPr>
              <a:t>m</a:t>
            </a:r>
            <a:r>
              <a:rPr lang="zh-CN" altLang="en-US" sz="2000" b="0" dirty="0">
                <a:solidFill>
                  <a:srgbClr val="FC0128"/>
                </a:solidFill>
                <a:latin typeface="微软雅黑" panose="020B0503020204020204" pitchFamily="34" charset="-122"/>
                <a:ea typeface="微软雅黑" panose="020B0503020204020204" pitchFamily="34" charset="-122"/>
              </a:rPr>
              <a:t>位</a:t>
            </a:r>
            <a:r>
              <a:rPr lang="zh-CN" altLang="en-US" sz="2000" b="0" dirty="0">
                <a:solidFill>
                  <a:srgbClr val="063DE8"/>
                </a:solidFill>
                <a:latin typeface="微软雅黑" panose="020B0503020204020204" pitchFamily="34" charset="-122"/>
                <a:ea typeface="微软雅黑" panose="020B0503020204020204" pitchFamily="34" charset="-122"/>
              </a:rPr>
              <a:t>），对应输入信号中有效事件的编码。</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5412533" y="6087993"/>
                <a:ext cx="1015021" cy="369332"/>
              </a:xfrm>
              <a:prstGeom prst="rect">
                <a:avLst/>
              </a:prstGeom>
              <a:noFill/>
            </p:spPr>
            <p:txBody>
              <a:bodyPr wrap="none" lIns="0" tIns="0" rIns="0" bIns="0" rtlCol="0">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a:solidFill>
                            <a:srgbClr val="063DE8"/>
                          </a:solidFill>
                          <a:latin typeface="Cambria Math" panose="02040503050406030204" pitchFamily="18" charset="0"/>
                        </a:rPr>
                        <m:t>𝑛</m:t>
                      </m:r>
                      <m:r>
                        <a:rPr lang="zh-CN" altLang="en-US" sz="2400" b="0" i="1">
                          <a:solidFill>
                            <a:srgbClr val="063DE8"/>
                          </a:solidFill>
                          <a:latin typeface="Cambria Math" panose="02040503050406030204" pitchFamily="18" charset="0"/>
                        </a:rPr>
                        <m:t>≤</m:t>
                      </m:r>
                      <m:r>
                        <a:rPr lang="en-US" altLang="zh-CN" sz="2400" b="0" i="1">
                          <a:solidFill>
                            <a:srgbClr val="063DE8"/>
                          </a:solidFill>
                          <a:latin typeface="Cambria Math" panose="02040503050406030204" pitchFamily="18" charset="0"/>
                        </a:rPr>
                        <m:t>2</m:t>
                      </m:r>
                      <m:r>
                        <a:rPr lang="en-US" altLang="zh-CN" sz="2400" b="0" i="1" baseline="30000">
                          <a:solidFill>
                            <a:srgbClr val="063DE8"/>
                          </a:solidFill>
                          <a:latin typeface="Cambria Math" panose="02040503050406030204" pitchFamily="18" charset="0"/>
                        </a:rPr>
                        <m:t>𝑚</m:t>
                      </m:r>
                    </m:oMath>
                  </m:oMathPara>
                </a14:m>
                <a:endParaRPr lang="zh-CN" altLang="en-US" sz="2400" b="0" dirty="0">
                  <a:solidFill>
                    <a:srgbClr val="063DE8"/>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5412533" y="6087993"/>
                <a:ext cx="1015021" cy="369332"/>
              </a:xfrm>
              <a:prstGeom prst="rect">
                <a:avLst/>
              </a:prstGeom>
              <a:blipFill rotWithShape="1">
                <a:blip r:embed="rId1"/>
                <a:stretch>
                  <a:fillRect l="-42" t="-20699" r="-1368" b="3"/>
                </a:stretch>
              </a:blipFill>
            </p:spPr>
            <p:txBody>
              <a:bodyPr/>
              <a:lstStyle/>
              <a:p>
                <a:r>
                  <a:rPr lang="zh-CN" altLang="en-US">
                    <a:noFill/>
                  </a:rPr>
                  <a:t> </a:t>
                </a:r>
              </a:p>
            </p:txBody>
          </p:sp>
        </mc:Fallback>
      </mc:AlternateContent>
    </p:spTree>
  </p:cSld>
  <p:clrMapOvr>
    <a:masterClrMapping/>
  </p:clrMapOvr>
  <p:transition spd="med">
    <p:blinds dir="vert"/>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rPr>
              <a:t>二进制编码器</a:t>
            </a:r>
            <a:endParaRPr lang="zh-CN" altLang="en-US" i="0" dirty="0">
              <a:solidFill>
                <a:schemeClr val="accent1"/>
              </a:solidFill>
              <a:latin typeface="+mn-lt"/>
            </a:endParaRPr>
          </a:p>
        </p:txBody>
      </p:sp>
      <p:sp>
        <p:nvSpPr>
          <p:cNvPr id="53252" name="文本占位符 5"/>
          <p:cNvSpPr>
            <a:spLocks noGrp="1"/>
          </p:cNvSpPr>
          <p:nvPr>
            <p:ph type="body" sz="half" idx="1"/>
          </p:nvPr>
        </p:nvSpPr>
        <p:spPr>
          <a:xfrm>
            <a:off x="612000" y="900000"/>
            <a:ext cx="10308536" cy="5369675"/>
          </a:xfrm>
        </p:spPr>
        <p:txBody>
          <a:bodyPr/>
          <a:lstStyle/>
          <a:p>
            <a:pPr marL="282575" lvl="1" indent="-282575">
              <a:lnSpc>
                <a:spcPct val="120000"/>
              </a:lnSpc>
              <a:buClr>
                <a:schemeClr val="accent1"/>
              </a:buClr>
              <a:buFont typeface="Wingdings" panose="05000000000000000000" pitchFamily="2" charset="2"/>
              <a:buChar char="v"/>
              <a:defRPr/>
            </a:pP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线编码器：用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位二进制代码对</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个信号进行编码的电路。</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输入：</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输出：</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a:t>
            </a:r>
            <a:endParaRPr kumimoji="1" lang="en-US" altLang="zh-CN" sz="24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任意一时刻只能对其中一个信号进行编码，即</a:t>
            </a: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只允许其中一个输入信号有效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（低电平或高电平），而其余信号为无效电平，否则输出将发生混乱。</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lang="zh-CN" altLang="zh-CN" sz="2400" b="0" dirty="0">
                <a:latin typeface="微软雅黑" panose="020B0503020204020204" pitchFamily="34" charset="-122"/>
                <a:ea typeface="微软雅黑" panose="020B0503020204020204" pitchFamily="34" charset="-122"/>
                <a:cs typeface="Times New Roman" panose="02020603050405020304" pitchFamily="18" charset="0"/>
              </a:rPr>
              <a:t>此时输出等于对应有效输入的编号的二进制编码</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编码器（</a:t>
            </a:r>
            <a:r>
              <a:rPr lang="en-US" altLang="zh-CN" dirty="0"/>
              <a:t>4</a:t>
            </a:r>
            <a:r>
              <a:rPr lang="zh-CN" altLang="en-US" dirty="0"/>
              <a:t>线</a:t>
            </a:r>
            <a:r>
              <a:rPr lang="en-US" altLang="zh-CN" dirty="0"/>
              <a:t>-2</a:t>
            </a:r>
            <a:r>
              <a:rPr lang="zh-CN" altLang="en-US" dirty="0"/>
              <a:t>线编码器）</a:t>
            </a:r>
            <a:endParaRPr lang="zh-CN" altLang="en-US" dirty="0"/>
          </a:p>
        </p:txBody>
      </p:sp>
      <p:grpSp>
        <p:nvGrpSpPr>
          <p:cNvPr id="8" name="组合 7"/>
          <p:cNvGrpSpPr/>
          <p:nvPr/>
        </p:nvGrpSpPr>
        <p:grpSpPr>
          <a:xfrm>
            <a:off x="1964664" y="1772816"/>
            <a:ext cx="8019768" cy="4752528"/>
            <a:chOff x="656688" y="1772816"/>
            <a:chExt cx="8019768" cy="4752528"/>
          </a:xfrm>
        </p:grpSpPr>
        <p:sp>
          <p:nvSpPr>
            <p:cNvPr id="7" name="矩形 6"/>
            <p:cNvSpPr/>
            <p:nvPr/>
          </p:nvSpPr>
          <p:spPr bwMode="auto">
            <a:xfrm>
              <a:off x="656688" y="1772816"/>
              <a:ext cx="8019768" cy="475252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5" name="图片 4"/>
            <p:cNvPicPr>
              <a:picLocks noChangeAspect="1"/>
            </p:cNvPicPr>
            <p:nvPr/>
          </p:nvPicPr>
          <p:blipFill>
            <a:blip r:embed="rId1"/>
            <a:stretch>
              <a:fillRect/>
            </a:stretch>
          </p:blipFill>
          <p:spPr>
            <a:xfrm>
              <a:off x="1008112" y="1916832"/>
              <a:ext cx="7416824" cy="4442828"/>
            </a:xfrm>
            <a:prstGeom prst="rect">
              <a:avLst/>
            </a:prstGeom>
          </p:spPr>
        </p:pic>
      </p:grpSp>
      <p:sp>
        <p:nvSpPr>
          <p:cNvPr id="6" name="文本框 5"/>
          <p:cNvSpPr txBox="1"/>
          <p:nvPr/>
        </p:nvSpPr>
        <p:spPr>
          <a:xfrm>
            <a:off x="323968" y="935456"/>
            <a:ext cx="9876488" cy="830997"/>
          </a:xfrm>
          <a:prstGeom prst="rect">
            <a:avLst/>
          </a:prstGeom>
          <a:noFill/>
        </p:spPr>
        <p:txBody>
          <a:bodyPr wrap="square" rtlCol="0">
            <a:spAutoFit/>
          </a:bodyPr>
          <a:lstStyle/>
          <a:p>
            <a:pPr marL="342900" indent="-342900" eaLnBrk="1" hangingPunct="1">
              <a:lnSpc>
                <a:spcPct val="100000"/>
              </a:lnSpc>
              <a:spcBef>
                <a:spcPct val="0"/>
              </a:spcBef>
              <a:buClr>
                <a:srgbClr val="FC0128"/>
              </a:buClr>
              <a:buSzTx/>
              <a:buFont typeface="Wingdings" panose="05000000000000000000" pitchFamily="2" charset="2"/>
              <a:buChar char="u"/>
            </a:pPr>
            <a:r>
              <a:rPr lang="zh-CN" altLang="en-US" sz="2400" b="0" dirty="0">
                <a:solidFill>
                  <a:srgbClr val="000000"/>
                </a:solidFill>
                <a:latin typeface="微软雅黑" panose="020B0503020204020204" pitchFamily="34" charset="-122"/>
                <a:ea typeface="微软雅黑" panose="020B0503020204020204" pitchFamily="34" charset="-122"/>
              </a:rPr>
              <a:t>抢答器设计： 将</a:t>
            </a:r>
            <a:r>
              <a:rPr lang="en-US" altLang="zh-CN" sz="2400" b="0" dirty="0">
                <a:solidFill>
                  <a:srgbClr val="000000"/>
                </a:solidFill>
                <a:latin typeface="微软雅黑" panose="020B0503020204020204" pitchFamily="34" charset="-122"/>
                <a:ea typeface="微软雅黑" panose="020B0503020204020204" pitchFamily="34" charset="-122"/>
              </a:rPr>
              <a:t>4</a:t>
            </a:r>
            <a:r>
              <a:rPr lang="zh-CN" altLang="en-US" sz="2400" b="0" dirty="0">
                <a:solidFill>
                  <a:srgbClr val="000000"/>
                </a:solidFill>
                <a:latin typeface="微软雅黑" panose="020B0503020204020204" pitchFamily="34" charset="-122"/>
                <a:ea typeface="微软雅黑" panose="020B0503020204020204" pitchFamily="34" charset="-122"/>
              </a:rPr>
              <a:t>个抢答器的输出信号编码为二进制代码</a:t>
            </a:r>
            <a:r>
              <a:rPr lang="en-US" altLang="zh-CN" sz="2400" b="0" dirty="0">
                <a:solidFill>
                  <a:srgbClr val="000000"/>
                </a:solidFill>
                <a:latin typeface="微软雅黑" panose="020B0503020204020204" pitchFamily="34" charset="-122"/>
                <a:ea typeface="微软雅黑" panose="020B0503020204020204" pitchFamily="34" charset="-122"/>
              </a:rPr>
              <a:t>,</a:t>
            </a:r>
            <a:r>
              <a:rPr lang="zh-CN" altLang="en-US" sz="2400" b="0" dirty="0">
                <a:solidFill>
                  <a:srgbClr val="000000"/>
                </a:solidFill>
                <a:latin typeface="微软雅黑" panose="020B0503020204020204" pitchFamily="34" charset="-122"/>
                <a:ea typeface="微软雅黑" panose="020B0503020204020204" pitchFamily="34" charset="-122"/>
              </a:rPr>
              <a:t> 抢答器按下，用</a:t>
            </a:r>
            <a:r>
              <a:rPr lang="en-US" altLang="zh-CN" sz="2400" b="0" dirty="0">
                <a:solidFill>
                  <a:srgbClr val="000000"/>
                </a:solidFill>
                <a:latin typeface="微软雅黑" panose="020B0503020204020204" pitchFamily="34" charset="-122"/>
                <a:ea typeface="微软雅黑" panose="020B0503020204020204" pitchFamily="34" charset="-122"/>
              </a:rPr>
              <a:t>1</a:t>
            </a:r>
            <a:r>
              <a:rPr lang="zh-CN" altLang="en-US" sz="2400" b="0" dirty="0">
                <a:solidFill>
                  <a:srgbClr val="000000"/>
                </a:solidFill>
                <a:latin typeface="微软雅黑" panose="020B0503020204020204" pitchFamily="34" charset="-122"/>
                <a:ea typeface="微软雅黑" panose="020B0503020204020204" pitchFamily="34" charset="-122"/>
              </a:rPr>
              <a:t>表示；抢答器未按下，用</a:t>
            </a:r>
            <a:r>
              <a:rPr lang="en-US" altLang="zh-CN" sz="2400" b="0" dirty="0">
                <a:solidFill>
                  <a:srgbClr val="000000"/>
                </a:solidFill>
                <a:latin typeface="微软雅黑" panose="020B0503020204020204" pitchFamily="34" charset="-122"/>
                <a:ea typeface="微软雅黑" panose="020B0503020204020204" pitchFamily="34" charset="-122"/>
              </a:rPr>
              <a:t>0</a:t>
            </a:r>
            <a:r>
              <a:rPr lang="zh-CN" altLang="en-US" sz="2400" b="0" dirty="0">
                <a:solidFill>
                  <a:srgbClr val="000000"/>
                </a:solidFill>
                <a:latin typeface="微软雅黑" panose="020B0503020204020204" pitchFamily="34" charset="-122"/>
                <a:ea typeface="微软雅黑" panose="020B0503020204020204" pitchFamily="34" charset="-122"/>
              </a:rPr>
              <a:t>表示。</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latin typeface="+mn-lt"/>
              </a:rPr>
              <a:t>8</a:t>
            </a:r>
            <a:r>
              <a:rPr lang="zh-CN" altLang="en-US" i="0" dirty="0">
                <a:solidFill>
                  <a:schemeClr val="accent1"/>
                </a:solidFill>
                <a:latin typeface="+mn-lt"/>
              </a:rPr>
              <a:t>线</a:t>
            </a:r>
            <a:r>
              <a:rPr lang="en-US" altLang="zh-CN" i="0" dirty="0">
                <a:solidFill>
                  <a:schemeClr val="accent1"/>
                </a:solidFill>
                <a:latin typeface="+mn-lt"/>
              </a:rPr>
              <a:t>-3</a:t>
            </a:r>
            <a:r>
              <a:rPr lang="zh-CN" altLang="en-US" i="0" dirty="0">
                <a:solidFill>
                  <a:schemeClr val="accent1"/>
                </a:solidFill>
                <a:latin typeface="+mn-lt"/>
              </a:rPr>
              <a:t>线编码器</a:t>
            </a:r>
            <a:endParaRPr lang="zh-CN" altLang="en-US" dirty="0">
              <a:latin typeface="+mn-lt"/>
            </a:endParaRPr>
          </a:p>
        </p:txBody>
      </p:sp>
      <p:sp>
        <p:nvSpPr>
          <p:cNvPr id="3" name="文本占位符 2"/>
          <p:cNvSpPr>
            <a:spLocks noGrp="1"/>
          </p:cNvSpPr>
          <p:nvPr>
            <p:ph type="body" sz="half" idx="1"/>
          </p:nvPr>
        </p:nvSpPr>
        <p:spPr>
          <a:xfrm>
            <a:off x="612000" y="900000"/>
            <a:ext cx="10956608" cy="2964658"/>
          </a:xfrm>
        </p:spPr>
        <p:txBody>
          <a:bodyPr/>
          <a:lstStyle/>
          <a:p>
            <a:pPr marL="0">
              <a:lnSpc>
                <a:spcPct val="13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en-US" altLang="zh-CN" dirty="0"/>
          </a:p>
          <a:p>
            <a:pPr marL="511175" lvl="1" indent="-320675">
              <a:lnSpc>
                <a:spcPct val="130000"/>
              </a:lnSpc>
            </a:pPr>
            <a:r>
              <a:rPr lang="en-US" altLang="zh-CN" sz="2400" b="0" dirty="0"/>
              <a:t>8</a:t>
            </a:r>
            <a:r>
              <a:rPr lang="zh-CN" altLang="en-US" sz="2400" b="0" dirty="0"/>
              <a:t>个输入信号：</a:t>
            </a:r>
            <a:r>
              <a:rPr lang="en-US" altLang="zh-CN" sz="2400" b="0" dirty="0"/>
              <a:t>Y0</a:t>
            </a:r>
            <a:r>
              <a:rPr lang="zh-CN" altLang="en-US" sz="2400" b="0" dirty="0"/>
              <a:t>，</a:t>
            </a:r>
            <a:r>
              <a:rPr lang="en-US" altLang="zh-CN" sz="2400" b="0" dirty="0"/>
              <a:t>Y1</a:t>
            </a:r>
            <a:r>
              <a:rPr lang="zh-CN" altLang="en-US" sz="2400" b="0" dirty="0"/>
              <a:t>，</a:t>
            </a:r>
            <a:r>
              <a:rPr lang="en-US" altLang="zh-CN" sz="2400" b="0" dirty="0"/>
              <a:t>…</a:t>
            </a:r>
            <a:r>
              <a:rPr lang="zh-CN" altLang="en-US" sz="2400" b="0" dirty="0"/>
              <a:t>，</a:t>
            </a:r>
            <a:r>
              <a:rPr lang="en-US" altLang="zh-CN" sz="2400" b="0" dirty="0"/>
              <a:t>Y7</a:t>
            </a:r>
            <a:r>
              <a:rPr lang="zh-CN" altLang="en-US" sz="2400" b="0" dirty="0"/>
              <a:t>。任何时刻最多只有其中一个信号为</a:t>
            </a:r>
            <a:r>
              <a:rPr lang="en-US" altLang="zh-CN" sz="2400" b="0" dirty="0"/>
              <a:t>1</a:t>
            </a:r>
            <a:r>
              <a:rPr lang="zh-CN" altLang="en-US" sz="2400" b="0" dirty="0"/>
              <a:t>（高电平），其余均为</a:t>
            </a:r>
            <a:r>
              <a:rPr lang="en-US" altLang="zh-CN" sz="2400" b="0" dirty="0"/>
              <a:t>0</a:t>
            </a:r>
            <a:r>
              <a:rPr lang="zh-CN" altLang="en-US" sz="2400" b="0" dirty="0"/>
              <a:t>（低电平）。</a:t>
            </a:r>
            <a:endParaRPr lang="en-US" altLang="zh-CN" sz="2400" b="0" dirty="0"/>
          </a:p>
          <a:p>
            <a:pPr marL="511175" lvl="1" indent="-320675">
              <a:lnSpc>
                <a:spcPct val="130000"/>
              </a:lnSpc>
            </a:pPr>
            <a:r>
              <a:rPr lang="en-US" altLang="zh-CN" sz="2400" b="0" dirty="0"/>
              <a:t>3</a:t>
            </a:r>
            <a:r>
              <a:rPr lang="zh-CN" altLang="en-US" sz="2400" b="0" dirty="0"/>
              <a:t>位输出编码：</a:t>
            </a:r>
            <a:r>
              <a:rPr lang="en-US" altLang="zh-CN" sz="2400" b="0" dirty="0"/>
              <a:t>C</a:t>
            </a:r>
            <a:r>
              <a:rPr lang="zh-CN" altLang="en-US" sz="2400" b="0" dirty="0"/>
              <a:t>，</a:t>
            </a:r>
            <a:r>
              <a:rPr lang="en-US" altLang="zh-CN" sz="2400" b="0" dirty="0"/>
              <a:t>B</a:t>
            </a:r>
            <a:r>
              <a:rPr lang="zh-CN" altLang="en-US" sz="2400" b="0" dirty="0"/>
              <a:t>，</a:t>
            </a:r>
            <a:r>
              <a:rPr lang="en-US" altLang="zh-CN" sz="2400" b="0" dirty="0"/>
              <a:t>A</a:t>
            </a:r>
            <a:r>
              <a:rPr lang="zh-CN" altLang="en-US" sz="2400" b="0" dirty="0"/>
              <a:t>。</a:t>
            </a:r>
            <a:endParaRPr lang="en-US" altLang="zh-CN" sz="2400" b="0" dirty="0"/>
          </a:p>
          <a:p>
            <a:pPr marL="511175" lvl="1" indent="-320675">
              <a:lnSpc>
                <a:spcPct val="130000"/>
              </a:lnSpc>
            </a:pPr>
            <a:r>
              <a:rPr lang="zh-CN" altLang="en-US" sz="2400" b="0" dirty="0"/>
              <a:t>当</a:t>
            </a:r>
            <a:r>
              <a:rPr lang="en-US" altLang="zh-CN" sz="2400" b="0" dirty="0"/>
              <a:t>Y</a:t>
            </a:r>
            <a:r>
              <a:rPr lang="en-US" altLang="zh-CN" sz="2400" b="0" baseline="-25000" dirty="0"/>
              <a:t>0</a:t>
            </a:r>
            <a:r>
              <a:rPr lang="en-US" altLang="zh-CN" sz="2400" b="0" dirty="0"/>
              <a:t>=1</a:t>
            </a:r>
            <a:r>
              <a:rPr lang="zh-CN" altLang="en-US" sz="2400" b="0" dirty="0"/>
              <a:t>时，</a:t>
            </a:r>
            <a:r>
              <a:rPr lang="en-US" altLang="zh-CN" sz="2400" b="0" dirty="0"/>
              <a:t>CBA=000</a:t>
            </a:r>
            <a:r>
              <a:rPr lang="zh-CN" altLang="en-US" sz="2400" b="0" dirty="0"/>
              <a:t>；</a:t>
            </a:r>
            <a:r>
              <a:rPr lang="en-US" altLang="zh-CN" sz="2400" b="0" dirty="0"/>
              <a:t>Y</a:t>
            </a:r>
            <a:r>
              <a:rPr lang="en-US" altLang="zh-CN" sz="2400" b="0" baseline="-25000" dirty="0"/>
              <a:t>1</a:t>
            </a:r>
            <a:r>
              <a:rPr lang="en-US" altLang="zh-CN" sz="2400" b="0" dirty="0"/>
              <a:t>=1</a:t>
            </a:r>
            <a:r>
              <a:rPr lang="zh-CN" altLang="en-US" sz="2400" b="0" dirty="0"/>
              <a:t>时，</a:t>
            </a:r>
            <a:r>
              <a:rPr lang="en-US" altLang="zh-CN" sz="2400" b="0" dirty="0"/>
              <a:t>CBA=001</a:t>
            </a:r>
            <a:r>
              <a:rPr lang="zh-CN" altLang="en-US" sz="2400" b="0" dirty="0"/>
              <a:t>；</a:t>
            </a:r>
            <a:r>
              <a:rPr lang="en-US" altLang="zh-CN" sz="2400" b="0" dirty="0"/>
              <a:t>Y</a:t>
            </a:r>
            <a:r>
              <a:rPr lang="en-US" altLang="zh-CN" sz="2400" b="0" baseline="-25000" dirty="0"/>
              <a:t>2</a:t>
            </a:r>
            <a:r>
              <a:rPr lang="en-US" altLang="zh-CN" sz="2400" b="0" dirty="0"/>
              <a:t>=1</a:t>
            </a:r>
            <a:r>
              <a:rPr lang="zh-CN" altLang="en-US" sz="2400" b="0" dirty="0"/>
              <a:t>时，</a:t>
            </a:r>
            <a:r>
              <a:rPr lang="en-US" altLang="zh-CN" sz="2400" b="0" dirty="0"/>
              <a:t>CBA=010</a:t>
            </a:r>
            <a:r>
              <a:rPr lang="zh-CN" altLang="en-US" sz="2400" b="0" dirty="0"/>
              <a:t>，以此类推。</a:t>
            </a:r>
            <a:endParaRPr lang="en-US" altLang="zh-CN" sz="2400" b="0" dirty="0"/>
          </a:p>
        </p:txBody>
      </p:sp>
      <p:grpSp>
        <p:nvGrpSpPr>
          <p:cNvPr id="123" name="组合 122"/>
          <p:cNvGrpSpPr/>
          <p:nvPr/>
        </p:nvGrpSpPr>
        <p:grpSpPr>
          <a:xfrm>
            <a:off x="2999656" y="3212976"/>
            <a:ext cx="6031815" cy="3524250"/>
            <a:chOff x="1677705" y="3073102"/>
            <a:chExt cx="6031815" cy="3524250"/>
          </a:xfrm>
        </p:grpSpPr>
        <p:grpSp>
          <p:nvGrpSpPr>
            <p:cNvPr id="5" name="Group 6"/>
            <p:cNvGrpSpPr/>
            <p:nvPr/>
          </p:nvGrpSpPr>
          <p:grpSpPr bwMode="auto">
            <a:xfrm>
              <a:off x="1677705" y="4019924"/>
              <a:ext cx="2606263" cy="1785340"/>
              <a:chOff x="2466" y="2223"/>
              <a:chExt cx="1619" cy="1093"/>
            </a:xfrm>
          </p:grpSpPr>
          <p:grpSp>
            <p:nvGrpSpPr>
              <p:cNvPr id="6" name="Group 7"/>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endParaRPr lang="zh-CN" altLang="en-US" dirty="0">
                  <a:solidFill>
                    <a:srgbClr val="000000"/>
                  </a:solidFill>
                </a:endParaRPr>
              </a:p>
              <a:p>
                <a:pPr algn="ctr">
                  <a:lnSpc>
                    <a:spcPct val="104000"/>
                  </a:lnSpc>
                  <a:spcBef>
                    <a:spcPct val="0"/>
                  </a:spcBef>
                  <a:buClrTx/>
                  <a:buSzTx/>
                  <a:buFontTx/>
                  <a:buNone/>
                </a:pPr>
                <a:r>
                  <a:rPr lang="zh-CN" altLang="en-US" dirty="0">
                    <a:solidFill>
                      <a:srgbClr val="000000"/>
                    </a:solidFill>
                  </a:rPr>
                  <a:t>编码器</a:t>
                </a:r>
                <a:endParaRPr lang="zh-CN" altLang="en-US" dirty="0">
                  <a:solidFill>
                    <a:srgbClr val="000000"/>
                  </a:solidFill>
                </a:endParaRPr>
              </a:p>
            </p:txBody>
          </p:sp>
          <p:sp>
            <p:nvSpPr>
              <p:cNvPr id="9" name="Text Box 22"/>
              <p:cNvSpPr txBox="1">
                <a:spLocks noChangeArrowheads="1"/>
              </p:cNvSpPr>
              <p:nvPr/>
            </p:nvSpPr>
            <p:spPr bwMode="auto">
              <a:xfrm>
                <a:off x="3744" y="2493"/>
                <a:ext cx="341" cy="579"/>
              </a:xfrm>
              <a:prstGeom prst="rect">
                <a:avLst/>
              </a:prstGeom>
              <a:noFill/>
              <a:ln w="9525">
                <a:noFill/>
                <a:miter lim="800000"/>
              </a:ln>
            </p:spPr>
            <p:txBody>
              <a:bodyPr/>
              <a:lstStyle/>
              <a:p>
                <a:pPr algn="just">
                  <a:lnSpc>
                    <a:spcPct val="64000"/>
                  </a:lnSpc>
                  <a:spcBef>
                    <a:spcPct val="0"/>
                  </a:spcBef>
                  <a:buClrTx/>
                  <a:buSzTx/>
                  <a:buFontTx/>
                  <a:buNone/>
                </a:pPr>
                <a:r>
                  <a:rPr lang="en-US" altLang="zh-CN" i="1" dirty="0">
                    <a:solidFill>
                      <a:srgbClr val="000000"/>
                    </a:solidFill>
                  </a:rPr>
                  <a:t>C</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endParaRPr lang="en-US" altLang="zh-CN" i="1" dirty="0">
                  <a:solidFill>
                    <a:srgbClr val="000000"/>
                  </a:solidFill>
                </a:endParaRPr>
              </a:p>
            </p:txBody>
          </p:sp>
        </p:grpSp>
        <p:grpSp>
          <p:nvGrpSpPr>
            <p:cNvPr id="22" name="Group 24"/>
            <p:cNvGrpSpPr/>
            <p:nvPr/>
          </p:nvGrpSpPr>
          <p:grpSpPr bwMode="auto">
            <a:xfrm>
              <a:off x="5652120" y="3073102"/>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FC0128"/>
                    </a:solidFill>
                  </a:rPr>
                  <a:t> </a:t>
                </a: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1 1 1</a:t>
                </a:r>
                <a:endParaRPr lang="en-US" altLang="zh-CN" dirty="0">
                  <a:solidFill>
                    <a:srgbClr val="000000"/>
                  </a:solidFill>
                </a:endParaRPr>
              </a:p>
            </p:txBody>
          </p:sp>
          <p:sp>
            <p:nvSpPr>
              <p:cNvPr id="24" name="Rectangle 26"/>
              <p:cNvSpPr>
                <a:spLocks noChangeArrowheads="1"/>
              </p:cNvSpPr>
              <p:nvPr/>
            </p:nvSpPr>
            <p:spPr bwMode="auto">
              <a:xfrm>
                <a:off x="1930" y="2252"/>
                <a:ext cx="600" cy="1541"/>
              </a:xfrm>
              <a:prstGeom prst="rect">
                <a:avLst/>
              </a:prstGeom>
              <a:noFill/>
              <a:ln w="9525">
                <a:noFill/>
                <a:miter lim="800000"/>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000000"/>
                    </a:solidFill>
                  </a:rPr>
                  <a:t> </a:t>
                </a:r>
                <a:r>
                  <a:rPr lang="en-US" altLang="zh-CN" i="1" dirty="0">
                    <a:solidFill>
                      <a:srgbClr val="000000"/>
                    </a:solidFill>
                  </a:rPr>
                  <a:t>C B A</a:t>
                </a:r>
                <a:endParaRPr lang="en-US" altLang="zh-CN" i="1" dirty="0">
                  <a:solidFill>
                    <a:srgbClr val="000000"/>
                  </a:solidFill>
                </a:endParaRPr>
              </a:p>
            </p:txBody>
          </p:sp>
          <p:sp>
            <p:nvSpPr>
              <p:cNvPr id="26" name="Rectangle 28"/>
              <p:cNvSpPr>
                <a:spLocks noChangeArrowheads="1"/>
              </p:cNvSpPr>
              <p:nvPr/>
            </p:nvSpPr>
            <p:spPr bwMode="auto">
              <a:xfrm>
                <a:off x="19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rPr>
                  <a:t>输入</a:t>
                </a:r>
                <a:endParaRPr lang="zh-CN" altLang="en-US">
                  <a:solidFill>
                    <a:srgbClr val="000000"/>
                  </a:solidFill>
                </a:endParaRP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endParaRPr kumimoji="1" lang="zh-CN" altLang="en-US" sz="2000">
                  <a:solidFill>
                    <a:srgbClr val="CC3300"/>
                  </a:solidFill>
                  <a:ea typeface="楷体_GB2312"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arn(inVertical)">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zh-CN" altLang="en-US" dirty="0"/>
          </a:p>
        </p:txBody>
      </p:sp>
      <p:graphicFrame>
        <p:nvGraphicFramePr>
          <p:cNvPr id="118" name="Group 185"/>
          <p:cNvGraphicFramePr>
            <a:graphicFrameLocks noGrp="1"/>
          </p:cNvGraphicFramePr>
          <p:nvPr>
            <p:ph sz="half" idx="1"/>
          </p:nvPr>
        </p:nvGraphicFramePr>
        <p:xfrm>
          <a:off x="6744072" y="1516458"/>
          <a:ext cx="3771900" cy="4887278"/>
        </p:xfrm>
        <a:graphic>
          <a:graphicData uri="http://schemas.openxmlformats.org/drawingml/2006/table">
            <a:tbl>
              <a:tblPr/>
              <a:tblGrid>
                <a:gridCol w="2638425"/>
                <a:gridCol w="1133475"/>
              </a:tblGrid>
              <a:tr h="376238">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7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6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5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4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zh-CN" altLang="en-US"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C  B  A</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0   0   0   0   0   1   0  0 </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0   0   0   0   1   0   0  0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0   0   0   1   0   0   0  0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0   0   1   0   0   0   0  0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0   1   0   0   0   0   0  0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01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1" name="Text Box 31"/>
          <p:cNvSpPr txBox="1">
            <a:spLocks noChangeArrowheads="1"/>
          </p:cNvSpPr>
          <p:nvPr/>
        </p:nvSpPr>
        <p:spPr bwMode="auto">
          <a:xfrm>
            <a:off x="6888088" y="1078976"/>
            <a:ext cx="3638550" cy="369887"/>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ea typeface="楷体_GB2312" pitchFamily="49" charset="-122"/>
              </a:rPr>
              <a:t>编码器真值表（</a:t>
            </a:r>
            <a:r>
              <a:rPr lang="zh-CN" altLang="en-US" b="0" dirty="0">
                <a:solidFill>
                  <a:srgbClr val="063DE8"/>
                </a:solidFill>
                <a:ea typeface="楷体_GB2312" pitchFamily="49" charset="-122"/>
              </a:rPr>
              <a:t>高电平输入有效）</a:t>
            </a:r>
            <a:endParaRPr kumimoji="1" lang="zh-CN" altLang="en-US" b="0" dirty="0">
              <a:solidFill>
                <a:srgbClr val="063DE8"/>
              </a:solidFill>
              <a:ea typeface="楷体_GB2312" pitchFamily="49" charset="-122"/>
            </a:endParaRPr>
          </a:p>
        </p:txBody>
      </p:sp>
      <p:sp>
        <p:nvSpPr>
          <p:cNvPr id="4" name="矩形 3"/>
          <p:cNvSpPr/>
          <p:nvPr/>
        </p:nvSpPr>
        <p:spPr bwMode="auto">
          <a:xfrm>
            <a:off x="6816080" y="4925019"/>
            <a:ext cx="2520280" cy="1368152"/>
          </a:xfrm>
          <a:prstGeom prst="rect">
            <a:avLst/>
          </a:prstGeom>
          <a:noFill/>
          <a:ln w="28575" cap="flat" cmpd="sng" algn="ctr">
            <a:solidFill>
              <a:srgbClr val="FF0000"/>
            </a:solidFill>
            <a:prstDash val="sysDot"/>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22" name="Text Box 188"/>
          <p:cNvSpPr txBox="1">
            <a:spLocks noChangeArrowheads="1"/>
          </p:cNvSpPr>
          <p:nvPr/>
        </p:nvSpPr>
        <p:spPr bwMode="black">
          <a:xfrm>
            <a:off x="6888088" y="5590040"/>
            <a:ext cx="1098550"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dirty="0">
                <a:solidFill>
                  <a:srgbClr val="FF0000"/>
                </a:solidFill>
                <a:ea typeface="楷体_GB2312" pitchFamily="49" charset="-122"/>
              </a:rPr>
              <a:t>约束项</a:t>
            </a:r>
            <a:endParaRPr lang="en-US" altLang="zh-CN" sz="2000" dirty="0">
              <a:solidFill>
                <a:srgbClr val="FF0000"/>
              </a:solidFill>
              <a:ea typeface="楷体_GB2312" pitchFamily="49" charset="-122"/>
            </a:endParaRPr>
          </a:p>
        </p:txBody>
      </p:sp>
      <p:grpSp>
        <p:nvGrpSpPr>
          <p:cNvPr id="9" name="Group 8"/>
          <p:cNvGrpSpPr/>
          <p:nvPr/>
        </p:nvGrpSpPr>
        <p:grpSpPr>
          <a:xfrm>
            <a:off x="889812" y="1529393"/>
            <a:ext cx="5710203" cy="1759938"/>
            <a:chOff x="889812" y="1529393"/>
            <a:chExt cx="5710203" cy="1759938"/>
          </a:xfrm>
        </p:grpSpPr>
        <p:sp>
          <p:nvSpPr>
            <p:cNvPr id="125" name="Rectangle 182"/>
            <p:cNvSpPr>
              <a:spLocks noChangeArrowheads="1"/>
            </p:cNvSpPr>
            <p:nvPr/>
          </p:nvSpPr>
          <p:spPr bwMode="auto">
            <a:xfrm>
              <a:off x="889812" y="1529393"/>
              <a:ext cx="4702175" cy="711200"/>
            </a:xfrm>
            <a:prstGeom prst="rect">
              <a:avLst/>
            </a:prstGeom>
            <a:noFill/>
            <a:ln w="9525">
              <a:noFill/>
              <a:miter lim="800000"/>
            </a:ln>
          </p:spPr>
          <p:txBody>
            <a:bodyPr/>
            <a:lstStyle/>
            <a:p>
              <a:pPr marL="457200" indent="-457200">
                <a:lnSpc>
                  <a:spcPct val="105000"/>
                </a:lnSpc>
                <a:spcBef>
                  <a:spcPct val="0"/>
                </a:spcBef>
                <a:buClr>
                  <a:srgbClr val="063DE8"/>
                </a:buClr>
                <a:buSzPts val="2200"/>
                <a:buFont typeface="+mj-lt"/>
                <a:buAutoNum type="arabicPeriod"/>
              </a:pPr>
              <a:r>
                <a:rPr lang="zh-CN" altLang="en-US" sz="2000" dirty="0">
                  <a:solidFill>
                    <a:srgbClr val="000000"/>
                  </a:solidFill>
                </a:rPr>
                <a:t>利用最小项推导法写出各输出的逻辑函数表达式；</a:t>
              </a:r>
              <a:endParaRPr lang="zh-CN" altLang="en-US" sz="2000" dirty="0">
                <a:solidFill>
                  <a:srgbClr val="00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8545" y="2166041"/>
              <a:ext cx="5501470" cy="1123290"/>
            </a:xfrm>
            <a:prstGeom prst="rect">
              <a:avLst/>
            </a:prstGeom>
          </p:spPr>
        </p:pic>
      </p:grpSp>
      <p:grpSp>
        <p:nvGrpSpPr>
          <p:cNvPr id="10" name="Group 9"/>
          <p:cNvGrpSpPr/>
          <p:nvPr/>
        </p:nvGrpSpPr>
        <p:grpSpPr>
          <a:xfrm>
            <a:off x="889812" y="3385390"/>
            <a:ext cx="4898454" cy="3018346"/>
            <a:chOff x="889812" y="3385390"/>
            <a:chExt cx="4898454" cy="3018346"/>
          </a:xfrm>
        </p:grpSpPr>
        <p:sp>
          <p:nvSpPr>
            <p:cNvPr id="126" name="Rectangle 182"/>
            <p:cNvSpPr>
              <a:spLocks noChangeArrowheads="1"/>
            </p:cNvSpPr>
            <p:nvPr/>
          </p:nvSpPr>
          <p:spPr bwMode="auto">
            <a:xfrm>
              <a:off x="889812" y="3385390"/>
              <a:ext cx="4623293" cy="1404302"/>
            </a:xfrm>
            <a:prstGeom prst="rect">
              <a:avLst/>
            </a:prstGeom>
            <a:noFill/>
            <a:ln w="9525">
              <a:noFill/>
              <a:miter lim="800000"/>
            </a:ln>
          </p:spPr>
          <p:txBody>
            <a:bodyPr/>
            <a:lstStyle/>
            <a:p>
              <a:pPr marL="457200" indent="-457200">
                <a:lnSpc>
                  <a:spcPct val="105000"/>
                </a:lnSpc>
                <a:spcBef>
                  <a:spcPct val="0"/>
                </a:spcBef>
                <a:buClr>
                  <a:srgbClr val="063DE8"/>
                </a:buClr>
                <a:buSzPts val="2200"/>
                <a:buFont typeface="+mj-lt"/>
                <a:buAutoNum type="arabicPeriod" startAt="2"/>
              </a:pPr>
              <a:r>
                <a:rPr lang="zh-CN" altLang="en-US" sz="2000" dirty="0">
                  <a:solidFill>
                    <a:srgbClr val="000000"/>
                  </a:solidFill>
                </a:rPr>
                <a:t>利用约束项化简：任何时刻</a:t>
              </a:r>
              <a:r>
                <a:rPr lang="en-US" altLang="zh-CN" sz="2000" dirty="0">
                  <a:solidFill>
                    <a:srgbClr val="000000"/>
                  </a:solidFill>
                </a:rPr>
                <a:t>Y7~Y0</a:t>
              </a:r>
              <a:r>
                <a:rPr lang="zh-CN" altLang="en-US" sz="2000" dirty="0">
                  <a:solidFill>
                    <a:srgbClr val="000000"/>
                  </a:solidFill>
                </a:rPr>
                <a:t>中仅有一个为</a:t>
              </a:r>
              <a:r>
                <a:rPr lang="en-US" altLang="zh-CN" sz="2000" dirty="0">
                  <a:solidFill>
                    <a:srgbClr val="000000"/>
                  </a:solidFill>
                </a:rPr>
                <a:t>1</a:t>
              </a:r>
              <a:r>
                <a:rPr lang="zh-CN" altLang="en-US" sz="2000" dirty="0">
                  <a:solidFill>
                    <a:srgbClr val="000000"/>
                  </a:solidFill>
                </a:rPr>
                <a:t>，输入变量取值组合仅有</a:t>
              </a:r>
              <a:r>
                <a:rPr lang="en-US" altLang="zh-CN" sz="2000" dirty="0">
                  <a:solidFill>
                    <a:srgbClr val="000000"/>
                  </a:solidFill>
                </a:rPr>
                <a:t>8</a:t>
              </a:r>
              <a:r>
                <a:rPr lang="zh-CN" altLang="en-US" sz="2000" dirty="0">
                  <a:solidFill>
                    <a:srgbClr val="000000"/>
                  </a:solidFill>
                </a:rPr>
                <a:t>种状态，其余均为约束项。利用这些约束项化简上式，得到：</a:t>
              </a:r>
              <a:endParaRPr lang="zh-CN" altLang="en-US" sz="2000" dirty="0">
                <a:solidFill>
                  <a:srgbClr val="0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187" y="5095660"/>
              <a:ext cx="4677079" cy="130807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zh-CN" altLang="en-US" dirty="0"/>
          </a:p>
        </p:txBody>
      </p:sp>
      <p:grpSp>
        <p:nvGrpSpPr>
          <p:cNvPr id="5" name="Group 6"/>
          <p:cNvGrpSpPr/>
          <p:nvPr/>
        </p:nvGrpSpPr>
        <p:grpSpPr bwMode="auto">
          <a:xfrm>
            <a:off x="7608168" y="1073942"/>
            <a:ext cx="2606263" cy="1785340"/>
            <a:chOff x="2466" y="2223"/>
            <a:chExt cx="1619" cy="1093"/>
          </a:xfrm>
        </p:grpSpPr>
        <p:grpSp>
          <p:nvGrpSpPr>
            <p:cNvPr id="6" name="Group 7"/>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endParaRPr lang="zh-CN" altLang="en-US" dirty="0">
                <a:solidFill>
                  <a:srgbClr val="000000"/>
                </a:solidFill>
              </a:endParaRPr>
            </a:p>
            <a:p>
              <a:pPr algn="ctr">
                <a:lnSpc>
                  <a:spcPct val="104000"/>
                </a:lnSpc>
                <a:spcBef>
                  <a:spcPct val="0"/>
                </a:spcBef>
                <a:buClrTx/>
                <a:buSzTx/>
                <a:buFontTx/>
                <a:buNone/>
              </a:pPr>
              <a:r>
                <a:rPr lang="zh-CN" altLang="en-US" dirty="0">
                  <a:solidFill>
                    <a:srgbClr val="000000"/>
                  </a:solidFill>
                </a:rPr>
                <a:t>编码器</a:t>
              </a:r>
              <a:endParaRPr lang="zh-CN" altLang="en-US" dirty="0">
                <a:solidFill>
                  <a:srgbClr val="000000"/>
                </a:solidFill>
              </a:endParaRPr>
            </a:p>
          </p:txBody>
        </p:sp>
        <p:sp>
          <p:nvSpPr>
            <p:cNvPr id="9" name="Text Box 22"/>
            <p:cNvSpPr txBox="1">
              <a:spLocks noChangeArrowheads="1"/>
            </p:cNvSpPr>
            <p:nvPr/>
          </p:nvSpPr>
          <p:spPr bwMode="auto">
            <a:xfrm>
              <a:off x="3744" y="2493"/>
              <a:ext cx="341" cy="579"/>
            </a:xfrm>
            <a:prstGeom prst="rect">
              <a:avLst/>
            </a:prstGeom>
            <a:noFill/>
            <a:ln w="9525">
              <a:noFill/>
              <a:miter lim="800000"/>
            </a:ln>
          </p:spPr>
          <p:txBody>
            <a:bodyPr/>
            <a:lstStyle/>
            <a:p>
              <a:pPr algn="just">
                <a:lnSpc>
                  <a:spcPct val="64000"/>
                </a:lnSpc>
                <a:spcBef>
                  <a:spcPct val="0"/>
                </a:spcBef>
                <a:buClrTx/>
                <a:buSzTx/>
                <a:buFontTx/>
                <a:buNone/>
              </a:pPr>
              <a:r>
                <a:rPr lang="en-US" altLang="zh-CN" i="1" dirty="0">
                  <a:solidFill>
                    <a:srgbClr val="000000"/>
                  </a:solidFill>
                </a:rPr>
                <a:t>C</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endParaRPr lang="en-US" altLang="zh-CN" i="1" dirty="0">
                <a:solidFill>
                  <a:srgbClr val="000000"/>
                </a:solidFill>
              </a:endParaRPr>
            </a:p>
          </p:txBody>
        </p:sp>
      </p:grpSp>
      <p:grpSp>
        <p:nvGrpSpPr>
          <p:cNvPr id="22" name="Group 24"/>
          <p:cNvGrpSpPr/>
          <p:nvPr/>
        </p:nvGrpSpPr>
        <p:grpSpPr bwMode="auto">
          <a:xfrm>
            <a:off x="7694150" y="3001094"/>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FC0128"/>
                  </a:solidFill>
                </a:rPr>
                <a:t> </a:t>
              </a: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1 1</a:t>
              </a:r>
              <a:endParaRPr lang="en-US" altLang="zh-CN" dirty="0">
                <a:solidFill>
                  <a:srgbClr val="000000"/>
                </a:solidFill>
              </a:endParaRPr>
            </a:p>
          </p:txBody>
        </p:sp>
        <p:sp>
          <p:nvSpPr>
            <p:cNvPr id="24" name="Rectangle 26"/>
            <p:cNvSpPr>
              <a:spLocks noChangeArrowheads="1"/>
            </p:cNvSpPr>
            <p:nvPr/>
          </p:nvSpPr>
          <p:spPr bwMode="auto">
            <a:xfrm>
              <a:off x="1930" y="2252"/>
              <a:ext cx="600" cy="1541"/>
            </a:xfrm>
            <a:prstGeom prst="rect">
              <a:avLst/>
            </a:prstGeom>
            <a:noFill/>
            <a:ln w="9525">
              <a:noFill/>
              <a:miter lim="800000"/>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000000"/>
                  </a:solidFill>
                </a:rPr>
                <a:t> </a:t>
              </a:r>
              <a:r>
                <a:rPr lang="en-US" altLang="zh-CN" i="1" dirty="0">
                  <a:solidFill>
                    <a:srgbClr val="000000"/>
                  </a:solidFill>
                </a:rPr>
                <a:t>C B A</a:t>
              </a:r>
              <a:endParaRPr lang="en-US" altLang="zh-CN" i="1" dirty="0">
                <a:solidFill>
                  <a:srgbClr val="000000"/>
                </a:solidFill>
              </a:endParaRPr>
            </a:p>
          </p:txBody>
        </p:sp>
        <p:sp>
          <p:nvSpPr>
            <p:cNvPr id="26" name="Rectangle 28"/>
            <p:cNvSpPr>
              <a:spLocks noChangeArrowheads="1"/>
            </p:cNvSpPr>
            <p:nvPr/>
          </p:nvSpPr>
          <p:spPr bwMode="auto">
            <a:xfrm>
              <a:off x="19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rPr>
                <a:t>输入</a:t>
              </a:r>
              <a:endParaRPr lang="zh-CN" altLang="en-US">
                <a:solidFill>
                  <a:srgbClr val="000000"/>
                </a:solidFill>
              </a:endParaRP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endParaRPr kumimoji="1" lang="zh-CN" altLang="en-US" sz="2000">
                <a:solidFill>
                  <a:srgbClr val="CC3300"/>
                </a:solidFill>
                <a:ea typeface="楷体_GB2312" pitchFamily="49" charset="-122"/>
              </a:endParaRPr>
            </a:p>
          </p:txBody>
        </p:sp>
      </p:grpSp>
      <p:grpSp>
        <p:nvGrpSpPr>
          <p:cNvPr id="100" name="组合 99"/>
          <p:cNvGrpSpPr/>
          <p:nvPr/>
        </p:nvGrpSpPr>
        <p:grpSpPr>
          <a:xfrm>
            <a:off x="909351" y="3253097"/>
            <a:ext cx="4752528" cy="3205729"/>
            <a:chOff x="755576" y="3319615"/>
            <a:chExt cx="4752528" cy="3205729"/>
          </a:xfrm>
        </p:grpSpPr>
        <p:sp>
          <p:nvSpPr>
            <p:cNvPr id="33" name="矩形 32"/>
            <p:cNvSpPr/>
            <p:nvPr/>
          </p:nvSpPr>
          <p:spPr bwMode="auto">
            <a:xfrm>
              <a:off x="755576" y="3319615"/>
              <a:ext cx="4752528" cy="3205729"/>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4" name="图片 3"/>
            <p:cNvPicPr>
              <a:picLocks noChangeAspect="1"/>
            </p:cNvPicPr>
            <p:nvPr/>
          </p:nvPicPr>
          <p:blipFill>
            <a:blip r:embed="rId1"/>
            <a:stretch>
              <a:fillRect/>
            </a:stretch>
          </p:blipFill>
          <p:spPr>
            <a:xfrm>
              <a:off x="1043608" y="3463366"/>
              <a:ext cx="4176464" cy="3002417"/>
            </a:xfrm>
            <a:prstGeom prst="rect">
              <a:avLst/>
            </a:prstGeom>
          </p:spPr>
        </p:pic>
      </p:gr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69" y="1309156"/>
            <a:ext cx="4752528" cy="1815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7" name="Rectangle 2"/>
          <p:cNvSpPr>
            <a:spLocks noGrp="1" noChangeArrowheads="1"/>
          </p:cNvSpPr>
          <p:nvPr>
            <p:ph type="title"/>
          </p:nvPr>
        </p:nvSpPr>
        <p:spPr>
          <a:xfrm>
            <a:off x="612000" y="252000"/>
            <a:ext cx="52578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983432" y="2318329"/>
            <a:ext cx="5288735" cy="3409950"/>
            <a:chOff x="-169641" y="2098186"/>
            <a:chExt cx="5288735" cy="3409950"/>
          </a:xfrm>
        </p:grpSpPr>
        <p:sp>
          <p:nvSpPr>
            <p:cNvPr id="10248" name="Rectangle 5"/>
            <p:cNvSpPr>
              <a:spLocks noChangeArrowheads="1"/>
            </p:cNvSpPr>
            <p:nvPr/>
          </p:nvSpPr>
          <p:spPr bwMode="auto">
            <a:xfrm>
              <a:off x="-169641" y="4441286"/>
              <a:ext cx="181822" cy="463846"/>
            </a:xfrm>
            <a:prstGeom prst="rect">
              <a:avLst/>
            </a:prstGeom>
            <a:noFill/>
            <a:ln w="9525">
              <a:noFill/>
              <a:miter lim="800000"/>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49" name="Rectangle 6"/>
            <p:cNvSpPr>
              <a:spLocks noChangeArrowheads="1"/>
            </p:cNvSpPr>
            <p:nvPr/>
          </p:nvSpPr>
          <p:spPr bwMode="auto">
            <a:xfrm>
              <a:off x="-169641" y="4441286"/>
              <a:ext cx="181822" cy="463846"/>
            </a:xfrm>
            <a:prstGeom prst="rect">
              <a:avLst/>
            </a:prstGeom>
            <a:noFill/>
            <a:ln w="9525">
              <a:noFill/>
              <a:miter lim="800000"/>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24"/>
            <p:cNvGrpSpPr/>
            <p:nvPr/>
          </p:nvGrpSpPr>
          <p:grpSpPr bwMode="auto">
            <a:xfrm>
              <a:off x="2548932" y="2712793"/>
              <a:ext cx="2570162" cy="2192339"/>
              <a:chOff x="1248" y="2651"/>
              <a:chExt cx="1619" cy="1381"/>
            </a:xfrm>
          </p:grpSpPr>
          <p:sp>
            <p:nvSpPr>
              <p:cNvPr id="10264" name="Rectangle 25"/>
              <p:cNvSpPr>
                <a:spLocks noChangeArrowheads="1"/>
              </p:cNvSpPr>
              <p:nvPr/>
            </p:nvSpPr>
            <p:spPr bwMode="auto">
              <a:xfrm>
                <a:off x="1740" y="2655"/>
                <a:ext cx="568" cy="1281"/>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5" name="Line 26"/>
              <p:cNvSpPr>
                <a:spLocks noChangeShapeType="1"/>
              </p:cNvSpPr>
              <p:nvPr/>
            </p:nvSpPr>
            <p:spPr bwMode="auto">
              <a:xfrm>
                <a:off x="1513" y="2795"/>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6" name="Line 27"/>
              <p:cNvSpPr>
                <a:spLocks noChangeShapeType="1"/>
              </p:cNvSpPr>
              <p:nvPr/>
            </p:nvSpPr>
            <p:spPr bwMode="auto">
              <a:xfrm>
                <a:off x="1513" y="2916"/>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7" name="Line 28"/>
              <p:cNvSpPr>
                <a:spLocks noChangeShapeType="1"/>
              </p:cNvSpPr>
              <p:nvPr/>
            </p:nvSpPr>
            <p:spPr bwMode="auto">
              <a:xfrm>
                <a:off x="1513" y="3036"/>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8" name="Line 29"/>
              <p:cNvSpPr>
                <a:spLocks noChangeShapeType="1"/>
              </p:cNvSpPr>
              <p:nvPr/>
            </p:nvSpPr>
            <p:spPr bwMode="auto">
              <a:xfrm>
                <a:off x="1513" y="315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9" name="Line 30"/>
              <p:cNvSpPr>
                <a:spLocks noChangeShapeType="1"/>
              </p:cNvSpPr>
              <p:nvPr/>
            </p:nvSpPr>
            <p:spPr bwMode="auto">
              <a:xfrm>
                <a:off x="1513" y="327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0" name="Line 31"/>
              <p:cNvSpPr>
                <a:spLocks noChangeShapeType="1"/>
              </p:cNvSpPr>
              <p:nvPr/>
            </p:nvSpPr>
            <p:spPr bwMode="auto">
              <a:xfrm>
                <a:off x="1513" y="339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1" name="Line 32"/>
              <p:cNvSpPr>
                <a:spLocks noChangeShapeType="1"/>
              </p:cNvSpPr>
              <p:nvPr/>
            </p:nvSpPr>
            <p:spPr bwMode="auto">
              <a:xfrm>
                <a:off x="1513" y="351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2" name="Line 33"/>
              <p:cNvSpPr>
                <a:spLocks noChangeShapeType="1"/>
              </p:cNvSpPr>
              <p:nvPr/>
            </p:nvSpPr>
            <p:spPr bwMode="auto">
              <a:xfrm>
                <a:off x="1513" y="363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3" name="Line 34"/>
              <p:cNvSpPr>
                <a:spLocks noChangeShapeType="1"/>
              </p:cNvSpPr>
              <p:nvPr/>
            </p:nvSpPr>
            <p:spPr bwMode="auto">
              <a:xfrm>
                <a:off x="2308" y="341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4" name="Line 35"/>
              <p:cNvSpPr>
                <a:spLocks noChangeShapeType="1"/>
              </p:cNvSpPr>
              <p:nvPr/>
            </p:nvSpPr>
            <p:spPr bwMode="auto">
              <a:xfrm>
                <a:off x="2308" y="320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5" name="Line 36"/>
              <p:cNvSpPr>
                <a:spLocks noChangeShapeType="1"/>
              </p:cNvSpPr>
              <p:nvPr/>
            </p:nvSpPr>
            <p:spPr bwMode="auto">
              <a:xfrm>
                <a:off x="2308" y="298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6" name="Text Box 37"/>
              <p:cNvSpPr txBox="1">
                <a:spLocks noChangeArrowheads="1"/>
              </p:cNvSpPr>
              <p:nvPr/>
            </p:nvSpPr>
            <p:spPr bwMode="auto">
              <a:xfrm>
                <a:off x="1248" y="2651"/>
                <a:ext cx="341" cy="1381"/>
              </a:xfrm>
              <a:prstGeom prst="rect">
                <a:avLst/>
              </a:prstGeom>
              <a:noFill/>
              <a:ln w="9525">
                <a:noFill/>
                <a:miter lim="800000"/>
              </a:ln>
            </p:spPr>
            <p:txBody>
              <a:bodyPr/>
              <a:lstStyle/>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0</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1</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2</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3</a:t>
                </a:r>
                <a:endParaRPr lang="en-US" altLang="zh-CN" sz="1600" i="1">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8</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9</a:t>
                </a:r>
                <a:endParaRPr lang="en-US" altLang="zh-CN" sz="1600">
                  <a:solidFill>
                    <a:srgbClr val="000000"/>
                  </a:solidFill>
                </a:endParaRPr>
              </a:p>
            </p:txBody>
          </p:sp>
          <p:sp>
            <p:nvSpPr>
              <p:cNvPr id="10277" name="Text Box 38"/>
              <p:cNvSpPr txBox="1">
                <a:spLocks noChangeArrowheads="1"/>
              </p:cNvSpPr>
              <p:nvPr/>
            </p:nvSpPr>
            <p:spPr bwMode="auto">
              <a:xfrm>
                <a:off x="1693" y="3169"/>
                <a:ext cx="681" cy="429"/>
              </a:xfrm>
              <a:prstGeom prst="rect">
                <a:avLst/>
              </a:prstGeom>
              <a:noFill/>
              <a:ln w="9525">
                <a:noFill/>
                <a:miter lim="800000"/>
              </a:ln>
            </p:spPr>
            <p:txBody>
              <a:bodyPr/>
              <a:lstStyle/>
              <a:p>
                <a:pPr algn="ctr">
                  <a:lnSpc>
                    <a:spcPct val="104000"/>
                  </a:lnSpc>
                  <a:spcBef>
                    <a:spcPct val="0"/>
                  </a:spcBef>
                  <a:buClrTx/>
                  <a:buSzTx/>
                  <a:buFontTx/>
                  <a:buNone/>
                </a:pPr>
                <a:r>
                  <a:rPr lang="en-US" altLang="zh-CN" sz="1400" dirty="0">
                    <a:solidFill>
                      <a:srgbClr val="000000"/>
                    </a:solidFill>
                  </a:rPr>
                  <a:t>8421BCD</a:t>
                </a:r>
                <a:endParaRPr lang="en-US" altLang="zh-CN" sz="1400" dirty="0">
                  <a:solidFill>
                    <a:srgbClr val="000000"/>
                  </a:solidFill>
                </a:endParaRPr>
              </a:p>
              <a:p>
                <a:pPr algn="ctr">
                  <a:lnSpc>
                    <a:spcPct val="104000"/>
                  </a:lnSpc>
                  <a:spcBef>
                    <a:spcPct val="0"/>
                  </a:spcBef>
                  <a:buClrTx/>
                  <a:buSzTx/>
                  <a:buFontTx/>
                  <a:buNone/>
                </a:pPr>
                <a:r>
                  <a:rPr lang="zh-CN" altLang="en-US" sz="1400" dirty="0">
                    <a:solidFill>
                      <a:srgbClr val="000000"/>
                    </a:solidFill>
                  </a:rPr>
                  <a:t>编码器</a:t>
                </a:r>
                <a:endParaRPr lang="zh-CN" altLang="en-US" sz="1400" dirty="0">
                  <a:solidFill>
                    <a:srgbClr val="000000"/>
                  </a:solidFill>
                </a:endParaRPr>
              </a:p>
            </p:txBody>
          </p:sp>
          <p:sp>
            <p:nvSpPr>
              <p:cNvPr id="10278" name="Text Box 39"/>
              <p:cNvSpPr txBox="1">
                <a:spLocks noChangeArrowheads="1"/>
              </p:cNvSpPr>
              <p:nvPr/>
            </p:nvSpPr>
            <p:spPr bwMode="auto">
              <a:xfrm>
                <a:off x="2526" y="2969"/>
                <a:ext cx="341" cy="823"/>
              </a:xfrm>
              <a:prstGeom prst="rect">
                <a:avLst/>
              </a:prstGeom>
              <a:noFill/>
              <a:ln w="9525">
                <a:noFill/>
                <a:miter lim="800000"/>
              </a:ln>
            </p:spPr>
            <p:txBody>
              <a:bodyPr/>
              <a:lstStyle/>
              <a:p>
                <a:pPr algn="just">
                  <a:lnSpc>
                    <a:spcPct val="64000"/>
                  </a:lnSpc>
                  <a:spcBef>
                    <a:spcPct val="0"/>
                  </a:spcBef>
                  <a:buClrTx/>
                  <a:buSzTx/>
                  <a:buFontTx/>
                  <a:buNone/>
                </a:pPr>
                <a:r>
                  <a:rPr lang="en-US" altLang="zh-CN" sz="1600" i="1">
                    <a:solidFill>
                      <a:srgbClr val="000000"/>
                    </a:solidFill>
                  </a:rPr>
                  <a:t>D</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C</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B</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A</a:t>
                </a:r>
                <a:endParaRPr lang="en-US" altLang="zh-CN" sz="1600" i="1">
                  <a:solidFill>
                    <a:srgbClr val="000000"/>
                  </a:solidFill>
                </a:endParaRPr>
              </a:p>
            </p:txBody>
          </p:sp>
          <p:sp>
            <p:nvSpPr>
              <p:cNvPr id="10279" name="Line 40"/>
              <p:cNvSpPr>
                <a:spLocks noChangeShapeType="1"/>
              </p:cNvSpPr>
              <p:nvPr/>
            </p:nvSpPr>
            <p:spPr bwMode="auto">
              <a:xfrm>
                <a:off x="2304" y="364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0" name="Line 41"/>
              <p:cNvSpPr>
                <a:spLocks noChangeShapeType="1"/>
              </p:cNvSpPr>
              <p:nvPr/>
            </p:nvSpPr>
            <p:spPr bwMode="auto">
              <a:xfrm>
                <a:off x="1501" y="374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1" name="Line 42"/>
              <p:cNvSpPr>
                <a:spLocks noChangeShapeType="1"/>
              </p:cNvSpPr>
              <p:nvPr/>
            </p:nvSpPr>
            <p:spPr bwMode="auto">
              <a:xfrm>
                <a:off x="1501" y="384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43"/>
            <p:cNvGrpSpPr/>
            <p:nvPr/>
          </p:nvGrpSpPr>
          <p:grpSpPr bwMode="auto">
            <a:xfrm>
              <a:off x="177281" y="2098186"/>
              <a:ext cx="2057400" cy="3409950"/>
              <a:chOff x="1872" y="1584"/>
              <a:chExt cx="1296" cy="2375"/>
            </a:xfrm>
          </p:grpSpPr>
          <p:sp>
            <p:nvSpPr>
              <p:cNvPr id="10255" name="Rectangle 44"/>
              <p:cNvSpPr>
                <a:spLocks noChangeArrowheads="1"/>
              </p:cNvSpPr>
              <p:nvPr/>
            </p:nvSpPr>
            <p:spPr bwMode="auto">
              <a:xfrm>
                <a:off x="2520" y="2083"/>
                <a:ext cx="600" cy="187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r>
                  <a:rPr lang="en-US" altLang="zh-CN" sz="1400">
                    <a:solidFill>
                      <a:srgbClr val="FF0066"/>
                    </a:solidFill>
                  </a:rPr>
                  <a:t>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 </a:t>
                </a:r>
                <a:r>
                  <a:rPr lang="en-US" altLang="zh-CN" sz="1400">
                    <a:solidFill>
                      <a:srgbClr val="006600"/>
                    </a:solidFill>
                  </a:rPr>
                  <a:t>1</a:t>
                </a:r>
                <a:endParaRPr lang="en-US" altLang="zh-CN" sz="1400">
                  <a:solidFill>
                    <a:srgbClr val="006600"/>
                  </a:solidFill>
                </a:endParaRPr>
              </a:p>
            </p:txBody>
          </p:sp>
          <p:sp>
            <p:nvSpPr>
              <p:cNvPr id="10256" name="Rectangle 45"/>
              <p:cNvSpPr>
                <a:spLocks noChangeArrowheads="1"/>
              </p:cNvSpPr>
              <p:nvPr/>
            </p:nvSpPr>
            <p:spPr bwMode="auto">
              <a:xfrm>
                <a:off x="1920" y="2083"/>
                <a:ext cx="600" cy="1876"/>
              </a:xfrm>
              <a:prstGeom prst="rect">
                <a:avLst/>
              </a:prstGeom>
              <a:noFill/>
              <a:ln w="9525">
                <a:noFill/>
                <a:miter lim="800000"/>
              </a:ln>
            </p:spPr>
            <p:txBody>
              <a:bodyPr/>
              <a:lstStyle/>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0</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1</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2</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3</a:t>
                </a:r>
                <a:endParaRPr lang="en-US" altLang="zh-CN" sz="1400" i="1">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4</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5</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6</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7</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8</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9</a:t>
                </a:r>
                <a:endParaRPr lang="en-US" altLang="zh-CN" sz="1400">
                  <a:solidFill>
                    <a:srgbClr val="000000"/>
                  </a:solidFill>
                </a:endParaRPr>
              </a:p>
            </p:txBody>
          </p:sp>
          <p:sp>
            <p:nvSpPr>
              <p:cNvPr id="10257" name="Rectangle 46"/>
              <p:cNvSpPr>
                <a:spLocks noChangeArrowheads="1"/>
              </p:cNvSpPr>
              <p:nvPr/>
            </p:nvSpPr>
            <p:spPr bwMode="auto">
              <a:xfrm>
                <a:off x="2520" y="1872"/>
                <a:ext cx="60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i="1">
                    <a:solidFill>
                      <a:srgbClr val="000000"/>
                    </a:solidFill>
                  </a:rPr>
                  <a:t>D C B A</a:t>
                </a:r>
                <a:endParaRPr lang="en-US" altLang="zh-CN" sz="1600" i="1">
                  <a:solidFill>
                    <a:srgbClr val="000000"/>
                  </a:solidFill>
                </a:endParaRPr>
              </a:p>
            </p:txBody>
          </p:sp>
          <p:sp>
            <p:nvSpPr>
              <p:cNvPr id="10258" name="Rectangle 47"/>
              <p:cNvSpPr>
                <a:spLocks noChangeArrowheads="1"/>
              </p:cNvSpPr>
              <p:nvPr/>
            </p:nvSpPr>
            <p:spPr bwMode="auto">
              <a:xfrm>
                <a:off x="1920" y="1872"/>
                <a:ext cx="60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输入</a:t>
                </a:r>
                <a:endParaRPr lang="zh-CN" altLang="en-US" sz="1600">
                  <a:solidFill>
                    <a:srgbClr val="000000"/>
                  </a:solidFill>
                </a:endParaRPr>
              </a:p>
            </p:txBody>
          </p:sp>
          <p:sp>
            <p:nvSpPr>
              <p:cNvPr id="10259" name="Line 48"/>
              <p:cNvSpPr>
                <a:spLocks noChangeShapeType="1"/>
              </p:cNvSpPr>
              <p:nvPr/>
            </p:nvSpPr>
            <p:spPr bwMode="auto">
              <a:xfrm>
                <a:off x="1920" y="1872"/>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0" name="Line 49"/>
              <p:cNvSpPr>
                <a:spLocks noChangeShapeType="1"/>
              </p:cNvSpPr>
              <p:nvPr/>
            </p:nvSpPr>
            <p:spPr bwMode="auto">
              <a:xfrm>
                <a:off x="1920" y="2083"/>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1" name="Line 50"/>
              <p:cNvSpPr>
                <a:spLocks noChangeShapeType="1"/>
              </p:cNvSpPr>
              <p:nvPr/>
            </p:nvSpPr>
            <p:spPr bwMode="auto">
              <a:xfrm>
                <a:off x="1920" y="3959"/>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2" name="Line 52"/>
              <p:cNvSpPr>
                <a:spLocks noChangeShapeType="1"/>
              </p:cNvSpPr>
              <p:nvPr/>
            </p:nvSpPr>
            <p:spPr bwMode="auto">
              <a:xfrm>
                <a:off x="2520" y="1872"/>
                <a:ext cx="0" cy="20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3" name="Text Box 54"/>
              <p:cNvSpPr txBox="1">
                <a:spLocks noChangeArrowheads="1"/>
              </p:cNvSpPr>
              <p:nvPr/>
            </p:nvSpPr>
            <p:spPr bwMode="auto">
              <a:xfrm>
                <a:off x="1872" y="1584"/>
                <a:ext cx="1296" cy="257"/>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a:solidFill>
                      <a:srgbClr val="000000"/>
                    </a:solidFill>
                    <a:ea typeface="楷体_GB2312" pitchFamily="49" charset="-122"/>
                  </a:rPr>
                  <a:t>编码表</a:t>
                </a:r>
                <a:endParaRPr kumimoji="1" lang="zh-CN" altLang="en-US">
                  <a:solidFill>
                    <a:srgbClr val="000000"/>
                  </a:solidFill>
                  <a:ea typeface="楷体_GB2312" pitchFamily="49" charset="-122"/>
                </a:endParaRPr>
              </a:p>
            </p:txBody>
          </p:sp>
        </p:grpSp>
        <p:sp>
          <p:nvSpPr>
            <p:cNvPr id="230461" name="Text Box 61"/>
            <p:cNvSpPr txBox="1">
              <a:spLocks noChangeArrowheads="1"/>
            </p:cNvSpPr>
            <p:nvPr/>
          </p:nvSpPr>
          <p:spPr bwMode="black">
            <a:xfrm>
              <a:off x="2819600" y="4792041"/>
              <a:ext cx="2165350"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b="0" dirty="0">
                  <a:solidFill>
                    <a:srgbClr val="063DE8"/>
                  </a:solidFill>
                  <a:ea typeface="楷体_GB2312" pitchFamily="49" charset="-122"/>
                </a:rPr>
                <a:t>高电平输入有效</a:t>
              </a:r>
              <a:endParaRPr lang="zh-CN" altLang="en-US" sz="2000" b="0" dirty="0">
                <a:solidFill>
                  <a:srgbClr val="063DE8"/>
                </a:solidFill>
                <a:ea typeface="楷体_GB2312" pitchFamily="49" charset="-122"/>
              </a:endParaRPr>
            </a:p>
          </p:txBody>
        </p:sp>
      </p:grpSp>
      <p:sp>
        <p:nvSpPr>
          <p:cNvPr id="42" name="文本占位符 2"/>
          <p:cNvSpPr txBox="1"/>
          <p:nvPr/>
        </p:nvSpPr>
        <p:spPr bwMode="auto">
          <a:xfrm>
            <a:off x="612000" y="900000"/>
            <a:ext cx="9012392" cy="119648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20000"/>
              </a:lnSpc>
              <a:spcBef>
                <a:spcPts val="0"/>
              </a:spcBef>
            </a:pPr>
            <a:r>
              <a:rPr lang="en-US" altLang="zh-CN" kern="0" dirty="0">
                <a:solidFill>
                  <a:srgbClr val="000000"/>
                </a:solidFill>
              </a:rPr>
              <a:t>8421BCD</a:t>
            </a:r>
            <a:r>
              <a:rPr lang="zh-CN" altLang="en-US" kern="0" dirty="0">
                <a:solidFill>
                  <a:srgbClr val="000000"/>
                </a:solidFill>
              </a:rPr>
              <a:t>编码器：</a:t>
            </a:r>
            <a:r>
              <a:rPr kumimoji="1" lang="zh-CN" altLang="en-US" dirty="0">
                <a:solidFill>
                  <a:srgbClr val="000000"/>
                </a:solidFill>
                <a:ea typeface="楷体_GB2312" pitchFamily="49" charset="-122"/>
              </a:rPr>
              <a:t>用</a:t>
            </a:r>
            <a:r>
              <a:rPr kumimoji="1" lang="en-US" altLang="zh-CN" dirty="0">
                <a:solidFill>
                  <a:srgbClr val="000000"/>
                </a:solidFill>
                <a:ea typeface="楷体_GB2312" pitchFamily="49" charset="-122"/>
              </a:rPr>
              <a:t>4</a:t>
            </a:r>
            <a:r>
              <a:rPr kumimoji="1" lang="zh-CN" altLang="en-US" dirty="0">
                <a:solidFill>
                  <a:srgbClr val="000000"/>
                </a:solidFill>
                <a:ea typeface="楷体_GB2312" pitchFamily="49" charset="-122"/>
              </a:rPr>
              <a:t>位二进制对</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十进制数字进行编码。</a:t>
            </a:r>
            <a:endParaRPr kumimoji="1" lang="en-US" altLang="zh-CN" dirty="0">
              <a:solidFill>
                <a:srgbClr val="000000"/>
              </a:solidFill>
              <a:ea typeface="楷体_GB2312" pitchFamily="49" charset="-122"/>
            </a:endParaRPr>
          </a:p>
          <a:p>
            <a:pPr marL="511175" lvl="1" indent="-320675">
              <a:lnSpc>
                <a:spcPct val="120000"/>
              </a:lnSpc>
              <a:spcBef>
                <a:spcPts val="0"/>
              </a:spcBef>
            </a:pPr>
            <a:r>
              <a:rPr lang="zh-CN" altLang="en-US" sz="2000" b="0" dirty="0">
                <a:solidFill>
                  <a:srgbClr val="000000"/>
                </a:solidFill>
              </a:rPr>
              <a:t>输入：</a:t>
            </a:r>
            <a:r>
              <a:rPr lang="en-US" altLang="zh-CN" sz="2000" b="0" dirty="0">
                <a:solidFill>
                  <a:srgbClr val="000000"/>
                </a:solidFill>
              </a:rPr>
              <a:t>Y0</a:t>
            </a:r>
            <a:r>
              <a:rPr lang="zh-CN" altLang="en-US" sz="2000" b="0" dirty="0">
                <a:solidFill>
                  <a:srgbClr val="000000"/>
                </a:solidFill>
              </a:rPr>
              <a:t>，</a:t>
            </a:r>
            <a:r>
              <a:rPr lang="en-US" altLang="zh-CN" sz="2000" b="0" dirty="0">
                <a:solidFill>
                  <a:srgbClr val="000000"/>
                </a:solidFill>
              </a:rPr>
              <a:t>Y1</a:t>
            </a:r>
            <a:r>
              <a:rPr lang="zh-CN" altLang="en-US" sz="2000" b="0" dirty="0">
                <a:solidFill>
                  <a:srgbClr val="000000"/>
                </a:solidFill>
              </a:rPr>
              <a:t>，</a:t>
            </a:r>
            <a:r>
              <a:rPr lang="en-US" altLang="zh-CN" sz="2000" b="0" dirty="0">
                <a:solidFill>
                  <a:srgbClr val="000000"/>
                </a:solidFill>
              </a:rPr>
              <a:t>…</a:t>
            </a:r>
            <a:r>
              <a:rPr lang="zh-CN" altLang="en-US" sz="2000" b="0" dirty="0">
                <a:solidFill>
                  <a:srgbClr val="000000"/>
                </a:solidFill>
              </a:rPr>
              <a:t>，</a:t>
            </a:r>
            <a:r>
              <a:rPr lang="en-US" altLang="zh-CN" sz="2000" b="0" dirty="0">
                <a:solidFill>
                  <a:srgbClr val="000000"/>
                </a:solidFill>
              </a:rPr>
              <a:t>Y9</a:t>
            </a:r>
            <a:r>
              <a:rPr lang="zh-CN" altLang="en-US" sz="2000" b="0" dirty="0">
                <a:solidFill>
                  <a:srgbClr val="000000"/>
                </a:solidFill>
              </a:rPr>
              <a:t>，分别代表十进制数字</a:t>
            </a:r>
            <a:r>
              <a:rPr lang="en-US" altLang="zh-CN" sz="2000" b="0" dirty="0">
                <a:solidFill>
                  <a:srgbClr val="000000"/>
                </a:solidFill>
              </a:rPr>
              <a:t>0~9</a:t>
            </a:r>
            <a:r>
              <a:rPr lang="zh-CN" altLang="en-US" sz="2000" b="0" dirty="0">
                <a:solidFill>
                  <a:srgbClr val="000000"/>
                </a:solidFill>
              </a:rPr>
              <a:t>；</a:t>
            </a:r>
            <a:endParaRPr lang="en-US" altLang="zh-CN" sz="2000" b="0" dirty="0">
              <a:solidFill>
                <a:srgbClr val="000000"/>
              </a:solidFill>
            </a:endParaRPr>
          </a:p>
          <a:p>
            <a:pPr marL="511175" lvl="1" indent="-320675">
              <a:lnSpc>
                <a:spcPct val="120000"/>
              </a:lnSpc>
              <a:spcBef>
                <a:spcPts val="0"/>
              </a:spcBef>
            </a:pPr>
            <a:r>
              <a:rPr lang="zh-CN" altLang="en-US" sz="2000" b="0" dirty="0">
                <a:solidFill>
                  <a:srgbClr val="000000"/>
                </a:solidFill>
              </a:rPr>
              <a:t>输出：</a:t>
            </a:r>
            <a:r>
              <a:rPr lang="en-US" altLang="zh-CN" sz="2000" b="0" dirty="0">
                <a:solidFill>
                  <a:srgbClr val="000000"/>
                </a:solidFill>
              </a:rPr>
              <a:t>4</a:t>
            </a:r>
            <a:r>
              <a:rPr lang="zh-CN" altLang="en-US" sz="2000" b="0" dirty="0">
                <a:solidFill>
                  <a:srgbClr val="000000"/>
                </a:solidFill>
              </a:rPr>
              <a:t>位编码，</a:t>
            </a:r>
            <a:r>
              <a:rPr lang="en-US" altLang="zh-CN" sz="2000" b="0" dirty="0">
                <a:solidFill>
                  <a:srgbClr val="000000"/>
                </a:solidFill>
              </a:rPr>
              <a:t>DCBA=0000</a:t>
            </a:r>
            <a:r>
              <a:rPr lang="zh-CN" altLang="en-US" sz="2000" b="0" dirty="0">
                <a:solidFill>
                  <a:srgbClr val="000000"/>
                </a:solidFill>
              </a:rPr>
              <a:t>，代表“</a:t>
            </a:r>
            <a:r>
              <a:rPr lang="en-US" altLang="zh-CN" sz="2000" b="0" dirty="0">
                <a:solidFill>
                  <a:srgbClr val="000000"/>
                </a:solidFill>
              </a:rPr>
              <a:t>0</a:t>
            </a:r>
            <a:r>
              <a:rPr lang="zh-CN" altLang="en-US" sz="2000" b="0" dirty="0">
                <a:solidFill>
                  <a:srgbClr val="000000"/>
                </a:solidFill>
              </a:rPr>
              <a:t>”</a:t>
            </a:r>
            <a:r>
              <a:rPr lang="en-US" altLang="zh-CN" sz="2000" b="0" dirty="0">
                <a:solidFill>
                  <a:srgbClr val="000000"/>
                </a:solidFill>
              </a:rPr>
              <a:t>;DCBA=1001</a:t>
            </a:r>
            <a:r>
              <a:rPr lang="zh-CN" altLang="en-US" sz="2000" b="0" dirty="0">
                <a:solidFill>
                  <a:srgbClr val="000000"/>
                </a:solidFill>
              </a:rPr>
              <a:t>，代表“</a:t>
            </a:r>
            <a:r>
              <a:rPr lang="en-US" altLang="zh-CN" sz="2000" b="0" dirty="0">
                <a:solidFill>
                  <a:srgbClr val="000000"/>
                </a:solidFill>
              </a:rPr>
              <a:t>9</a:t>
            </a:r>
            <a:r>
              <a:rPr lang="zh-CN" altLang="en-US" sz="2000" b="0" dirty="0">
                <a:solidFill>
                  <a:srgbClr val="000000"/>
                </a:solidFill>
              </a:rPr>
              <a:t>”</a:t>
            </a:r>
            <a:endParaRPr lang="zh-CN" altLang="en-US" sz="2400" kern="0" dirty="0">
              <a:solidFill>
                <a:srgbClr val="000000"/>
              </a:solidFill>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16703" y="2118398"/>
            <a:ext cx="4218920" cy="4526259"/>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612000" y="252000"/>
            <a:ext cx="54483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5301" name="Text Box 133"/>
          <p:cNvSpPr txBox="1">
            <a:spLocks noChangeArrowheads="1"/>
          </p:cNvSpPr>
          <p:nvPr/>
        </p:nvSpPr>
        <p:spPr bwMode="black">
          <a:xfrm>
            <a:off x="612000" y="900000"/>
            <a:ext cx="5096377" cy="461665"/>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2400" dirty="0">
                <a:solidFill>
                  <a:srgbClr val="000000"/>
                </a:solidFill>
                <a:ea typeface="楷体_GB2312" pitchFamily="49" charset="-122"/>
              </a:rPr>
              <a:t>根据逻辑表达式可以直接画出逻辑图</a:t>
            </a:r>
            <a:endParaRPr lang="zh-CN" altLang="en-US" sz="2400" dirty="0">
              <a:solidFill>
                <a:srgbClr val="000000"/>
              </a:solidFill>
              <a:ea typeface="楷体_GB2312" pitchFamily="49" charset="-122"/>
            </a:endParaRPr>
          </a:p>
        </p:txBody>
      </p:sp>
      <p:grpSp>
        <p:nvGrpSpPr>
          <p:cNvPr id="26" name="组合 25"/>
          <p:cNvGrpSpPr/>
          <p:nvPr/>
        </p:nvGrpSpPr>
        <p:grpSpPr>
          <a:xfrm>
            <a:off x="4871864" y="1416346"/>
            <a:ext cx="5478016" cy="4943536"/>
            <a:chOff x="899592" y="1484784"/>
            <a:chExt cx="5478016" cy="4943536"/>
          </a:xfrm>
        </p:grpSpPr>
        <p:sp>
          <p:nvSpPr>
            <p:cNvPr id="25" name="矩形 24"/>
            <p:cNvSpPr/>
            <p:nvPr/>
          </p:nvSpPr>
          <p:spPr bwMode="auto">
            <a:xfrm>
              <a:off x="899592" y="1484784"/>
              <a:ext cx="5478016" cy="4943536"/>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grpSp>
          <p:nvGrpSpPr>
            <p:cNvPr id="2" name="Group 132"/>
            <p:cNvGrpSpPr/>
            <p:nvPr/>
          </p:nvGrpSpPr>
          <p:grpSpPr bwMode="auto">
            <a:xfrm>
              <a:off x="1043608" y="1484784"/>
              <a:ext cx="5334000" cy="4572000"/>
              <a:chOff x="1111" y="1004"/>
              <a:chExt cx="3360" cy="2880"/>
            </a:xfrm>
          </p:grpSpPr>
          <p:grpSp>
            <p:nvGrpSpPr>
              <p:cNvPr id="3" name="Group 4"/>
              <p:cNvGrpSpPr/>
              <p:nvPr/>
            </p:nvGrpSpPr>
            <p:grpSpPr bwMode="auto">
              <a:xfrm>
                <a:off x="1543" y="1004"/>
                <a:ext cx="2928" cy="2784"/>
                <a:chOff x="1152" y="624"/>
                <a:chExt cx="2928" cy="2784"/>
              </a:xfrm>
            </p:grpSpPr>
            <p:grpSp>
              <p:nvGrpSpPr>
                <p:cNvPr id="4" name="Group 5"/>
                <p:cNvGrpSpPr/>
                <p:nvPr/>
              </p:nvGrpSpPr>
              <p:grpSpPr bwMode="auto">
                <a:xfrm>
                  <a:off x="1152" y="624"/>
                  <a:ext cx="2592" cy="2709"/>
                  <a:chOff x="1152" y="624"/>
                  <a:chExt cx="2592" cy="2709"/>
                </a:xfrm>
              </p:grpSpPr>
              <p:grpSp>
                <p:nvGrpSpPr>
                  <p:cNvPr id="5" name="Group 6"/>
                  <p:cNvGrpSpPr/>
                  <p:nvPr/>
                </p:nvGrpSpPr>
                <p:grpSpPr bwMode="auto">
                  <a:xfrm>
                    <a:off x="2112" y="1038"/>
                    <a:ext cx="432" cy="242"/>
                    <a:chOff x="1488" y="1104"/>
                    <a:chExt cx="432" cy="242"/>
                  </a:xfrm>
                </p:grpSpPr>
                <p:sp>
                  <p:nvSpPr>
                    <p:cNvPr id="55426" name="Text Box 7"/>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7" name="Oval 8"/>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9"/>
                  <p:cNvGrpSpPr/>
                  <p:nvPr/>
                </p:nvGrpSpPr>
                <p:grpSpPr bwMode="auto">
                  <a:xfrm>
                    <a:off x="1536" y="1038"/>
                    <a:ext cx="432" cy="242"/>
                    <a:chOff x="1488" y="1104"/>
                    <a:chExt cx="432" cy="242"/>
                  </a:xfrm>
                </p:grpSpPr>
                <p:sp>
                  <p:nvSpPr>
                    <p:cNvPr id="55424" name="Text Box 10"/>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5" name="Oval 11"/>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2"/>
                  <p:cNvGrpSpPr/>
                  <p:nvPr/>
                </p:nvGrpSpPr>
                <p:grpSpPr bwMode="auto">
                  <a:xfrm>
                    <a:off x="3264" y="1038"/>
                    <a:ext cx="432" cy="242"/>
                    <a:chOff x="1488" y="1104"/>
                    <a:chExt cx="432" cy="242"/>
                  </a:xfrm>
                </p:grpSpPr>
                <p:sp>
                  <p:nvSpPr>
                    <p:cNvPr id="55422" name="Text Box 13"/>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3" name="Oval 14"/>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5"/>
                  <p:cNvGrpSpPr/>
                  <p:nvPr/>
                </p:nvGrpSpPr>
                <p:grpSpPr bwMode="auto">
                  <a:xfrm>
                    <a:off x="2688" y="1038"/>
                    <a:ext cx="432" cy="242"/>
                    <a:chOff x="1488" y="1104"/>
                    <a:chExt cx="432" cy="242"/>
                  </a:xfrm>
                </p:grpSpPr>
                <p:sp>
                  <p:nvSpPr>
                    <p:cNvPr id="55420" name="Text Box 16"/>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1" name="Oval 17"/>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72" name="Line 18"/>
                  <p:cNvSpPr>
                    <a:spLocks noChangeShapeType="1"/>
                  </p:cNvSpPr>
                  <p:nvPr/>
                </p:nvSpPr>
                <p:spPr bwMode="auto">
                  <a:xfrm>
                    <a:off x="1152" y="1584"/>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3" name="Line 19"/>
                  <p:cNvSpPr>
                    <a:spLocks noChangeShapeType="1"/>
                  </p:cNvSpPr>
                  <p:nvPr/>
                </p:nvSpPr>
                <p:spPr bwMode="auto">
                  <a:xfrm>
                    <a:off x="1152" y="1776"/>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4" name="Line 20"/>
                  <p:cNvSpPr>
                    <a:spLocks noChangeShapeType="1"/>
                  </p:cNvSpPr>
                  <p:nvPr/>
                </p:nvSpPr>
                <p:spPr bwMode="auto">
                  <a:xfrm>
                    <a:off x="1152" y="1968"/>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5" name="Line 21"/>
                  <p:cNvSpPr>
                    <a:spLocks noChangeShapeType="1"/>
                  </p:cNvSpPr>
                  <p:nvPr/>
                </p:nvSpPr>
                <p:spPr bwMode="auto">
                  <a:xfrm>
                    <a:off x="1152" y="2160"/>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22"/>
                  <p:cNvSpPr>
                    <a:spLocks noChangeShapeType="1"/>
                  </p:cNvSpPr>
                  <p:nvPr/>
                </p:nvSpPr>
                <p:spPr bwMode="auto">
                  <a:xfrm>
                    <a:off x="1152" y="2352"/>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23"/>
                  <p:cNvSpPr>
                    <a:spLocks noChangeShapeType="1"/>
                  </p:cNvSpPr>
                  <p:nvPr/>
                </p:nvSpPr>
                <p:spPr bwMode="auto">
                  <a:xfrm>
                    <a:off x="1152" y="2544"/>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24"/>
                  <p:cNvSpPr>
                    <a:spLocks noChangeShapeType="1"/>
                  </p:cNvSpPr>
                  <p:nvPr/>
                </p:nvSpPr>
                <p:spPr bwMode="auto">
                  <a:xfrm>
                    <a:off x="1152" y="2736"/>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25"/>
                  <p:cNvSpPr>
                    <a:spLocks noChangeShapeType="1"/>
                  </p:cNvSpPr>
                  <p:nvPr/>
                </p:nvSpPr>
                <p:spPr bwMode="auto">
                  <a:xfrm>
                    <a:off x="1152" y="2928"/>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26"/>
                  <p:cNvSpPr>
                    <a:spLocks noChangeShapeType="1"/>
                  </p:cNvSpPr>
                  <p:nvPr/>
                </p:nvSpPr>
                <p:spPr bwMode="auto">
                  <a:xfrm>
                    <a:off x="1152" y="3120"/>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27"/>
                  <p:cNvSpPr>
                    <a:spLocks noChangeShapeType="1"/>
                  </p:cNvSpPr>
                  <p:nvPr/>
                </p:nvSpPr>
                <p:spPr bwMode="auto">
                  <a:xfrm>
                    <a:off x="1152" y="3312"/>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28"/>
                  <p:cNvSpPr>
                    <a:spLocks noChangeShapeType="1"/>
                  </p:cNvSpPr>
                  <p:nvPr/>
                </p:nvSpPr>
                <p:spPr bwMode="auto">
                  <a:xfrm>
                    <a:off x="1632" y="1296"/>
                    <a:ext cx="0" cy="18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29"/>
                  <p:cNvSpPr>
                    <a:spLocks noChangeShapeType="1"/>
                  </p:cNvSpPr>
                  <p:nvPr/>
                </p:nvSpPr>
                <p:spPr bwMode="auto">
                  <a:xfrm>
                    <a:off x="1872" y="1296"/>
                    <a:ext cx="0" cy="201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4" name="Line 30"/>
                  <p:cNvSpPr>
                    <a:spLocks noChangeShapeType="1"/>
                  </p:cNvSpPr>
                  <p:nvPr/>
                </p:nvSpPr>
                <p:spPr bwMode="auto">
                  <a:xfrm flipV="1">
                    <a:off x="2187" y="1296"/>
                    <a:ext cx="0" cy="105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5" name="Line 31"/>
                  <p:cNvSpPr>
                    <a:spLocks noChangeShapeType="1"/>
                  </p:cNvSpPr>
                  <p:nvPr/>
                </p:nvSpPr>
                <p:spPr bwMode="auto">
                  <a:xfrm flipV="1">
                    <a:off x="2283" y="1296"/>
                    <a:ext cx="0" cy="1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Line 32"/>
                  <p:cNvSpPr>
                    <a:spLocks noChangeShapeType="1"/>
                  </p:cNvSpPr>
                  <p:nvPr/>
                </p:nvSpPr>
                <p:spPr bwMode="auto">
                  <a:xfrm flipV="1">
                    <a:off x="2379" y="1296"/>
                    <a:ext cx="0" cy="14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7" name="Line 33"/>
                  <p:cNvSpPr>
                    <a:spLocks noChangeShapeType="1"/>
                  </p:cNvSpPr>
                  <p:nvPr/>
                </p:nvSpPr>
                <p:spPr bwMode="auto">
                  <a:xfrm flipV="1">
                    <a:off x="2475"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8" name="Line 34"/>
                  <p:cNvSpPr>
                    <a:spLocks noChangeShapeType="1"/>
                  </p:cNvSpPr>
                  <p:nvPr/>
                </p:nvSpPr>
                <p:spPr bwMode="auto">
                  <a:xfrm flipV="1">
                    <a:off x="2757" y="1296"/>
                    <a:ext cx="0" cy="67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9" name="Line 35"/>
                  <p:cNvSpPr>
                    <a:spLocks noChangeShapeType="1"/>
                  </p:cNvSpPr>
                  <p:nvPr/>
                </p:nvSpPr>
                <p:spPr bwMode="auto">
                  <a:xfrm flipV="1">
                    <a:off x="2853" y="1296"/>
                    <a:ext cx="0" cy="8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0" name="Line 36"/>
                  <p:cNvSpPr>
                    <a:spLocks noChangeShapeType="1"/>
                  </p:cNvSpPr>
                  <p:nvPr/>
                </p:nvSpPr>
                <p:spPr bwMode="auto">
                  <a:xfrm flipV="1">
                    <a:off x="2949" y="1296"/>
                    <a:ext cx="0" cy="14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1" name="Line 37"/>
                  <p:cNvSpPr>
                    <a:spLocks noChangeShapeType="1"/>
                  </p:cNvSpPr>
                  <p:nvPr/>
                </p:nvSpPr>
                <p:spPr bwMode="auto">
                  <a:xfrm flipV="1">
                    <a:off x="3045"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2" name="Line 38"/>
                  <p:cNvSpPr>
                    <a:spLocks noChangeShapeType="1"/>
                  </p:cNvSpPr>
                  <p:nvPr/>
                </p:nvSpPr>
                <p:spPr bwMode="auto">
                  <a:xfrm flipV="1">
                    <a:off x="3339" y="1296"/>
                    <a:ext cx="0" cy="48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Line 39"/>
                  <p:cNvSpPr>
                    <a:spLocks noChangeShapeType="1"/>
                  </p:cNvSpPr>
                  <p:nvPr/>
                </p:nvSpPr>
                <p:spPr bwMode="auto">
                  <a:xfrm flipV="1">
                    <a:off x="3408" y="1296"/>
                    <a:ext cx="0" cy="8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4" name="Line 40"/>
                  <p:cNvSpPr>
                    <a:spLocks noChangeShapeType="1"/>
                  </p:cNvSpPr>
                  <p:nvPr/>
                </p:nvSpPr>
                <p:spPr bwMode="auto">
                  <a:xfrm flipV="1">
                    <a:off x="3486" y="1296"/>
                    <a:ext cx="0" cy="1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41"/>
                  <p:cNvSpPr>
                    <a:spLocks noChangeShapeType="1"/>
                  </p:cNvSpPr>
                  <p:nvPr/>
                </p:nvSpPr>
                <p:spPr bwMode="auto">
                  <a:xfrm flipV="1">
                    <a:off x="3552"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42"/>
                  <p:cNvSpPr>
                    <a:spLocks noChangeShapeType="1"/>
                  </p:cNvSpPr>
                  <p:nvPr/>
                </p:nvSpPr>
                <p:spPr bwMode="auto">
                  <a:xfrm>
                    <a:off x="3630" y="1296"/>
                    <a:ext cx="0" cy="201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7" name="Oval 43"/>
                  <p:cNvSpPr>
                    <a:spLocks noChangeArrowheads="1"/>
                  </p:cNvSpPr>
                  <p:nvPr/>
                </p:nvSpPr>
                <p:spPr bwMode="auto">
                  <a:xfrm>
                    <a:off x="1614" y="3090"/>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8" name="Oval 44"/>
                  <p:cNvSpPr>
                    <a:spLocks noChangeArrowheads="1"/>
                  </p:cNvSpPr>
                  <p:nvPr/>
                </p:nvSpPr>
                <p:spPr bwMode="auto">
                  <a:xfrm>
                    <a:off x="1851" y="3282"/>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9" name="Oval 45"/>
                  <p:cNvSpPr>
                    <a:spLocks noChangeArrowheads="1"/>
                  </p:cNvSpPr>
                  <p:nvPr/>
                </p:nvSpPr>
                <p:spPr bwMode="auto">
                  <a:xfrm>
                    <a:off x="2160" y="2322"/>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0" name="Oval 46"/>
                  <p:cNvSpPr>
                    <a:spLocks noChangeArrowheads="1"/>
                  </p:cNvSpPr>
                  <p:nvPr/>
                </p:nvSpPr>
                <p:spPr bwMode="auto">
                  <a:xfrm>
                    <a:off x="2262" y="2523"/>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1" name="Oval 47"/>
                  <p:cNvSpPr>
                    <a:spLocks noChangeArrowheads="1"/>
                  </p:cNvSpPr>
                  <p:nvPr/>
                </p:nvSpPr>
                <p:spPr bwMode="auto">
                  <a:xfrm>
                    <a:off x="2358" y="2706"/>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2" name="Oval 48"/>
                  <p:cNvSpPr>
                    <a:spLocks noChangeArrowheads="1"/>
                  </p:cNvSpPr>
                  <p:nvPr/>
                </p:nvSpPr>
                <p:spPr bwMode="auto">
                  <a:xfrm>
                    <a:off x="2448" y="2907"/>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3" name="Oval 49"/>
                  <p:cNvSpPr>
                    <a:spLocks noChangeArrowheads="1"/>
                  </p:cNvSpPr>
                  <p:nvPr/>
                </p:nvSpPr>
                <p:spPr bwMode="auto">
                  <a:xfrm>
                    <a:off x="2736" y="194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4" name="Oval 50"/>
                  <p:cNvSpPr>
                    <a:spLocks noChangeArrowheads="1"/>
                  </p:cNvSpPr>
                  <p:nvPr/>
                </p:nvSpPr>
                <p:spPr bwMode="auto">
                  <a:xfrm>
                    <a:off x="2832" y="2139"/>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5" name="Oval 51"/>
                  <p:cNvSpPr>
                    <a:spLocks noChangeArrowheads="1"/>
                  </p:cNvSpPr>
                  <p:nvPr/>
                </p:nvSpPr>
                <p:spPr bwMode="auto">
                  <a:xfrm>
                    <a:off x="2928" y="2706"/>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6" name="Oval 52"/>
                  <p:cNvSpPr>
                    <a:spLocks noChangeArrowheads="1"/>
                  </p:cNvSpPr>
                  <p:nvPr/>
                </p:nvSpPr>
                <p:spPr bwMode="auto">
                  <a:xfrm>
                    <a:off x="3024" y="2907"/>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7" name="Oval 53"/>
                  <p:cNvSpPr>
                    <a:spLocks noChangeArrowheads="1"/>
                  </p:cNvSpPr>
                  <p:nvPr/>
                </p:nvSpPr>
                <p:spPr bwMode="auto">
                  <a:xfrm>
                    <a:off x="3309" y="1755"/>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8" name="Oval 54"/>
                  <p:cNvSpPr>
                    <a:spLocks noChangeArrowheads="1"/>
                  </p:cNvSpPr>
                  <p:nvPr/>
                </p:nvSpPr>
                <p:spPr bwMode="auto">
                  <a:xfrm>
                    <a:off x="3381" y="212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9" name="Oval 55"/>
                  <p:cNvSpPr>
                    <a:spLocks noChangeArrowheads="1"/>
                  </p:cNvSpPr>
                  <p:nvPr/>
                </p:nvSpPr>
                <p:spPr bwMode="auto">
                  <a:xfrm>
                    <a:off x="3456" y="251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0" name="Oval 56"/>
                  <p:cNvSpPr>
                    <a:spLocks noChangeArrowheads="1"/>
                  </p:cNvSpPr>
                  <p:nvPr/>
                </p:nvSpPr>
                <p:spPr bwMode="auto">
                  <a:xfrm>
                    <a:off x="3525" y="2898"/>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1" name="Oval 57"/>
                  <p:cNvSpPr>
                    <a:spLocks noChangeArrowheads="1"/>
                  </p:cNvSpPr>
                  <p:nvPr/>
                </p:nvSpPr>
                <p:spPr bwMode="auto">
                  <a:xfrm>
                    <a:off x="3609" y="3285"/>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2" name="Line 58"/>
                  <p:cNvSpPr>
                    <a:spLocks noChangeShapeType="1"/>
                  </p:cNvSpPr>
                  <p:nvPr/>
                </p:nvSpPr>
                <p:spPr bwMode="auto">
                  <a:xfrm>
                    <a:off x="1746"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3" name="Line 59"/>
                  <p:cNvSpPr>
                    <a:spLocks noChangeShapeType="1"/>
                  </p:cNvSpPr>
                  <p:nvPr/>
                </p:nvSpPr>
                <p:spPr bwMode="auto">
                  <a:xfrm>
                    <a:off x="2334"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4" name="Line 60"/>
                  <p:cNvSpPr>
                    <a:spLocks noChangeShapeType="1"/>
                  </p:cNvSpPr>
                  <p:nvPr/>
                </p:nvSpPr>
                <p:spPr bwMode="auto">
                  <a:xfrm>
                    <a:off x="2910"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5" name="Line 61"/>
                  <p:cNvSpPr>
                    <a:spLocks noChangeShapeType="1"/>
                  </p:cNvSpPr>
                  <p:nvPr/>
                </p:nvSpPr>
                <p:spPr bwMode="auto">
                  <a:xfrm>
                    <a:off x="3483"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6" name="Text Box 62"/>
                  <p:cNvSpPr txBox="1">
                    <a:spLocks noChangeArrowheads="1"/>
                  </p:cNvSpPr>
                  <p:nvPr/>
                </p:nvSpPr>
                <p:spPr bwMode="auto">
                  <a:xfrm>
                    <a:off x="1611"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D</a:t>
                    </a:r>
                    <a:endParaRPr kumimoji="1" lang="en-US" altLang="zh-CN" sz="1600">
                      <a:solidFill>
                        <a:srgbClr val="000000"/>
                      </a:solidFill>
                    </a:endParaRPr>
                  </a:p>
                </p:txBody>
              </p:sp>
              <p:sp>
                <p:nvSpPr>
                  <p:cNvPr id="55417" name="Text Box 63"/>
                  <p:cNvSpPr txBox="1">
                    <a:spLocks noChangeArrowheads="1"/>
                  </p:cNvSpPr>
                  <p:nvPr/>
                </p:nvSpPr>
                <p:spPr bwMode="auto">
                  <a:xfrm>
                    <a:off x="2208"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C</a:t>
                    </a:r>
                    <a:endParaRPr kumimoji="1" lang="en-US" altLang="zh-CN" sz="1600">
                      <a:solidFill>
                        <a:srgbClr val="000000"/>
                      </a:solidFill>
                    </a:endParaRPr>
                  </a:p>
                </p:txBody>
              </p:sp>
              <p:sp>
                <p:nvSpPr>
                  <p:cNvPr id="55418" name="Text Box 64"/>
                  <p:cNvSpPr txBox="1">
                    <a:spLocks noChangeArrowheads="1"/>
                  </p:cNvSpPr>
                  <p:nvPr/>
                </p:nvSpPr>
                <p:spPr bwMode="auto">
                  <a:xfrm>
                    <a:off x="2784"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B</a:t>
                    </a:r>
                    <a:endParaRPr kumimoji="1" lang="en-US" altLang="zh-CN" sz="1600">
                      <a:solidFill>
                        <a:srgbClr val="000000"/>
                      </a:solidFill>
                    </a:endParaRPr>
                  </a:p>
                </p:txBody>
              </p:sp>
              <p:sp>
                <p:nvSpPr>
                  <p:cNvPr id="55419" name="Text Box 65"/>
                  <p:cNvSpPr txBox="1">
                    <a:spLocks noChangeArrowheads="1"/>
                  </p:cNvSpPr>
                  <p:nvPr/>
                </p:nvSpPr>
                <p:spPr bwMode="auto">
                  <a:xfrm>
                    <a:off x="3360"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A</a:t>
                    </a:r>
                    <a:endParaRPr kumimoji="1" lang="en-US" altLang="zh-CN" sz="1600">
                      <a:solidFill>
                        <a:srgbClr val="000000"/>
                      </a:solidFill>
                    </a:endParaRPr>
                  </a:p>
                </p:txBody>
              </p:sp>
            </p:grpSp>
            <p:grpSp>
              <p:nvGrpSpPr>
                <p:cNvPr id="9" name="Group 66"/>
                <p:cNvGrpSpPr/>
                <p:nvPr/>
              </p:nvGrpSpPr>
              <p:grpSpPr bwMode="auto">
                <a:xfrm>
                  <a:off x="3792" y="1440"/>
                  <a:ext cx="288" cy="212"/>
                  <a:chOff x="3888" y="1440"/>
                  <a:chExt cx="288" cy="212"/>
                </a:xfrm>
              </p:grpSpPr>
              <p:sp>
                <p:nvSpPr>
                  <p:cNvPr id="55366" name="Text Box 67"/>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0</a:t>
                    </a:r>
                    <a:endParaRPr kumimoji="1" lang="en-US" altLang="zh-CN" sz="1600">
                      <a:solidFill>
                        <a:srgbClr val="000000"/>
                      </a:solidFill>
                    </a:endParaRPr>
                  </a:p>
                </p:txBody>
              </p:sp>
              <p:sp>
                <p:nvSpPr>
                  <p:cNvPr id="55367" name="Line 68"/>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69"/>
                <p:cNvGrpSpPr/>
                <p:nvPr/>
              </p:nvGrpSpPr>
              <p:grpSpPr bwMode="auto">
                <a:xfrm>
                  <a:off x="3792" y="1660"/>
                  <a:ext cx="288" cy="212"/>
                  <a:chOff x="3888" y="1440"/>
                  <a:chExt cx="288" cy="212"/>
                </a:xfrm>
              </p:grpSpPr>
              <p:sp>
                <p:nvSpPr>
                  <p:cNvPr id="55364" name="Text Box 70"/>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1</a:t>
                    </a:r>
                    <a:endParaRPr kumimoji="1" lang="en-US" altLang="zh-CN" sz="1600">
                      <a:solidFill>
                        <a:srgbClr val="000000"/>
                      </a:solidFill>
                    </a:endParaRPr>
                  </a:p>
                </p:txBody>
              </p:sp>
              <p:sp>
                <p:nvSpPr>
                  <p:cNvPr id="55365" name="Line 71"/>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72"/>
                <p:cNvGrpSpPr/>
                <p:nvPr/>
              </p:nvGrpSpPr>
              <p:grpSpPr bwMode="auto">
                <a:xfrm>
                  <a:off x="3792" y="1852"/>
                  <a:ext cx="288" cy="212"/>
                  <a:chOff x="3888" y="1440"/>
                  <a:chExt cx="288" cy="212"/>
                </a:xfrm>
              </p:grpSpPr>
              <p:sp>
                <p:nvSpPr>
                  <p:cNvPr id="55362" name="Text Box 73"/>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2</a:t>
                    </a:r>
                    <a:endParaRPr kumimoji="1" lang="en-US" altLang="zh-CN" sz="1600">
                      <a:solidFill>
                        <a:srgbClr val="000000"/>
                      </a:solidFill>
                    </a:endParaRPr>
                  </a:p>
                </p:txBody>
              </p:sp>
              <p:sp>
                <p:nvSpPr>
                  <p:cNvPr id="55363" name="Line 74"/>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75"/>
                <p:cNvGrpSpPr/>
                <p:nvPr/>
              </p:nvGrpSpPr>
              <p:grpSpPr bwMode="auto">
                <a:xfrm>
                  <a:off x="3792" y="2044"/>
                  <a:ext cx="288" cy="212"/>
                  <a:chOff x="3888" y="1440"/>
                  <a:chExt cx="288" cy="212"/>
                </a:xfrm>
              </p:grpSpPr>
              <p:sp>
                <p:nvSpPr>
                  <p:cNvPr id="55360" name="Text Box 76"/>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3</a:t>
                    </a:r>
                    <a:endParaRPr kumimoji="1" lang="en-US" altLang="zh-CN" sz="1600">
                      <a:solidFill>
                        <a:srgbClr val="000000"/>
                      </a:solidFill>
                    </a:endParaRPr>
                  </a:p>
                </p:txBody>
              </p:sp>
              <p:sp>
                <p:nvSpPr>
                  <p:cNvPr id="55361" name="Line 77"/>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78"/>
                <p:cNvGrpSpPr/>
                <p:nvPr/>
              </p:nvGrpSpPr>
              <p:grpSpPr bwMode="auto">
                <a:xfrm>
                  <a:off x="3792" y="2236"/>
                  <a:ext cx="288" cy="212"/>
                  <a:chOff x="3888" y="1440"/>
                  <a:chExt cx="288" cy="212"/>
                </a:xfrm>
              </p:grpSpPr>
              <p:sp>
                <p:nvSpPr>
                  <p:cNvPr id="55358" name="Text Box 79"/>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4</a:t>
                    </a:r>
                    <a:endParaRPr kumimoji="1" lang="en-US" altLang="zh-CN" sz="1600">
                      <a:solidFill>
                        <a:srgbClr val="000000"/>
                      </a:solidFill>
                    </a:endParaRPr>
                  </a:p>
                </p:txBody>
              </p:sp>
              <p:sp>
                <p:nvSpPr>
                  <p:cNvPr id="55359" name="Line 80"/>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81"/>
                <p:cNvGrpSpPr/>
                <p:nvPr/>
              </p:nvGrpSpPr>
              <p:grpSpPr bwMode="auto">
                <a:xfrm>
                  <a:off x="3792" y="2448"/>
                  <a:ext cx="288" cy="212"/>
                  <a:chOff x="3888" y="1440"/>
                  <a:chExt cx="288" cy="212"/>
                </a:xfrm>
              </p:grpSpPr>
              <p:sp>
                <p:nvSpPr>
                  <p:cNvPr id="55356" name="Text Box 82"/>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5</a:t>
                    </a:r>
                    <a:endParaRPr kumimoji="1" lang="en-US" altLang="zh-CN" sz="1600">
                      <a:solidFill>
                        <a:srgbClr val="000000"/>
                      </a:solidFill>
                    </a:endParaRPr>
                  </a:p>
                </p:txBody>
              </p:sp>
              <p:sp>
                <p:nvSpPr>
                  <p:cNvPr id="55357" name="Line 83"/>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84"/>
                <p:cNvGrpSpPr/>
                <p:nvPr/>
              </p:nvGrpSpPr>
              <p:grpSpPr bwMode="auto">
                <a:xfrm>
                  <a:off x="3792" y="2620"/>
                  <a:ext cx="288" cy="212"/>
                  <a:chOff x="3888" y="1440"/>
                  <a:chExt cx="288" cy="212"/>
                </a:xfrm>
              </p:grpSpPr>
              <p:sp>
                <p:nvSpPr>
                  <p:cNvPr id="55354" name="Text Box 85"/>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6</a:t>
                    </a:r>
                    <a:endParaRPr kumimoji="1" lang="en-US" altLang="zh-CN" sz="1600">
                      <a:solidFill>
                        <a:srgbClr val="000000"/>
                      </a:solidFill>
                    </a:endParaRPr>
                  </a:p>
                </p:txBody>
              </p:sp>
              <p:sp>
                <p:nvSpPr>
                  <p:cNvPr id="55355" name="Line 86"/>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87"/>
                <p:cNvGrpSpPr/>
                <p:nvPr/>
              </p:nvGrpSpPr>
              <p:grpSpPr bwMode="auto">
                <a:xfrm>
                  <a:off x="3792" y="2812"/>
                  <a:ext cx="288" cy="212"/>
                  <a:chOff x="3888" y="1440"/>
                  <a:chExt cx="288" cy="212"/>
                </a:xfrm>
              </p:grpSpPr>
              <p:sp>
                <p:nvSpPr>
                  <p:cNvPr id="55352" name="Text Box 88"/>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7</a:t>
                    </a:r>
                    <a:endParaRPr kumimoji="1" lang="en-US" altLang="zh-CN" sz="1600">
                      <a:solidFill>
                        <a:srgbClr val="000000"/>
                      </a:solidFill>
                    </a:endParaRPr>
                  </a:p>
                </p:txBody>
              </p:sp>
              <p:sp>
                <p:nvSpPr>
                  <p:cNvPr id="55353" name="Line 89"/>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90"/>
                <p:cNvGrpSpPr/>
                <p:nvPr/>
              </p:nvGrpSpPr>
              <p:grpSpPr bwMode="auto">
                <a:xfrm>
                  <a:off x="3792" y="3004"/>
                  <a:ext cx="288" cy="212"/>
                  <a:chOff x="3888" y="1440"/>
                  <a:chExt cx="288" cy="212"/>
                </a:xfrm>
              </p:grpSpPr>
              <p:sp>
                <p:nvSpPr>
                  <p:cNvPr id="55350" name="Text Box 91"/>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8</a:t>
                    </a:r>
                    <a:endParaRPr kumimoji="1" lang="en-US" altLang="zh-CN" sz="1600">
                      <a:solidFill>
                        <a:srgbClr val="000000"/>
                      </a:solidFill>
                    </a:endParaRPr>
                  </a:p>
                </p:txBody>
              </p:sp>
              <p:sp>
                <p:nvSpPr>
                  <p:cNvPr id="55351" name="Line 92"/>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93"/>
                <p:cNvGrpSpPr/>
                <p:nvPr/>
              </p:nvGrpSpPr>
              <p:grpSpPr bwMode="auto">
                <a:xfrm>
                  <a:off x="3792" y="3196"/>
                  <a:ext cx="288" cy="212"/>
                  <a:chOff x="3888" y="1440"/>
                  <a:chExt cx="288" cy="212"/>
                </a:xfrm>
              </p:grpSpPr>
              <p:sp>
                <p:nvSpPr>
                  <p:cNvPr id="55348" name="Text Box 94"/>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9</a:t>
                    </a:r>
                    <a:endParaRPr kumimoji="1" lang="en-US" altLang="zh-CN" sz="1600">
                      <a:solidFill>
                        <a:srgbClr val="000000"/>
                      </a:solidFill>
                    </a:endParaRPr>
                  </a:p>
                </p:txBody>
              </p:sp>
              <p:sp>
                <p:nvSpPr>
                  <p:cNvPr id="55349" name="Line 95"/>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9" name="Group 96"/>
              <p:cNvGrpSpPr/>
              <p:nvPr/>
            </p:nvGrpSpPr>
            <p:grpSpPr bwMode="auto">
              <a:xfrm>
                <a:off x="1111" y="1388"/>
                <a:ext cx="672" cy="2496"/>
                <a:chOff x="720" y="1008"/>
                <a:chExt cx="672" cy="2496"/>
              </a:xfrm>
            </p:grpSpPr>
            <p:grpSp>
              <p:nvGrpSpPr>
                <p:cNvPr id="20" name="Group 97"/>
                <p:cNvGrpSpPr/>
                <p:nvPr/>
              </p:nvGrpSpPr>
              <p:grpSpPr bwMode="auto">
                <a:xfrm>
                  <a:off x="816" y="3159"/>
                  <a:ext cx="336" cy="153"/>
                  <a:chOff x="576" y="1527"/>
                  <a:chExt cx="336" cy="153"/>
                </a:xfrm>
              </p:grpSpPr>
              <p:sp>
                <p:nvSpPr>
                  <p:cNvPr id="55331" name="Line 98"/>
                  <p:cNvSpPr>
                    <a:spLocks noChangeShapeType="1"/>
                  </p:cNvSpPr>
                  <p:nvPr/>
                </p:nvSpPr>
                <p:spPr bwMode="auto">
                  <a:xfrm>
                    <a:off x="672"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Line 99"/>
                  <p:cNvSpPr>
                    <a:spLocks noChangeShapeType="1"/>
                  </p:cNvSpPr>
                  <p:nvPr/>
                </p:nvSpPr>
                <p:spPr bwMode="auto">
                  <a:xfrm>
                    <a:off x="768"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3" name="Line 100"/>
                  <p:cNvSpPr>
                    <a:spLocks noChangeShapeType="1"/>
                  </p:cNvSpPr>
                  <p:nvPr/>
                </p:nvSpPr>
                <p:spPr bwMode="auto">
                  <a:xfrm flipH="1">
                    <a:off x="576" y="168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4" name="Line 101"/>
                  <p:cNvSpPr>
                    <a:spLocks noChangeShapeType="1"/>
                  </p:cNvSpPr>
                  <p:nvPr/>
                </p:nvSpPr>
                <p:spPr bwMode="auto">
                  <a:xfrm>
                    <a:off x="768" y="168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5" name="Line 102"/>
                  <p:cNvSpPr>
                    <a:spLocks noChangeShapeType="1"/>
                  </p:cNvSpPr>
                  <p:nvPr/>
                </p:nvSpPr>
                <p:spPr bwMode="auto">
                  <a:xfrm>
                    <a:off x="624" y="158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6" name="Rectangle 103"/>
                  <p:cNvSpPr>
                    <a:spLocks noChangeArrowheads="1"/>
                  </p:cNvSpPr>
                  <p:nvPr/>
                </p:nvSpPr>
                <p:spPr bwMode="auto">
                  <a:xfrm>
                    <a:off x="693" y="1527"/>
                    <a:ext cx="48" cy="48"/>
                  </a:xfrm>
                  <a:prstGeom prst="rect">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04"/>
                <p:cNvGrpSpPr/>
                <p:nvPr/>
              </p:nvGrpSpPr>
              <p:grpSpPr bwMode="auto">
                <a:xfrm>
                  <a:off x="720" y="1008"/>
                  <a:ext cx="672" cy="2496"/>
                  <a:chOff x="720" y="1008"/>
                  <a:chExt cx="672" cy="2496"/>
                </a:xfrm>
              </p:grpSpPr>
              <p:grpSp>
                <p:nvGrpSpPr>
                  <p:cNvPr id="22" name="Group 105"/>
                  <p:cNvGrpSpPr/>
                  <p:nvPr/>
                </p:nvGrpSpPr>
                <p:grpSpPr bwMode="auto">
                  <a:xfrm>
                    <a:off x="816" y="1431"/>
                    <a:ext cx="336" cy="153"/>
                    <a:chOff x="576" y="1527"/>
                    <a:chExt cx="336" cy="153"/>
                  </a:xfrm>
                </p:grpSpPr>
                <p:sp>
                  <p:nvSpPr>
                    <p:cNvPr id="55325" name="Line 106"/>
                    <p:cNvSpPr>
                      <a:spLocks noChangeShapeType="1"/>
                    </p:cNvSpPr>
                    <p:nvPr/>
                  </p:nvSpPr>
                  <p:spPr bwMode="auto">
                    <a:xfrm>
                      <a:off x="672"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107"/>
                    <p:cNvSpPr>
                      <a:spLocks noChangeShapeType="1"/>
                    </p:cNvSpPr>
                    <p:nvPr/>
                  </p:nvSpPr>
                  <p:spPr bwMode="auto">
                    <a:xfrm>
                      <a:off x="768"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108"/>
                    <p:cNvSpPr>
                      <a:spLocks noChangeShapeType="1"/>
                    </p:cNvSpPr>
                    <p:nvPr/>
                  </p:nvSpPr>
                  <p:spPr bwMode="auto">
                    <a:xfrm flipH="1">
                      <a:off x="576" y="168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109"/>
                    <p:cNvSpPr>
                      <a:spLocks noChangeShapeType="1"/>
                    </p:cNvSpPr>
                    <p:nvPr/>
                  </p:nvSpPr>
                  <p:spPr bwMode="auto">
                    <a:xfrm>
                      <a:off x="768" y="168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110"/>
                    <p:cNvSpPr>
                      <a:spLocks noChangeShapeType="1"/>
                    </p:cNvSpPr>
                    <p:nvPr/>
                  </p:nvSpPr>
                  <p:spPr bwMode="auto">
                    <a:xfrm>
                      <a:off x="624" y="158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Rectangle 111"/>
                    <p:cNvSpPr>
                      <a:spLocks noChangeArrowheads="1"/>
                    </p:cNvSpPr>
                    <p:nvPr/>
                  </p:nvSpPr>
                  <p:spPr bwMode="auto">
                    <a:xfrm>
                      <a:off x="693" y="1527"/>
                      <a:ext cx="48" cy="48"/>
                    </a:xfrm>
                    <a:prstGeom prst="rect">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0" name="Text Box 112"/>
                  <p:cNvSpPr txBox="1">
                    <a:spLocks noChangeArrowheads="1"/>
                  </p:cNvSpPr>
                  <p:nvPr/>
                </p:nvSpPr>
                <p:spPr bwMode="auto">
                  <a:xfrm>
                    <a:off x="960" y="1008"/>
                    <a:ext cx="432"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+5V</a:t>
                    </a:r>
                    <a:endParaRPr kumimoji="1" lang="en-US" altLang="zh-CN" sz="1600">
                      <a:solidFill>
                        <a:srgbClr val="000000"/>
                      </a:solidFill>
                    </a:endParaRPr>
                  </a:p>
                </p:txBody>
              </p:sp>
              <p:grpSp>
                <p:nvGrpSpPr>
                  <p:cNvPr id="23" name="Group 113"/>
                  <p:cNvGrpSpPr/>
                  <p:nvPr/>
                </p:nvGrpSpPr>
                <p:grpSpPr bwMode="auto">
                  <a:xfrm>
                    <a:off x="1152" y="1200"/>
                    <a:ext cx="48" cy="402"/>
                    <a:chOff x="1152" y="1200"/>
                    <a:chExt cx="48" cy="402"/>
                  </a:xfrm>
                </p:grpSpPr>
                <p:sp>
                  <p:nvSpPr>
                    <p:cNvPr id="55320" name="Rectangle 114"/>
                    <p:cNvSpPr>
                      <a:spLocks noChangeArrowheads="1"/>
                    </p:cNvSpPr>
                    <p:nvPr/>
                  </p:nvSpPr>
                  <p:spPr bwMode="auto">
                    <a:xfrm>
                      <a:off x="1152" y="1344"/>
                      <a:ext cx="48" cy="144"/>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1" name="Line 115"/>
                    <p:cNvSpPr>
                      <a:spLocks noChangeShapeType="1"/>
                    </p:cNvSpPr>
                    <p:nvPr/>
                  </p:nvSpPr>
                  <p:spPr bwMode="auto">
                    <a:xfrm>
                      <a:off x="1173" y="148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2" name="Line 116"/>
                    <p:cNvSpPr>
                      <a:spLocks noChangeShapeType="1"/>
                    </p:cNvSpPr>
                    <p:nvPr/>
                  </p:nvSpPr>
                  <p:spPr bwMode="auto">
                    <a:xfrm>
                      <a:off x="1173" y="124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Oval 117"/>
                    <p:cNvSpPr>
                      <a:spLocks noChangeArrowheads="1"/>
                    </p:cNvSpPr>
                    <p:nvPr/>
                  </p:nvSpPr>
                  <p:spPr bwMode="auto">
                    <a:xfrm>
                      <a:off x="1152" y="1200"/>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Oval 118"/>
                    <p:cNvSpPr>
                      <a:spLocks noChangeArrowheads="1"/>
                    </p:cNvSpPr>
                    <p:nvPr/>
                  </p:nvSpPr>
                  <p:spPr bwMode="auto">
                    <a:xfrm>
                      <a:off x="1152" y="155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2" name="Line 119"/>
                  <p:cNvSpPr>
                    <a:spLocks noChangeShapeType="1"/>
                  </p:cNvSpPr>
                  <p:nvPr/>
                </p:nvSpPr>
                <p:spPr bwMode="auto">
                  <a:xfrm>
                    <a:off x="816" y="1584"/>
                    <a:ext cx="0" cy="19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3" name="Line 120"/>
                  <p:cNvSpPr>
                    <a:spLocks noChangeShapeType="1"/>
                  </p:cNvSpPr>
                  <p:nvPr/>
                </p:nvSpPr>
                <p:spPr bwMode="auto">
                  <a:xfrm>
                    <a:off x="720" y="350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Rectangle 121"/>
                  <p:cNvSpPr>
                    <a:spLocks noChangeArrowheads="1"/>
                  </p:cNvSpPr>
                  <p:nvPr/>
                </p:nvSpPr>
                <p:spPr bwMode="auto">
                  <a:xfrm>
                    <a:off x="1344" y="1344"/>
                    <a:ext cx="48" cy="144"/>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5" name="Line 122"/>
                  <p:cNvSpPr>
                    <a:spLocks noChangeShapeType="1"/>
                  </p:cNvSpPr>
                  <p:nvPr/>
                </p:nvSpPr>
                <p:spPr bwMode="auto">
                  <a:xfrm>
                    <a:off x="1365" y="124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6" name="Oval 123"/>
                  <p:cNvSpPr>
                    <a:spLocks noChangeArrowheads="1"/>
                  </p:cNvSpPr>
                  <p:nvPr/>
                </p:nvSpPr>
                <p:spPr bwMode="auto">
                  <a:xfrm>
                    <a:off x="1344" y="1200"/>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7" name="Line 124"/>
                  <p:cNvSpPr>
                    <a:spLocks noChangeShapeType="1"/>
                  </p:cNvSpPr>
                  <p:nvPr/>
                </p:nvSpPr>
                <p:spPr bwMode="auto">
                  <a:xfrm>
                    <a:off x="1365" y="1482"/>
                    <a:ext cx="0" cy="18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8" name="Oval 125"/>
                  <p:cNvSpPr>
                    <a:spLocks noChangeArrowheads="1"/>
                  </p:cNvSpPr>
                  <p:nvPr/>
                </p:nvSpPr>
                <p:spPr bwMode="auto">
                  <a:xfrm>
                    <a:off x="1344" y="3288"/>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9" name="Oval 126"/>
                  <p:cNvSpPr>
                    <a:spLocks noChangeArrowheads="1"/>
                  </p:cNvSpPr>
                  <p:nvPr/>
                </p:nvSpPr>
                <p:spPr bwMode="auto">
                  <a:xfrm>
                    <a:off x="798" y="329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5305" name="Rectangle 129"/>
              <p:cNvSpPr>
                <a:spLocks noChangeArrowheads="1"/>
              </p:cNvSpPr>
              <p:nvPr/>
            </p:nvSpPr>
            <p:spPr bwMode="black">
              <a:xfrm rot="5400000">
                <a:off x="1137" y="2700"/>
                <a:ext cx="441" cy="252"/>
              </a:xfrm>
              <a:prstGeom prst="rect">
                <a:avLst/>
              </a:prstGeom>
              <a:noFill/>
              <a:ln w="9525" algn="ctr">
                <a:noFill/>
                <a:miter lim="800000"/>
              </a:ln>
            </p:spPr>
            <p:txBody>
              <a:bodyPr wrap="none">
                <a:spAutoFit/>
              </a:bodyPr>
              <a:lstStyle/>
              <a:p>
                <a:pPr eaLnBrk="1" hangingPunct="1">
                  <a:lnSpc>
                    <a:spcPct val="100000"/>
                  </a:lnSpc>
                  <a:spcBef>
                    <a:spcPct val="0"/>
                  </a:spcBef>
                  <a:buClrTx/>
                  <a:buSzTx/>
                  <a:buFontTx/>
                  <a:buNone/>
                </a:pPr>
                <a:r>
                  <a:rPr lang="en-US" altLang="zh-CN" sz="2000">
                    <a:solidFill>
                      <a:srgbClr val="000000"/>
                    </a:solidFill>
                    <a:latin typeface="宋体" panose="02010600030101010101" pitchFamily="2" charset="-122"/>
                  </a:rPr>
                  <a:t>……</a:t>
                </a:r>
                <a:endParaRPr lang="zh-CN" altLang="en-US" sz="2000">
                  <a:solidFill>
                    <a:srgbClr val="000000"/>
                  </a:solidFill>
                </a:endParaRPr>
              </a:p>
            </p:txBody>
          </p:sp>
          <p:sp>
            <p:nvSpPr>
              <p:cNvPr id="55306" name="Rectangle 131"/>
              <p:cNvSpPr>
                <a:spLocks noChangeArrowheads="1"/>
              </p:cNvSpPr>
              <p:nvPr/>
            </p:nvSpPr>
            <p:spPr bwMode="black">
              <a:xfrm>
                <a:off x="1613" y="1290"/>
                <a:ext cx="350" cy="213"/>
              </a:xfrm>
              <a:prstGeom prst="rect">
                <a:avLst/>
              </a:prstGeom>
              <a:noFill/>
              <a:ln w="9525" algn="ctr">
                <a:noFill/>
                <a:miter lim="800000"/>
              </a:ln>
            </p:spPr>
            <p:txBody>
              <a:bodyPr wrap="none">
                <a:spAutoFit/>
              </a:bodyPr>
              <a:lstStyle/>
              <a:p>
                <a:pPr eaLnBrk="1" hangingPunct="1">
                  <a:lnSpc>
                    <a:spcPct val="100000"/>
                  </a:lnSpc>
                  <a:spcBef>
                    <a:spcPct val="0"/>
                  </a:spcBef>
                  <a:buClrTx/>
                  <a:buSzTx/>
                  <a:buFontTx/>
                  <a:buNone/>
                </a:pPr>
                <a:r>
                  <a:rPr kumimoji="1" lang="en-US" altLang="zh-CN" sz="1600">
                    <a:solidFill>
                      <a:srgbClr val="000000"/>
                    </a:solidFill>
                  </a:rPr>
                  <a:t>+5V</a:t>
                </a:r>
                <a:endParaRPr kumimoji="1" lang="zh-CN" altLang="en-US" sz="1600">
                  <a:solidFill>
                    <a:srgbClr val="000000"/>
                  </a:solidFill>
                </a:endParaRPr>
              </a:p>
            </p:txBody>
          </p:sp>
        </p:grpSp>
      </p:grpSp>
      <p:pic>
        <p:nvPicPr>
          <p:cNvPr id="27" name="Picture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944" y="1561676"/>
            <a:ext cx="4172498" cy="4519465"/>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t>组合逻辑电路的分析方法：</a:t>
            </a:r>
            <a:r>
              <a:rPr lang="zh-CN" altLang="en-CA" dirty="0"/>
              <a:t>例题</a:t>
            </a:r>
            <a:endParaRPr lang="zh-CN" altLang="zh-CN"/>
          </a:p>
        </p:txBody>
      </p:sp>
      <p:graphicFrame>
        <p:nvGraphicFramePr>
          <p:cNvPr id="13315" name="Object 3"/>
          <p:cNvGraphicFramePr>
            <a:graphicFrameLocks noGrp="1" noChangeAspect="1"/>
          </p:cNvGraphicFramePr>
          <p:nvPr>
            <p:ph idx="1"/>
          </p:nvPr>
        </p:nvGraphicFramePr>
        <p:xfrm>
          <a:off x="347124" y="1772816"/>
          <a:ext cx="6043881" cy="3785988"/>
        </p:xfrm>
        <a:graphic>
          <a:graphicData uri="http://schemas.openxmlformats.org/presentationml/2006/ole">
            <mc:AlternateContent xmlns:mc="http://schemas.openxmlformats.org/markup-compatibility/2006">
              <mc:Choice xmlns:v="urn:schemas-microsoft-com:vml" Requires="v">
                <p:oleObj spid="_x0000_s0" name="公式" r:id="rId1" imgW="3263900" imgH="2044700" progId="Equation.3">
                  <p:embed/>
                </p:oleObj>
              </mc:Choice>
              <mc:Fallback>
                <p:oleObj name="公式" r:id="rId1" imgW="3263900" imgH="2044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24" y="1772816"/>
                        <a:ext cx="6043881" cy="3785988"/>
                      </a:xfrm>
                      <a:prstGeom prst="rect">
                        <a:avLst/>
                      </a:prstGeom>
                      <a:noFill/>
                      <a:ln>
                        <a:noFill/>
                      </a:ln>
                      <a:effectLst/>
                    </p:spPr>
                  </p:pic>
                </p:oleObj>
              </mc:Fallback>
            </mc:AlternateContent>
          </a:graphicData>
        </a:graphic>
      </p:graphicFrame>
      <p:pic>
        <p:nvPicPr>
          <p:cNvPr id="2" name="图片 1"/>
          <p:cNvPicPr>
            <a:picLocks noChangeAspect="1"/>
          </p:cNvPicPr>
          <p:nvPr/>
        </p:nvPicPr>
        <p:blipFill>
          <a:blip r:embed="rId3"/>
          <a:stretch>
            <a:fillRect/>
          </a:stretch>
        </p:blipFill>
        <p:spPr>
          <a:xfrm>
            <a:off x="6391005" y="1340732"/>
            <a:ext cx="5477507" cy="3168352"/>
          </a:xfrm>
          <a:prstGeom prst="rect">
            <a:avLst/>
          </a:prstGeom>
        </p:spPr>
      </p:pic>
      <p:sp>
        <p:nvSpPr>
          <p:cNvPr id="5" name="Rectangle 2"/>
          <p:cNvSpPr txBox="1">
            <a:spLocks noChangeArrowheads="1"/>
          </p:cNvSpPr>
          <p:nvPr/>
        </p:nvSpPr>
        <p:spPr bwMode="auto">
          <a:xfrm>
            <a:off x="479376" y="934562"/>
            <a:ext cx="1224136"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zh-CN" altLang="en-US" kern="0" dirty="0">
                <a:latin typeface="微软雅黑" panose="020B0503020204020204" pitchFamily="34" charset="-122"/>
                <a:ea typeface="微软雅黑" panose="020B0503020204020204" pitchFamily="34" charset="-122"/>
              </a:rPr>
              <a:t>例</a:t>
            </a:r>
            <a:r>
              <a:rPr lang="en-US" altLang="zh-CN" kern="0" dirty="0">
                <a:latin typeface="微软雅黑" panose="020B0503020204020204" pitchFamily="34" charset="-122"/>
                <a:ea typeface="微软雅黑" panose="020B0503020204020204" pitchFamily="34" charset="-122"/>
              </a:rPr>
              <a:t>3</a:t>
            </a:r>
            <a:endParaRPr lang="en-US" altLang="zh-CN"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80899" name="Rectangle 3"/>
          <p:cNvSpPr>
            <a:spLocks noGrp="1" noChangeArrowheads="1"/>
          </p:cNvSpPr>
          <p:nvPr>
            <p:ph type="body" sz="half" idx="1"/>
          </p:nvPr>
        </p:nvSpPr>
        <p:spPr>
          <a:xfrm>
            <a:off x="612000" y="900000"/>
            <a:ext cx="10452552" cy="6211188"/>
          </a:xfrm>
        </p:spPr>
        <p:txBody>
          <a:bodyPr/>
          <a:lstStyle/>
          <a:p>
            <a:pPr marL="403225" lvl="1" indent="-403225">
              <a:lnSpc>
                <a:spcPct val="110000"/>
              </a:lnSpc>
              <a:spcBef>
                <a:spcPct val="0"/>
              </a:spcBef>
              <a:buClr>
                <a:schemeClr val="accent1"/>
              </a:buClr>
              <a:buSzPct val="110000"/>
              <a:buFont typeface="Wingdings" panose="05000000000000000000" pitchFamily="2" charset="2"/>
              <a:buChar char="v"/>
            </a:pPr>
            <a:r>
              <a:rPr kumimoji="1" lang="zh-CN" altLang="en-US" sz="2800" dirty="0">
                <a:solidFill>
                  <a:schemeClr val="accent1"/>
                </a:solidFill>
                <a:ea typeface="宋体" panose="02010600030101010101" pitchFamily="2" charset="-122"/>
                <a:cs typeface="Times New Roman" panose="02020603050405020304" pitchFamily="18" charset="0"/>
              </a:rPr>
              <a:t>优先编码器</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克服二进制编码器仅允许</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个输入信号有限的局限，允许两个以上输入信号同时有效；</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对所有输入信号进行优先级别排序，任何时刻只对优先级最高的输入信号编码，对优先级别低的输入信号则不响应，以保证编码器可靠工作。</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cs typeface="Times New Roman" panose="02020603050405020304" pitchFamily="18" charset="0"/>
              </a:rPr>
              <a:t>优点：当有两个或两个以上的输入有效时，输出不会发生混乱。广泛应用于计算机的优先中断系统、键盘编码系统中。</a:t>
            </a:r>
            <a:endParaRPr kumimoji="1" lang="zh-CN" altLang="en-US" sz="2400" dirty="0">
              <a:latin typeface="Times New Roman" panose="02020603050405020304" pitchFamily="18" charset="0"/>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endParaRPr kumimoji="1" lang="zh-CN" altLang="en-US" sz="2400" dirty="0">
              <a:latin typeface="Times New Roman" panose="02020603050405020304" pitchFamily="18" charset="0"/>
              <a:cs typeface="Times New Roman" panose="02020603050405020304" pitchFamily="18" charset="0"/>
            </a:endParaRP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74LS148</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endParaRPr kumimoji="1" lang="zh-CN" altLang="en-US" sz="2800" dirty="0">
              <a:latin typeface="Times New Roman" panose="02020603050405020304" pitchFamily="18" charset="0"/>
              <a:cs typeface="Times New Roman" panose="02020603050405020304" pitchFamily="18" charset="0"/>
            </a:endParaRP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74LS147</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arn(inVertical)">
                                      <p:cBhvr>
                                        <p:cTn id="7" dur="500"/>
                                        <p:tgtEl>
                                          <p:spTgt spid="8089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Effect transition="in" filter="barn(inVertical)">
                                      <p:cBhvr>
                                        <p:cTn id="10" dur="500"/>
                                        <p:tgtEl>
                                          <p:spTgt spid="8089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0899">
                                            <p:txEl>
                                              <p:pRg st="2" end="2"/>
                                            </p:txEl>
                                          </p:spTgt>
                                        </p:tgtEl>
                                        <p:attrNameLst>
                                          <p:attrName>style.visibility</p:attrName>
                                        </p:attrNameLst>
                                      </p:cBhvr>
                                      <p:to>
                                        <p:strVal val="visible"/>
                                      </p:to>
                                    </p:set>
                                    <p:animEffect transition="in" filter="barn(inVertical)">
                                      <p:cBhvr>
                                        <p:cTn id="13" dur="500"/>
                                        <p:tgtEl>
                                          <p:spTgt spid="80899">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0899">
                                            <p:txEl>
                                              <p:pRg st="3" end="3"/>
                                            </p:txEl>
                                          </p:spTgt>
                                        </p:tgtEl>
                                        <p:attrNameLst>
                                          <p:attrName>style.visibility</p:attrName>
                                        </p:attrNameLst>
                                      </p:cBhvr>
                                      <p:to>
                                        <p:strVal val="visible"/>
                                      </p:to>
                                    </p:set>
                                    <p:animEffect transition="in" filter="barn(inVertical)">
                                      <p:cBhvr>
                                        <p:cTn id="16" dur="500"/>
                                        <p:tgtEl>
                                          <p:spTgt spid="808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0899">
                                            <p:txEl>
                                              <p:pRg st="5" end="5"/>
                                            </p:txEl>
                                          </p:spTgt>
                                        </p:tgtEl>
                                        <p:attrNameLst>
                                          <p:attrName>style.visibility</p:attrName>
                                        </p:attrNameLst>
                                      </p:cBhvr>
                                      <p:to>
                                        <p:strVal val="visible"/>
                                      </p:to>
                                    </p:set>
                                    <p:animEffect transition="in" filter="barn(inVertical)">
                                      <p:cBhvr>
                                        <p:cTn id="21" dur="500"/>
                                        <p:tgtEl>
                                          <p:spTgt spid="8089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0899">
                                            <p:txEl>
                                              <p:pRg st="6" end="6"/>
                                            </p:txEl>
                                          </p:spTgt>
                                        </p:tgtEl>
                                        <p:attrNameLst>
                                          <p:attrName>style.visibility</p:attrName>
                                        </p:attrNameLst>
                                      </p:cBhvr>
                                      <p:to>
                                        <p:strVal val="visible"/>
                                      </p:to>
                                    </p:set>
                                    <p:animEffect transition="in" filter="barn(inVertical)">
                                      <p:cBhvr>
                                        <p:cTn id="26"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ldLvl="2"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887811" y="1350219"/>
            <a:ext cx="9655767" cy="1257764"/>
          </a:xfrm>
        </p:spPr>
      </p:pic>
      <p:sp>
        <p:nvSpPr>
          <p:cNvPr id="112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r>
              <a:rPr lang="en-US" altLang="zh-CN" i="0" dirty="0">
                <a:solidFill>
                  <a:schemeClr val="accent1"/>
                </a:solidFill>
                <a:latin typeface="Times New Roman" panose="02020603050405020304" pitchFamily="18" charset="0"/>
                <a:cs typeface="Times New Roman" panose="02020603050405020304" pitchFamily="18" charset="0"/>
              </a:rPr>
              <a:t>--74147</a:t>
            </a:r>
            <a:r>
              <a:rPr lang="zh-CN" altLang="en-US" i="0" dirty="0">
                <a:solidFill>
                  <a:schemeClr val="accent1"/>
                </a:solidFill>
                <a:latin typeface="Times New Roman" panose="02020603050405020304" pitchFamily="18" charset="0"/>
                <a:cs typeface="Times New Roman" panose="02020603050405020304" pitchFamily="18" charset="0"/>
              </a:rPr>
              <a:t>的设计</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11269" name="Rectangle 24"/>
          <p:cNvSpPr>
            <a:spLocks noChangeArrowheads="1"/>
          </p:cNvSpPr>
          <p:nvPr/>
        </p:nvSpPr>
        <p:spPr bwMode="black">
          <a:xfrm>
            <a:off x="2798764" y="1835449"/>
            <a:ext cx="184731" cy="461665"/>
          </a:xfrm>
          <a:prstGeom prst="rect">
            <a:avLst/>
          </a:prstGeom>
          <a:noFill/>
          <a:ln w="9525" algn="ctr">
            <a:noFill/>
            <a:miter lim="800000"/>
          </a:ln>
        </p:spPr>
        <p:txBody>
          <a:bodyPr wrap="none" anchor="b">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aphicFrame>
        <p:nvGraphicFramePr>
          <p:cNvPr id="240800" name="Group 160"/>
          <p:cNvGraphicFramePr>
            <a:graphicFrameLocks noGrp="1"/>
          </p:cNvGraphicFramePr>
          <p:nvPr/>
        </p:nvGraphicFramePr>
        <p:xfrm>
          <a:off x="3185220" y="2629624"/>
          <a:ext cx="5197475" cy="3535680"/>
        </p:xfrm>
        <a:graphic>
          <a:graphicData uri="http://schemas.openxmlformats.org/drawingml/2006/table">
            <a:tbl>
              <a:tblPr/>
              <a:tblGrid>
                <a:gridCol w="3405188"/>
                <a:gridCol w="1792287"/>
              </a:tblGrid>
              <a:tr h="35401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9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8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7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6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5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4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3055938">
                <a:tc>
                  <a:txBody>
                    <a:bodyPr/>
                    <a:lstStyle/>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 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 0</a:t>
                      </a:r>
                      <a:endPar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0    1    1    0</a:t>
                      </a:r>
                      <a:endPar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11279" name="Line 161"/>
          <p:cNvSpPr>
            <a:spLocks noChangeShapeType="1"/>
          </p:cNvSpPr>
          <p:nvPr/>
        </p:nvSpPr>
        <p:spPr bwMode="black">
          <a:xfrm>
            <a:off x="6693594" y="2702649"/>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0" name="Line 162"/>
          <p:cNvSpPr>
            <a:spLocks noChangeShapeType="1"/>
          </p:cNvSpPr>
          <p:nvPr/>
        </p:nvSpPr>
        <p:spPr bwMode="black">
          <a:xfrm>
            <a:off x="7073008" y="2704237"/>
            <a:ext cx="153987"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1" name="Line 163"/>
          <p:cNvSpPr>
            <a:spLocks noChangeShapeType="1"/>
          </p:cNvSpPr>
          <p:nvPr/>
        </p:nvSpPr>
        <p:spPr bwMode="black">
          <a:xfrm>
            <a:off x="7439719" y="2704237"/>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2" name="Line 164"/>
          <p:cNvSpPr>
            <a:spLocks noChangeShapeType="1"/>
          </p:cNvSpPr>
          <p:nvPr/>
        </p:nvSpPr>
        <p:spPr bwMode="black">
          <a:xfrm>
            <a:off x="7808019" y="2705824"/>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3" name="Line 165"/>
          <p:cNvSpPr>
            <a:spLocks noChangeShapeType="1"/>
          </p:cNvSpPr>
          <p:nvPr/>
        </p:nvSpPr>
        <p:spPr bwMode="black">
          <a:xfrm>
            <a:off x="3275708" y="269471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4" name="Line 166"/>
          <p:cNvSpPr>
            <a:spLocks noChangeShapeType="1"/>
          </p:cNvSpPr>
          <p:nvPr/>
        </p:nvSpPr>
        <p:spPr bwMode="black">
          <a:xfrm>
            <a:off x="3597970"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5" name="Line 167"/>
          <p:cNvSpPr>
            <a:spLocks noChangeShapeType="1"/>
          </p:cNvSpPr>
          <p:nvPr/>
        </p:nvSpPr>
        <p:spPr bwMode="black">
          <a:xfrm>
            <a:off x="3885308"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6" name="Line 168"/>
          <p:cNvSpPr>
            <a:spLocks noChangeShapeType="1"/>
          </p:cNvSpPr>
          <p:nvPr/>
        </p:nvSpPr>
        <p:spPr bwMode="black">
          <a:xfrm>
            <a:off x="4207570"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7" name="Line 169"/>
          <p:cNvSpPr>
            <a:spLocks noChangeShapeType="1"/>
          </p:cNvSpPr>
          <p:nvPr/>
        </p:nvSpPr>
        <p:spPr bwMode="black">
          <a:xfrm>
            <a:off x="4512370"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8" name="Line 170"/>
          <p:cNvSpPr>
            <a:spLocks noChangeShapeType="1"/>
          </p:cNvSpPr>
          <p:nvPr/>
        </p:nvSpPr>
        <p:spPr bwMode="black">
          <a:xfrm>
            <a:off x="4834633"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9" name="Line 171"/>
          <p:cNvSpPr>
            <a:spLocks noChangeShapeType="1"/>
          </p:cNvSpPr>
          <p:nvPr/>
        </p:nvSpPr>
        <p:spPr bwMode="black">
          <a:xfrm>
            <a:off x="5121970"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0" name="Line 172"/>
          <p:cNvSpPr>
            <a:spLocks noChangeShapeType="1"/>
          </p:cNvSpPr>
          <p:nvPr/>
        </p:nvSpPr>
        <p:spPr bwMode="black">
          <a:xfrm>
            <a:off x="5444233" y="270423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1" name="Line 175"/>
          <p:cNvSpPr>
            <a:spLocks noChangeShapeType="1"/>
          </p:cNvSpPr>
          <p:nvPr/>
        </p:nvSpPr>
        <p:spPr bwMode="black">
          <a:xfrm>
            <a:off x="5715695"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2" name="Line 176"/>
          <p:cNvSpPr>
            <a:spLocks noChangeShapeType="1"/>
          </p:cNvSpPr>
          <p:nvPr/>
        </p:nvSpPr>
        <p:spPr bwMode="black">
          <a:xfrm>
            <a:off x="6037958" y="270423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40817" name="AutoShape 177"/>
          <p:cNvSpPr>
            <a:spLocks noChangeArrowheads="1"/>
          </p:cNvSpPr>
          <p:nvPr/>
        </p:nvSpPr>
        <p:spPr bwMode="auto">
          <a:xfrm>
            <a:off x="1775520" y="3191599"/>
            <a:ext cx="1120775" cy="998538"/>
          </a:xfrm>
          <a:prstGeom prst="wedgeRoundRectCallout">
            <a:avLst>
              <a:gd name="adj1" fmla="val 83986"/>
              <a:gd name="adj2" fmla="val -44486"/>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95000"/>
              </a:lnSpc>
              <a:spcBef>
                <a:spcPct val="0"/>
              </a:spcBef>
              <a:buClrTx/>
              <a:buSzTx/>
              <a:buFontTx/>
              <a:buNone/>
            </a:pPr>
            <a:r>
              <a:rPr lang="zh-CN" altLang="en-US" sz="2000" b="0">
                <a:solidFill>
                  <a:srgbClr val="000000"/>
                </a:solidFill>
                <a:latin typeface="Times New Roman" panose="02020603050405020304" pitchFamily="18" charset="0"/>
                <a:cs typeface="Times New Roman" panose="02020603050405020304" pitchFamily="18" charset="0"/>
              </a:rPr>
              <a:t>低电平输入有效</a:t>
            </a:r>
            <a:endParaRPr lang="zh-CN" altLang="en-US" sz="2000" b="0">
              <a:solidFill>
                <a:srgbClr val="000000"/>
              </a:solidFill>
              <a:latin typeface="Times New Roman" panose="02020603050405020304" pitchFamily="18" charset="0"/>
              <a:cs typeface="Times New Roman" panose="02020603050405020304" pitchFamily="18" charset="0"/>
            </a:endParaRPr>
          </a:p>
        </p:txBody>
      </p:sp>
      <p:sp>
        <p:nvSpPr>
          <p:cNvPr id="22" name="AutoShape 59"/>
          <p:cNvSpPr>
            <a:spLocks noChangeArrowheads="1"/>
          </p:cNvSpPr>
          <p:nvPr/>
        </p:nvSpPr>
        <p:spPr bwMode="auto">
          <a:xfrm>
            <a:off x="8543033" y="2524849"/>
            <a:ext cx="1762125" cy="1408208"/>
          </a:xfrm>
          <a:prstGeom prst="wedgeRoundRectCallout">
            <a:avLst>
              <a:gd name="adj1" fmla="val -79604"/>
              <a:gd name="adj2" fmla="val -1297"/>
              <a:gd name="adj3" fmla="val 16667"/>
            </a:avLst>
          </a:prstGeom>
          <a:solidFill>
            <a:schemeClr val="accent2">
              <a:lumMod val="20000"/>
              <a:lumOff val="80000"/>
            </a:schemeClr>
          </a:solidFill>
          <a:ln w="9525">
            <a:solidFill>
              <a:srgbClr val="CC6600"/>
            </a:solidFill>
            <a:miter lim="800000"/>
          </a:ln>
          <a:effectLst>
            <a:prstShdw prst="shdw17" dist="17961" dir="2700000">
              <a:srgbClr val="7A3D00"/>
            </a:prstShdw>
          </a:effectLst>
        </p:spPr>
        <p:txBody>
          <a:bodyPr anchor="b"/>
          <a:lstStyle/>
          <a:p>
            <a:pPr algn="ctr" eaLnBrk="1" hangingPunct="1">
              <a:lnSpc>
                <a:spcPct val="100000"/>
              </a:lnSpc>
              <a:spcBef>
                <a:spcPct val="0"/>
              </a:spcBef>
              <a:buClrTx/>
              <a:buSzTx/>
              <a:buFontTx/>
              <a:buNone/>
            </a:pPr>
            <a:r>
              <a:rPr lang="zh-CN" altLang="zh-CN" sz="2000" b="0" dirty="0">
                <a:solidFill>
                  <a:srgbClr val="FC0128"/>
                </a:solidFill>
                <a:latin typeface="Times New Roman" panose="02020603050405020304" pitchFamily="18" charset="0"/>
                <a:cs typeface="Times New Roman" panose="02020603050405020304" pitchFamily="18" charset="0"/>
              </a:rPr>
              <a:t>输出</a:t>
            </a:r>
            <a:r>
              <a:rPr lang="zh-CN" altLang="en-US" sz="2000" b="0" dirty="0">
                <a:solidFill>
                  <a:srgbClr val="FC0128"/>
                </a:solidFill>
                <a:latin typeface="Times New Roman" panose="02020603050405020304" pitchFamily="18" charset="0"/>
                <a:cs typeface="Times New Roman" panose="02020603050405020304" pitchFamily="18" charset="0"/>
              </a:rPr>
              <a:t>为优先级最高的</a:t>
            </a:r>
            <a:r>
              <a:rPr lang="zh-CN" altLang="zh-CN" sz="2000" b="0" dirty="0">
                <a:solidFill>
                  <a:srgbClr val="FC0128"/>
                </a:solidFill>
                <a:latin typeface="Times New Roman" panose="02020603050405020304" pitchFamily="18" charset="0"/>
                <a:cs typeface="Times New Roman" panose="02020603050405020304" pitchFamily="18" charset="0"/>
              </a:rPr>
              <a:t>输入</a:t>
            </a:r>
            <a:r>
              <a:rPr lang="zh-CN" altLang="en-US" sz="2000" b="0" dirty="0">
                <a:solidFill>
                  <a:srgbClr val="FC0128"/>
                </a:solidFill>
                <a:latin typeface="Times New Roman" panose="02020603050405020304" pitchFamily="18" charset="0"/>
                <a:cs typeface="Times New Roman" panose="02020603050405020304" pitchFamily="18" charset="0"/>
              </a:rPr>
              <a:t>信号对应编号的反码</a:t>
            </a:r>
            <a:r>
              <a:rPr lang="en-US" altLang="zh-CN" sz="2000" b="0" dirty="0">
                <a:solidFill>
                  <a:srgbClr val="FC0128"/>
                </a:solidFill>
                <a:latin typeface="Times New Roman" panose="02020603050405020304" pitchFamily="18" charset="0"/>
                <a:cs typeface="Times New Roman" panose="02020603050405020304" pitchFamily="18" charset="0"/>
              </a:rPr>
              <a:t> </a:t>
            </a:r>
            <a:endParaRPr lang="zh-CN" altLang="en-US" sz="2000" b="0" dirty="0">
              <a:solidFill>
                <a:srgbClr val="FC0128"/>
              </a:solidFill>
              <a:latin typeface="Times New Roman" panose="02020603050405020304" pitchFamily="18" charset="0"/>
              <a:cs typeface="Times New Roman" panose="02020603050405020304" pitchFamily="18" charset="0"/>
            </a:endParaRPr>
          </a:p>
        </p:txBody>
      </p:sp>
      <p:sp>
        <p:nvSpPr>
          <p:cNvPr id="23" name="文本占位符 2"/>
          <p:cNvSpPr txBox="1"/>
          <p:nvPr/>
        </p:nvSpPr>
        <p:spPr bwMode="auto">
          <a:xfrm>
            <a:off x="612000" y="900000"/>
            <a:ext cx="7784246"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10000"/>
              </a:lnSpc>
              <a:spcBef>
                <a:spcPts val="0"/>
              </a:spcBef>
            </a:pPr>
            <a:r>
              <a:rPr lang="en-US" altLang="zh-CN" kern="0" dirty="0">
                <a:solidFill>
                  <a:srgbClr val="000000"/>
                </a:solidFill>
              </a:rPr>
              <a:t>74147</a:t>
            </a:r>
            <a:r>
              <a:rPr lang="zh-CN" altLang="en-US" kern="0" dirty="0">
                <a:solidFill>
                  <a:srgbClr val="000000"/>
                </a:solidFill>
              </a:rPr>
              <a:t>优先编码器（</a:t>
            </a:r>
            <a:r>
              <a:rPr lang="zh-CN" altLang="en-US" sz="2000" b="0" kern="0" dirty="0">
                <a:solidFill>
                  <a:srgbClr val="FC0128"/>
                </a:solidFill>
              </a:rPr>
              <a:t>低电平输入有效</a:t>
            </a:r>
            <a:r>
              <a:rPr lang="zh-CN" altLang="en-US" kern="0" dirty="0">
                <a:solidFill>
                  <a:srgbClr val="000000"/>
                </a:solidFill>
              </a:rPr>
              <a:t>）</a:t>
            </a:r>
            <a:endParaRPr lang="en-US" altLang="zh-CN"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0800"/>
                                        </p:tgtEl>
                                        <p:attrNameLst>
                                          <p:attrName>style.visibility</p:attrName>
                                        </p:attrNameLst>
                                      </p:cBhvr>
                                      <p:to>
                                        <p:strVal val="visible"/>
                                      </p:to>
                                    </p:set>
                                    <p:animEffect transition="in" filter="barn(inVertical)">
                                      <p:cBhvr>
                                        <p:cTn id="7" dur="500"/>
                                        <p:tgtEl>
                                          <p:spTgt spid="24080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79"/>
                                        </p:tgtEl>
                                        <p:attrNameLst>
                                          <p:attrName>style.visibility</p:attrName>
                                        </p:attrNameLst>
                                      </p:cBhvr>
                                      <p:to>
                                        <p:strVal val="visible"/>
                                      </p:to>
                                    </p:set>
                                    <p:animEffect transition="in" filter="barn(inVertical)">
                                      <p:cBhvr>
                                        <p:cTn id="10" dur="500"/>
                                        <p:tgtEl>
                                          <p:spTgt spid="1127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280"/>
                                        </p:tgtEl>
                                        <p:attrNameLst>
                                          <p:attrName>style.visibility</p:attrName>
                                        </p:attrNameLst>
                                      </p:cBhvr>
                                      <p:to>
                                        <p:strVal val="visible"/>
                                      </p:to>
                                    </p:set>
                                    <p:animEffect transition="in" filter="barn(inVertical)">
                                      <p:cBhvr>
                                        <p:cTn id="13" dur="500"/>
                                        <p:tgtEl>
                                          <p:spTgt spid="1128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281"/>
                                        </p:tgtEl>
                                        <p:attrNameLst>
                                          <p:attrName>style.visibility</p:attrName>
                                        </p:attrNameLst>
                                      </p:cBhvr>
                                      <p:to>
                                        <p:strVal val="visible"/>
                                      </p:to>
                                    </p:set>
                                    <p:animEffect transition="in" filter="barn(inVertical)">
                                      <p:cBhvr>
                                        <p:cTn id="16" dur="500"/>
                                        <p:tgtEl>
                                          <p:spTgt spid="1128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282"/>
                                        </p:tgtEl>
                                        <p:attrNameLst>
                                          <p:attrName>style.visibility</p:attrName>
                                        </p:attrNameLst>
                                      </p:cBhvr>
                                      <p:to>
                                        <p:strVal val="visible"/>
                                      </p:to>
                                    </p:set>
                                    <p:animEffect transition="in" filter="barn(inVertical)">
                                      <p:cBhvr>
                                        <p:cTn id="19" dur="500"/>
                                        <p:tgtEl>
                                          <p:spTgt spid="1128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283"/>
                                        </p:tgtEl>
                                        <p:attrNameLst>
                                          <p:attrName>style.visibility</p:attrName>
                                        </p:attrNameLst>
                                      </p:cBhvr>
                                      <p:to>
                                        <p:strVal val="visible"/>
                                      </p:to>
                                    </p:set>
                                    <p:animEffect transition="in" filter="barn(inVertical)">
                                      <p:cBhvr>
                                        <p:cTn id="22" dur="500"/>
                                        <p:tgtEl>
                                          <p:spTgt spid="1128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284"/>
                                        </p:tgtEl>
                                        <p:attrNameLst>
                                          <p:attrName>style.visibility</p:attrName>
                                        </p:attrNameLst>
                                      </p:cBhvr>
                                      <p:to>
                                        <p:strVal val="visible"/>
                                      </p:to>
                                    </p:set>
                                    <p:animEffect transition="in" filter="barn(inVertical)">
                                      <p:cBhvr>
                                        <p:cTn id="25" dur="500"/>
                                        <p:tgtEl>
                                          <p:spTgt spid="1128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285"/>
                                        </p:tgtEl>
                                        <p:attrNameLst>
                                          <p:attrName>style.visibility</p:attrName>
                                        </p:attrNameLst>
                                      </p:cBhvr>
                                      <p:to>
                                        <p:strVal val="visible"/>
                                      </p:to>
                                    </p:set>
                                    <p:animEffect transition="in" filter="barn(inVertical)">
                                      <p:cBhvr>
                                        <p:cTn id="28" dur="500"/>
                                        <p:tgtEl>
                                          <p:spTgt spid="1128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286"/>
                                        </p:tgtEl>
                                        <p:attrNameLst>
                                          <p:attrName>style.visibility</p:attrName>
                                        </p:attrNameLst>
                                      </p:cBhvr>
                                      <p:to>
                                        <p:strVal val="visible"/>
                                      </p:to>
                                    </p:set>
                                    <p:animEffect transition="in" filter="barn(inVertical)">
                                      <p:cBhvr>
                                        <p:cTn id="31" dur="500"/>
                                        <p:tgtEl>
                                          <p:spTgt spid="1128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287"/>
                                        </p:tgtEl>
                                        <p:attrNameLst>
                                          <p:attrName>style.visibility</p:attrName>
                                        </p:attrNameLst>
                                      </p:cBhvr>
                                      <p:to>
                                        <p:strVal val="visible"/>
                                      </p:to>
                                    </p:set>
                                    <p:animEffect transition="in" filter="barn(inVertical)">
                                      <p:cBhvr>
                                        <p:cTn id="34" dur="500"/>
                                        <p:tgtEl>
                                          <p:spTgt spid="1128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1288"/>
                                        </p:tgtEl>
                                        <p:attrNameLst>
                                          <p:attrName>style.visibility</p:attrName>
                                        </p:attrNameLst>
                                      </p:cBhvr>
                                      <p:to>
                                        <p:strVal val="visible"/>
                                      </p:to>
                                    </p:set>
                                    <p:animEffect transition="in" filter="barn(inVertical)">
                                      <p:cBhvr>
                                        <p:cTn id="37" dur="500"/>
                                        <p:tgtEl>
                                          <p:spTgt spid="1128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1289"/>
                                        </p:tgtEl>
                                        <p:attrNameLst>
                                          <p:attrName>style.visibility</p:attrName>
                                        </p:attrNameLst>
                                      </p:cBhvr>
                                      <p:to>
                                        <p:strVal val="visible"/>
                                      </p:to>
                                    </p:set>
                                    <p:animEffect transition="in" filter="barn(inVertical)">
                                      <p:cBhvr>
                                        <p:cTn id="40" dur="500"/>
                                        <p:tgtEl>
                                          <p:spTgt spid="1128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290"/>
                                        </p:tgtEl>
                                        <p:attrNameLst>
                                          <p:attrName>style.visibility</p:attrName>
                                        </p:attrNameLst>
                                      </p:cBhvr>
                                      <p:to>
                                        <p:strVal val="visible"/>
                                      </p:to>
                                    </p:set>
                                    <p:animEffect transition="in" filter="barn(inVertical)">
                                      <p:cBhvr>
                                        <p:cTn id="43" dur="500"/>
                                        <p:tgtEl>
                                          <p:spTgt spid="1129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291"/>
                                        </p:tgtEl>
                                        <p:attrNameLst>
                                          <p:attrName>style.visibility</p:attrName>
                                        </p:attrNameLst>
                                      </p:cBhvr>
                                      <p:to>
                                        <p:strVal val="visible"/>
                                      </p:to>
                                    </p:set>
                                    <p:animEffect transition="in" filter="barn(inVertical)">
                                      <p:cBhvr>
                                        <p:cTn id="46" dur="500"/>
                                        <p:tgtEl>
                                          <p:spTgt spid="1129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1292"/>
                                        </p:tgtEl>
                                        <p:attrNameLst>
                                          <p:attrName>style.visibility</p:attrName>
                                        </p:attrNameLst>
                                      </p:cBhvr>
                                      <p:to>
                                        <p:strVal val="visible"/>
                                      </p:to>
                                    </p:set>
                                    <p:animEffect transition="in" filter="barn(inVertical)">
                                      <p:cBhvr>
                                        <p:cTn id="49" dur="500"/>
                                        <p:tgtEl>
                                          <p:spTgt spid="1129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40817"/>
                                        </p:tgtEl>
                                        <p:attrNameLst>
                                          <p:attrName>style.visibility</p:attrName>
                                        </p:attrNameLst>
                                      </p:cBhvr>
                                      <p:to>
                                        <p:strVal val="visible"/>
                                      </p:to>
                                    </p:set>
                                    <p:animEffect transition="in" filter="dissolve">
                                      <p:cBhvr>
                                        <p:cTn id="54" dur="500"/>
                                        <p:tgtEl>
                                          <p:spTgt spid="24081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9" grpId="0" animBg="1"/>
      <p:bldP spid="11280" grpId="0" animBg="1"/>
      <p:bldP spid="11281" grpId="0" animBg="1"/>
      <p:bldP spid="11282" grpId="0" animBg="1"/>
      <p:bldP spid="11283" grpId="0" animBg="1"/>
      <p:bldP spid="11284" grpId="0" animBg="1"/>
      <p:bldP spid="11285" grpId="0" animBg="1"/>
      <p:bldP spid="11286" grpId="0" animBg="1"/>
      <p:bldP spid="11287" grpId="0" animBg="1"/>
      <p:bldP spid="11288" grpId="0" animBg="1"/>
      <p:bldP spid="11289" grpId="0" animBg="1"/>
      <p:bldP spid="11290" grpId="0" animBg="1"/>
      <p:bldP spid="11291" grpId="0" animBg="1"/>
      <p:bldP spid="11292" grpId="0" animBg="1"/>
      <p:bldP spid="240817" grpId="0" animBg="1" autoUpdateAnimBg="0"/>
      <p:bldP spid="2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endParaRPr lang="zh-CN" altLang="en-US" i="0" dirty="0">
              <a:solidFill>
                <a:schemeClr val="accent1"/>
              </a:solidFill>
              <a:latin typeface="+mn-lt"/>
              <a:cs typeface="Times New Roman" panose="02020603050405020304" pitchFamily="18" charset="0"/>
            </a:endParaRPr>
          </a:p>
        </p:txBody>
      </p:sp>
      <p:sp>
        <p:nvSpPr>
          <p:cNvPr id="130051" name="Rectangle 3"/>
          <p:cNvSpPr>
            <a:spLocks noGrp="1" noChangeArrowheads="1"/>
          </p:cNvSpPr>
          <p:nvPr>
            <p:ph type="body" sz="half" idx="1"/>
          </p:nvPr>
        </p:nvSpPr>
        <p:spPr>
          <a:xfrm>
            <a:off x="612000" y="900001"/>
            <a:ext cx="10812592" cy="5591274"/>
          </a:xfrm>
        </p:spPr>
        <p:txBody>
          <a:bodyPr/>
          <a:lstStyle/>
          <a:p>
            <a:pPr marL="268605" indent="-268605">
              <a:lnSpc>
                <a:spcPct val="150000"/>
              </a:lnSpc>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：将二进制代码所表示的信息翻译成对应高低电平信号输出的过程称为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译码是编码的反操作。</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实现译码功能的电路称为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Decoder</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 </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变量译码器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二进制译码器，地址译码器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）：实现输入变量状态全部组合的译码器，一般称为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a:t>
            </a:r>
            <a:endPar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码制变换译码器：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将输入的某个进制代码转换成对应的其他码制输出的译码器。如</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8421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码至十进制码译码器（简称</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码至十进制码译码器等。 </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显示译码器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：将输入代码转换成驱动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段数码显示器各段电平信号的译码器。常用的有</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49</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48</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（高电平输出有效）等。 </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0051">
                                            <p:txEl>
                                              <p:pRg st="2" end="2"/>
                                            </p:txEl>
                                          </p:spTgt>
                                        </p:tgtEl>
                                        <p:attrNameLst>
                                          <p:attrName>style.visibility</p:attrName>
                                        </p:attrNameLst>
                                      </p:cBhvr>
                                      <p:to>
                                        <p:strVal val="visible"/>
                                      </p:to>
                                    </p:set>
                                    <p:anim calcmode="lin" valueType="num">
                                      <p:cBhvr additive="base">
                                        <p:cTn id="19" dur="500" fill="hold"/>
                                        <p:tgtEl>
                                          <p:spTgt spid="1300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00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0051">
                                            <p:txEl>
                                              <p:pRg st="3" end="3"/>
                                            </p:txEl>
                                          </p:spTgt>
                                        </p:tgtEl>
                                        <p:attrNameLst>
                                          <p:attrName>style.visibility</p:attrName>
                                        </p:attrNameLst>
                                      </p:cBhvr>
                                      <p:to>
                                        <p:strVal val="visible"/>
                                      </p:to>
                                    </p:set>
                                    <p:anim calcmode="lin" valueType="num">
                                      <p:cBhvr additive="base">
                                        <p:cTn id="25" dur="500" fill="hold"/>
                                        <p:tgtEl>
                                          <p:spTgt spid="1300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00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endParaRPr lang="zh-CN" altLang="en-US" i="0" dirty="0">
              <a:solidFill>
                <a:schemeClr val="accent1"/>
              </a:solidFill>
              <a:latin typeface="+mn-lt"/>
              <a:cs typeface="Times New Roman" panose="02020603050405020304" pitchFamily="18" charset="0"/>
            </a:endParaRPr>
          </a:p>
        </p:txBody>
      </p:sp>
      <p:sp>
        <p:nvSpPr>
          <p:cNvPr id="63493" name="Rectangle 140"/>
          <p:cNvSpPr>
            <a:spLocks noGrp="1" noChangeArrowheads="1"/>
          </p:cNvSpPr>
          <p:nvPr>
            <p:ph type="body" sz="half" idx="1"/>
          </p:nvPr>
        </p:nvSpPr>
        <p:spPr>
          <a:xfrm>
            <a:off x="612000" y="900000"/>
            <a:ext cx="10308536" cy="5369675"/>
          </a:xfrm>
          <a:noFill/>
        </p:spPr>
        <p:txBody>
          <a:bodyPr/>
          <a:lstStyle/>
          <a:p>
            <a:pPr marL="282575" lvl="1" indent="-282575">
              <a:lnSpc>
                <a:spcPct val="150000"/>
              </a:lnSpc>
              <a:buClr>
                <a:schemeClr val="accent1"/>
              </a:buClr>
              <a:buFont typeface="Wingdings" panose="05000000000000000000" pitchFamily="2" charset="2"/>
              <a:buChar char="v"/>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二进制译码器：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将每个输入二进制代码译成对应的一根输出线上的高电平（或低电平）信号。因此</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5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二进制译码器功能与二进制编码器正好相反，它是将具有特定含义的不同二进制代码辨别出来，并转换成相应的电平信号。</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pPr marL="725170" lvl="2" indent="-342900">
              <a:lnSpc>
                <a:spcPct val="150000"/>
              </a:lnSpc>
              <a:buClr>
                <a:schemeClr val="accent2"/>
              </a:buClr>
              <a:buFont typeface="Wingdings" panose="05000000000000000000" pitchFamily="2" charset="2"/>
              <a:buChar char="Ø"/>
            </a:pP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任何时刻最多只允许</a:t>
            </a:r>
            <a:r>
              <a:rPr kumimoji="1" lang="en-US" altLang="zh-CN"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个输出有效</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（与编码器对应，任何时刻只允许有一个输入为有效电平）；</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5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高电平输出有效时，每个输出都是对应的输入变量最小项；低电平输出有效时，每个输出都是对应的输入变量最小项的反，所以二进制译码器也称为</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最小项译码器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简单译码器</a:t>
            </a:r>
            <a:endParaRPr lang="zh-CN" altLang="en-US" i="0" dirty="0">
              <a:solidFill>
                <a:schemeClr val="accent1"/>
              </a:solidFill>
              <a:latin typeface="+mn-lt"/>
              <a:cs typeface="Times New Roman" panose="02020603050405020304" pitchFamily="18" charset="0"/>
            </a:endParaRPr>
          </a:p>
        </p:txBody>
      </p:sp>
      <p:grpSp>
        <p:nvGrpSpPr>
          <p:cNvPr id="4" name="Group 3"/>
          <p:cNvGrpSpPr/>
          <p:nvPr/>
        </p:nvGrpSpPr>
        <p:grpSpPr bwMode="auto">
          <a:xfrm>
            <a:off x="4777530" y="1104900"/>
            <a:ext cx="3946525" cy="4648200"/>
            <a:chOff x="3120" y="1008"/>
            <a:chExt cx="2486" cy="2928"/>
          </a:xfrm>
        </p:grpSpPr>
        <p:sp>
          <p:nvSpPr>
            <p:cNvPr id="5" name="Text Box 4"/>
            <p:cNvSpPr txBox="1">
              <a:spLocks noChangeArrowheads="1"/>
            </p:cNvSpPr>
            <p:nvPr/>
          </p:nvSpPr>
          <p:spPr bwMode="auto">
            <a:xfrm>
              <a:off x="3592" y="1008"/>
              <a:ext cx="1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dirty="0">
                  <a:latin typeface="Times New Roman" panose="02020603050405020304" pitchFamily="18" charset="0"/>
                </a:rPr>
                <a:t>2</a:t>
              </a:r>
              <a:r>
                <a:rPr lang="zh-CN" altLang="en-US" sz="2400" dirty="0">
                  <a:latin typeface="Times New Roman" panose="02020603050405020304" pitchFamily="18" charset="0"/>
                </a:rPr>
                <a:t>线</a:t>
              </a:r>
              <a:r>
                <a:rPr lang="en-US" altLang="zh-CN" sz="2400" dirty="0">
                  <a:latin typeface="Times New Roman" panose="02020603050405020304" pitchFamily="18" charset="0"/>
                </a:rPr>
                <a:t>—4</a:t>
              </a:r>
              <a:r>
                <a:rPr lang="zh-CN" altLang="en-US" sz="2400" dirty="0">
                  <a:latin typeface="Times New Roman" panose="02020603050405020304" pitchFamily="18" charset="0"/>
                </a:rPr>
                <a:t>线译码器：</a:t>
              </a:r>
              <a:endParaRPr lang="zh-CN" altLang="en-US" sz="2400" dirty="0">
                <a:latin typeface="Times New Roman" panose="02020603050405020304" pitchFamily="18" charset="0"/>
              </a:endParaRPr>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0" y="1296"/>
              <a:ext cx="2486"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bwMode="auto">
          <a:xfrm>
            <a:off x="491280" y="1372372"/>
            <a:ext cx="3371850" cy="2373315"/>
            <a:chOff x="84" y="1056"/>
            <a:chExt cx="2124" cy="1495"/>
          </a:xfrm>
        </p:grpSpPr>
        <p:grpSp>
          <p:nvGrpSpPr>
            <p:cNvPr id="8" name="Group 7"/>
            <p:cNvGrpSpPr/>
            <p:nvPr/>
          </p:nvGrpSpPr>
          <p:grpSpPr bwMode="auto">
            <a:xfrm>
              <a:off x="84" y="1056"/>
              <a:ext cx="2124" cy="1152"/>
              <a:chOff x="341" y="1136"/>
              <a:chExt cx="2443" cy="1456"/>
            </a:xfrm>
          </p:grpSpPr>
          <p:sp>
            <p:nvSpPr>
              <p:cNvPr id="11" name="Text Box 8"/>
              <p:cNvSpPr txBox="1">
                <a:spLocks noChangeArrowheads="1"/>
              </p:cNvSpPr>
              <p:nvPr/>
            </p:nvSpPr>
            <p:spPr bwMode="auto">
              <a:xfrm>
                <a:off x="341" y="1136"/>
                <a:ext cx="1900"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1</a:t>
                </a:r>
                <a:r>
                  <a:rPr lang="zh-CN" altLang="en-US" sz="2400">
                    <a:latin typeface="Times New Roman" panose="02020603050405020304" pitchFamily="18" charset="0"/>
                  </a:rPr>
                  <a:t>线</a:t>
                </a:r>
                <a:r>
                  <a:rPr lang="en-US" altLang="zh-CN" sz="2400">
                    <a:latin typeface="Times New Roman" panose="02020603050405020304" pitchFamily="18" charset="0"/>
                  </a:rPr>
                  <a:t>—2</a:t>
                </a:r>
                <a:r>
                  <a:rPr lang="zh-CN" altLang="en-US" sz="2400">
                    <a:latin typeface="Times New Roman" panose="02020603050405020304" pitchFamily="18" charset="0"/>
                  </a:rPr>
                  <a:t>线译码器：</a:t>
                </a:r>
                <a:endParaRPr lang="zh-CN" altLang="en-US" sz="2400">
                  <a:latin typeface="Times New Roman" panose="02020603050405020304" pitchFamily="18" charset="0"/>
                </a:endParaRPr>
              </a:p>
            </p:txBody>
          </p:sp>
          <p:pic>
            <p:nvPicPr>
              <p:cNvPr id="1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488"/>
                <a:ext cx="2208" cy="1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9" name="Object 10"/>
            <p:cNvGraphicFramePr>
              <a:graphicFrameLocks noChangeAspect="1"/>
            </p:cNvGraphicFramePr>
            <p:nvPr/>
          </p:nvGraphicFramePr>
          <p:xfrm>
            <a:off x="384" y="2256"/>
            <a:ext cx="576" cy="295"/>
          </p:xfrm>
          <a:graphic>
            <a:graphicData uri="http://schemas.openxmlformats.org/presentationml/2006/ole">
              <mc:AlternateContent xmlns:mc="http://schemas.openxmlformats.org/markup-compatibility/2006">
                <mc:Choice xmlns:v="urn:schemas-microsoft-com:vml" Requires="v">
                  <p:oleObj spid="_x0000_s0" name="公式" r:id="rId3" imgW="419100" imgH="215900" progId="Equation.3">
                    <p:embed/>
                  </p:oleObj>
                </mc:Choice>
                <mc:Fallback>
                  <p:oleObj name="公式" r:id="rId3" imgW="419100"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256"/>
                          <a:ext cx="57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nvGraphicFramePr>
          <p:xfrm>
            <a:off x="1536" y="2282"/>
            <a:ext cx="556" cy="262"/>
          </p:xfrm>
          <a:graphic>
            <a:graphicData uri="http://schemas.openxmlformats.org/presentationml/2006/ole">
              <mc:AlternateContent xmlns:mc="http://schemas.openxmlformats.org/markup-compatibility/2006">
                <mc:Choice xmlns:v="urn:schemas-microsoft-com:vml" Requires="v">
                  <p:oleObj spid="_x0000_s2" name="公式" r:id="rId5" imgW="406400" imgH="190500" progId="Equation.3">
                    <p:embed/>
                  </p:oleObj>
                </mc:Choice>
                <mc:Fallback>
                  <p:oleObj name="公式" r:id="rId5" imgW="406400" imgH="1905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282"/>
                          <a:ext cx="556"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2"/>
          <p:cNvGrpSpPr/>
          <p:nvPr/>
        </p:nvGrpSpPr>
        <p:grpSpPr bwMode="auto">
          <a:xfrm>
            <a:off x="9195340" y="3657600"/>
            <a:ext cx="2179637" cy="2514600"/>
            <a:chOff x="576" y="2736"/>
            <a:chExt cx="1277" cy="1488"/>
          </a:xfrm>
        </p:grpSpPr>
        <p:graphicFrame>
          <p:nvGraphicFramePr>
            <p:cNvPr id="14" name="Object 13"/>
            <p:cNvGraphicFramePr>
              <a:graphicFrameLocks noChangeAspect="1"/>
            </p:cNvGraphicFramePr>
            <p:nvPr/>
          </p:nvGraphicFramePr>
          <p:xfrm>
            <a:off x="576" y="2736"/>
            <a:ext cx="1276" cy="348"/>
          </p:xfrm>
          <a:graphic>
            <a:graphicData uri="http://schemas.openxmlformats.org/presentationml/2006/ole">
              <mc:AlternateContent xmlns:mc="http://schemas.openxmlformats.org/markup-compatibility/2006">
                <mc:Choice xmlns:v="urn:schemas-microsoft-com:vml" Requires="v">
                  <p:oleObj spid="_x0000_s3" name="公式" r:id="rId7" imgW="926465" imgH="254000" progId="Equation.3">
                    <p:embed/>
                  </p:oleObj>
                </mc:Choice>
                <mc:Fallback>
                  <p:oleObj name="公式" r:id="rId7" imgW="926465" imgH="254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2736"/>
                          <a:ext cx="1276"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nvGraphicFramePr>
          <p:xfrm>
            <a:off x="576" y="3120"/>
            <a:ext cx="1239" cy="348"/>
          </p:xfrm>
          <a:graphic>
            <a:graphicData uri="http://schemas.openxmlformats.org/presentationml/2006/ole">
              <mc:AlternateContent xmlns:mc="http://schemas.openxmlformats.org/markup-compatibility/2006">
                <mc:Choice xmlns:v="urn:schemas-microsoft-com:vml" Requires="v">
                  <p:oleObj spid="_x0000_s16" name="公式" r:id="rId9" imgW="901065" imgH="254000" progId="Equation.3">
                    <p:embed/>
                  </p:oleObj>
                </mc:Choice>
                <mc:Fallback>
                  <p:oleObj name="公式" r:id="rId9" imgW="901065" imgH="2540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120"/>
                          <a:ext cx="123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576" y="3504"/>
            <a:ext cx="1277" cy="348"/>
          </p:xfrm>
          <a:graphic>
            <a:graphicData uri="http://schemas.openxmlformats.org/presentationml/2006/ole">
              <mc:AlternateContent xmlns:mc="http://schemas.openxmlformats.org/markup-compatibility/2006">
                <mc:Choice xmlns:v="urn:schemas-microsoft-com:vml" Requires="v">
                  <p:oleObj spid="_x0000_s18" name="公式" r:id="rId11" imgW="926465" imgH="254000" progId="Equation.3">
                    <p:embed/>
                  </p:oleObj>
                </mc:Choice>
                <mc:Fallback>
                  <p:oleObj name="公式" r:id="rId11" imgW="926465" imgH="2540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3504"/>
                          <a:ext cx="1277"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nvGraphicFramePr>
          <p:xfrm>
            <a:off x="576" y="3929"/>
            <a:ext cx="1258" cy="295"/>
          </p:xfrm>
          <a:graphic>
            <a:graphicData uri="http://schemas.openxmlformats.org/presentationml/2006/ole">
              <mc:AlternateContent xmlns:mc="http://schemas.openxmlformats.org/markup-compatibility/2006">
                <mc:Choice xmlns:v="urn:schemas-microsoft-com:vml" Requires="v">
                  <p:oleObj spid="_x0000_s20" name="公式" r:id="rId13" imgW="913765" imgH="215900" progId="Equation.3">
                    <p:embed/>
                  </p:oleObj>
                </mc:Choice>
                <mc:Fallback>
                  <p:oleObj name="公式" r:id="rId13" imgW="913765" imgH="2159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 y="3929"/>
                          <a:ext cx="1258"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ea typeface="+mn-ea"/>
                <a:cs typeface="Times New Roman" panose="02020603050405020304" pitchFamily="18" charset="0"/>
              </a:rPr>
              <a:t>译码器（</a:t>
            </a:r>
            <a:r>
              <a:rPr lang="en-US" altLang="zh-CN" i="0" dirty="0">
                <a:solidFill>
                  <a:schemeClr val="accent1"/>
                </a:solidFill>
                <a:latin typeface="+mn-ea"/>
                <a:ea typeface="+mn-ea"/>
                <a:cs typeface="Times New Roman" panose="02020603050405020304" pitchFamily="18" charset="0"/>
              </a:rPr>
              <a:t>3</a:t>
            </a:r>
            <a:r>
              <a:rPr lang="zh-CN" altLang="en-US" i="0" dirty="0">
                <a:solidFill>
                  <a:schemeClr val="accent1"/>
                </a:solidFill>
                <a:latin typeface="+mn-ea"/>
                <a:ea typeface="+mn-ea"/>
                <a:cs typeface="Times New Roman" panose="02020603050405020304" pitchFamily="18" charset="0"/>
              </a:rPr>
              <a:t>线</a:t>
            </a:r>
            <a:r>
              <a:rPr lang="en-US" altLang="zh-CN" i="0" dirty="0">
                <a:solidFill>
                  <a:schemeClr val="accent1"/>
                </a:solidFill>
                <a:latin typeface="+mn-ea"/>
                <a:ea typeface="+mn-ea"/>
                <a:cs typeface="Times New Roman" panose="02020603050405020304" pitchFamily="18" charset="0"/>
              </a:rPr>
              <a:t>-8</a:t>
            </a:r>
            <a:r>
              <a:rPr lang="zh-CN" altLang="en-US" i="0" dirty="0">
                <a:solidFill>
                  <a:schemeClr val="accent1"/>
                </a:solidFill>
                <a:latin typeface="+mn-ea"/>
                <a:ea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10452552" cy="2665473"/>
          </a:xfrm>
        </p:spPr>
        <p:txBody>
          <a:bodyPr/>
          <a:lstStyle/>
          <a:p>
            <a:pPr marL="0">
              <a:lnSpc>
                <a:spcPct val="11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a:p>
            <a:pPr marL="511175" lvl="1" indent="-320675">
              <a:lnSpc>
                <a:spcPct val="110000"/>
              </a:lnSpc>
            </a:pPr>
            <a:r>
              <a:rPr lang="en-US" altLang="zh-CN" sz="2200" b="0" dirty="0"/>
              <a:t>3</a:t>
            </a:r>
            <a:r>
              <a:rPr lang="zh-CN" altLang="en-US" sz="2200" b="0" dirty="0"/>
              <a:t>个输入：</a:t>
            </a:r>
            <a:r>
              <a:rPr lang="en-US" altLang="zh-CN" sz="2200" b="0" dirty="0"/>
              <a:t>A2</a:t>
            </a:r>
            <a:r>
              <a:rPr lang="zh-CN" altLang="en-US" sz="2200" b="0" dirty="0"/>
              <a:t>，</a:t>
            </a:r>
            <a:r>
              <a:rPr lang="en-US" altLang="zh-CN" sz="2200" b="0" dirty="0"/>
              <a:t>A1</a:t>
            </a:r>
            <a:r>
              <a:rPr lang="zh-CN" altLang="en-US" sz="2200" b="0" dirty="0"/>
              <a:t>，</a:t>
            </a:r>
            <a:r>
              <a:rPr lang="en-US" altLang="zh-CN" sz="2200" b="0" dirty="0"/>
              <a:t>A0</a:t>
            </a:r>
            <a:r>
              <a:rPr lang="zh-CN" altLang="en-US" sz="2200" b="0" dirty="0"/>
              <a:t>；</a:t>
            </a:r>
            <a:r>
              <a:rPr lang="en-US" altLang="zh-CN" sz="2200" b="0" dirty="0"/>
              <a:t>000~111</a:t>
            </a:r>
            <a:r>
              <a:rPr lang="zh-CN" altLang="en-US" sz="2200" b="0" dirty="0"/>
              <a:t>共</a:t>
            </a:r>
            <a:r>
              <a:rPr lang="en-US" altLang="zh-CN" sz="2200" b="0" dirty="0"/>
              <a:t>8</a:t>
            </a:r>
            <a:r>
              <a:rPr lang="zh-CN" altLang="en-US" sz="2200" b="0" dirty="0"/>
              <a:t>种输入组合。</a:t>
            </a:r>
            <a:endParaRPr lang="en-US" altLang="zh-CN" sz="2200" b="0" dirty="0"/>
          </a:p>
          <a:p>
            <a:pPr marL="511175" lvl="1" indent="-320675">
              <a:lnSpc>
                <a:spcPct val="110000"/>
              </a:lnSpc>
            </a:pPr>
            <a:r>
              <a:rPr lang="en-US" altLang="zh-CN" sz="2200" b="0" dirty="0"/>
              <a:t>8</a:t>
            </a:r>
            <a:r>
              <a:rPr lang="zh-CN" altLang="en-US" sz="2200" b="0" dirty="0"/>
              <a:t>个输出：</a:t>
            </a:r>
            <a:r>
              <a:rPr lang="en-US" altLang="zh-CN" sz="2200" b="0" dirty="0"/>
              <a:t>Y7~Y0</a:t>
            </a:r>
            <a:r>
              <a:rPr lang="zh-CN" altLang="en-US" sz="2200" b="0" dirty="0"/>
              <a:t>，</a:t>
            </a:r>
            <a:r>
              <a:rPr lang="zh-CN" altLang="en-US" sz="2200" b="0" dirty="0">
                <a:solidFill>
                  <a:schemeClr val="accent1"/>
                </a:solidFill>
              </a:rPr>
              <a:t>低电平输出有效</a:t>
            </a:r>
            <a:r>
              <a:rPr lang="zh-CN" altLang="en-US" sz="2200" b="0" dirty="0"/>
              <a:t>；任何时刻最多只有一个输出有效。当输入为</a:t>
            </a:r>
            <a:r>
              <a:rPr lang="en-US" altLang="zh-CN" sz="2200" b="0" dirty="0"/>
              <a:t>000</a:t>
            </a:r>
            <a:r>
              <a:rPr lang="zh-CN" altLang="en-US" sz="2200" b="0" dirty="0"/>
              <a:t>时，</a:t>
            </a:r>
            <a:r>
              <a:rPr lang="en-US" altLang="zh-CN" sz="2200" b="0" dirty="0"/>
              <a:t>Y0</a:t>
            </a:r>
            <a:r>
              <a:rPr lang="zh-CN" altLang="en-US" sz="2200" b="0" dirty="0"/>
              <a:t>输出有效；当输入为</a:t>
            </a:r>
            <a:r>
              <a:rPr lang="en-US" altLang="zh-CN" sz="2200" b="0" dirty="0"/>
              <a:t>001</a:t>
            </a:r>
            <a:r>
              <a:rPr lang="zh-CN" altLang="en-US" sz="2200" b="0" dirty="0"/>
              <a:t>时，</a:t>
            </a:r>
            <a:r>
              <a:rPr lang="en-US" altLang="zh-CN" sz="2200" b="0" dirty="0"/>
              <a:t>Y1</a:t>
            </a:r>
            <a:r>
              <a:rPr lang="zh-CN" altLang="en-US" sz="2200" b="0" dirty="0"/>
              <a:t>输出有效。</a:t>
            </a:r>
            <a:endParaRPr lang="en-US" altLang="zh-CN" sz="2200" b="0" dirty="0"/>
          </a:p>
          <a:p>
            <a:pPr marL="511175" lvl="1" indent="-320675">
              <a:lnSpc>
                <a:spcPct val="110000"/>
              </a:lnSpc>
            </a:pPr>
            <a:r>
              <a:rPr lang="en-US" altLang="zh-CN" sz="2200" b="0" dirty="0"/>
              <a:t>3</a:t>
            </a:r>
            <a:r>
              <a:rPr lang="zh-CN" altLang="en-US" sz="2200" b="0" dirty="0"/>
              <a:t>个使能控制：</a:t>
            </a:r>
            <a:r>
              <a:rPr lang="en-US" altLang="zh-CN" sz="2200" b="0" dirty="0"/>
              <a:t>S0</a:t>
            </a:r>
            <a:r>
              <a:rPr lang="zh-CN" altLang="en-US" sz="2200" b="0" dirty="0"/>
              <a:t>，</a:t>
            </a:r>
            <a:r>
              <a:rPr lang="en-US" altLang="zh-CN" sz="2200" b="0" dirty="0"/>
              <a:t>S1</a:t>
            </a:r>
            <a:r>
              <a:rPr lang="zh-CN" altLang="en-US" sz="2200" b="0" dirty="0"/>
              <a:t>，</a:t>
            </a:r>
            <a:r>
              <a:rPr lang="en-US" altLang="zh-CN" sz="2200" b="0" dirty="0"/>
              <a:t>S2</a:t>
            </a:r>
            <a:r>
              <a:rPr lang="zh-CN" altLang="en-US" sz="2200" b="0" dirty="0"/>
              <a:t> 为使能输入，仅当它们分别为</a:t>
            </a:r>
            <a:r>
              <a:rPr lang="en-US" altLang="zh-CN" sz="2200" b="0" dirty="0"/>
              <a:t>1</a:t>
            </a:r>
            <a:r>
              <a:rPr lang="zh-CN" altLang="en-US" sz="2200" b="0" dirty="0"/>
              <a:t>、</a:t>
            </a:r>
            <a:r>
              <a:rPr lang="en-US" altLang="zh-CN" sz="2200" b="0" dirty="0"/>
              <a:t>0</a:t>
            </a:r>
            <a:r>
              <a:rPr lang="zh-CN" altLang="en-US" sz="2200" b="0" dirty="0"/>
              <a:t>、</a:t>
            </a:r>
            <a:r>
              <a:rPr lang="en-US" altLang="zh-CN" sz="2200" b="0" dirty="0"/>
              <a:t>0</a:t>
            </a:r>
            <a:r>
              <a:rPr lang="zh-CN" altLang="en-US" sz="2200" b="0" dirty="0"/>
              <a:t>时，译码器才正常译码；否则禁止工作。</a:t>
            </a:r>
            <a:endParaRPr lang="en-US" altLang="zh-CN" sz="2200" b="0" dirty="0"/>
          </a:p>
        </p:txBody>
      </p:sp>
      <p:grpSp>
        <p:nvGrpSpPr>
          <p:cNvPr id="3" name="组合 2"/>
          <p:cNvGrpSpPr/>
          <p:nvPr/>
        </p:nvGrpSpPr>
        <p:grpSpPr>
          <a:xfrm>
            <a:off x="2021131" y="3140968"/>
            <a:ext cx="7697338" cy="3306762"/>
            <a:chOff x="1115616" y="3158295"/>
            <a:chExt cx="7697338" cy="3306762"/>
          </a:xfrm>
        </p:grpSpPr>
        <p:grpSp>
          <p:nvGrpSpPr>
            <p:cNvPr id="55" name="Group 324"/>
            <p:cNvGrpSpPr/>
            <p:nvPr/>
          </p:nvGrpSpPr>
          <p:grpSpPr bwMode="auto">
            <a:xfrm>
              <a:off x="4009179" y="3158295"/>
              <a:ext cx="4803775" cy="3306762"/>
              <a:chOff x="2580" y="719"/>
              <a:chExt cx="2976" cy="2083"/>
            </a:xfrm>
          </p:grpSpPr>
          <p:grpSp>
            <p:nvGrpSpPr>
              <p:cNvPr id="56" name="Group 202"/>
              <p:cNvGrpSpPr/>
              <p:nvPr/>
            </p:nvGrpSpPr>
            <p:grpSpPr bwMode="auto">
              <a:xfrm>
                <a:off x="2580" y="890"/>
                <a:ext cx="2976" cy="1912"/>
                <a:chOff x="2448" y="2352"/>
                <a:chExt cx="2976" cy="1912"/>
              </a:xfrm>
            </p:grpSpPr>
            <p:sp>
              <p:nvSpPr>
                <p:cNvPr id="58" name="Rectangle 203"/>
                <p:cNvSpPr>
                  <a:spLocks noChangeArrowheads="1"/>
                </p:cNvSpPr>
                <p:nvPr/>
              </p:nvSpPr>
              <p:spPr bwMode="auto">
                <a:xfrm>
                  <a:off x="3264" y="2573"/>
                  <a:ext cx="672"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a:t>
                  </a:r>
                  <a:endParaRPr lang="en-US" altLang="zh-CN" sz="1600" dirty="0">
                    <a:solidFill>
                      <a:srgbClr val="000000"/>
                    </a:solidFill>
                  </a:endParaRPr>
                </a:p>
              </p:txBody>
            </p:sp>
            <p:sp>
              <p:nvSpPr>
                <p:cNvPr id="59" name="Rectangle 204"/>
                <p:cNvSpPr>
                  <a:spLocks noChangeArrowheads="1"/>
                </p:cNvSpPr>
                <p:nvPr/>
              </p:nvSpPr>
              <p:spPr bwMode="auto">
                <a:xfrm>
                  <a:off x="3264" y="2362"/>
                  <a:ext cx="67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0" name="Rectangle 205"/>
                <p:cNvSpPr>
                  <a:spLocks noChangeArrowheads="1"/>
                </p:cNvSpPr>
                <p:nvPr/>
              </p:nvSpPr>
              <p:spPr bwMode="auto">
                <a:xfrm>
                  <a:off x="3936" y="2573"/>
                  <a:ext cx="148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1  1  1  1  1  1  1  </a:t>
                  </a:r>
                  <a:r>
                    <a:rPr lang="en-US" altLang="zh-CN" sz="1600">
                      <a:solidFill>
                        <a:srgbClr val="FF0066"/>
                      </a:solidFill>
                    </a:rPr>
                    <a:t>0</a:t>
                  </a:r>
                  <a:endParaRPr lang="en-US" altLang="zh-CN" sz="16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a:t>
                  </a:r>
                  <a:r>
                    <a:rPr lang="en-US" altLang="zh-CN" sz="1600">
                      <a:solidFill>
                        <a:srgbClr val="FF0066"/>
                      </a:solidFill>
                    </a:rPr>
                    <a:t>0</a:t>
                  </a:r>
                  <a:r>
                    <a:rPr lang="en-US" altLang="zh-CN" sz="1600">
                      <a:solidFill>
                        <a:srgbClr val="000000"/>
                      </a:solidFill>
                    </a:rPr>
                    <a:t>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a:t>
                  </a:r>
                  <a:r>
                    <a:rPr lang="en-US" altLang="zh-CN" sz="1600">
                      <a:solidFill>
                        <a:srgbClr val="FF0066"/>
                      </a:solidFill>
                    </a:rPr>
                    <a:t>0</a:t>
                  </a:r>
                  <a:r>
                    <a:rPr lang="en-US" altLang="zh-CN" sz="1600">
                      <a:solidFill>
                        <a:srgbClr val="000000"/>
                      </a:solidFill>
                    </a:rPr>
                    <a:t>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a:t>
                  </a:r>
                  <a:r>
                    <a:rPr lang="en-US" altLang="zh-CN" sz="1600">
                      <a:solidFill>
                        <a:srgbClr val="FF0066"/>
                      </a:solidFill>
                    </a:rPr>
                    <a:t>0</a:t>
                  </a:r>
                  <a:r>
                    <a:rPr lang="en-US" altLang="zh-CN" sz="1600">
                      <a:solidFill>
                        <a:srgbClr val="000000"/>
                      </a:solidFill>
                    </a:rPr>
                    <a:t>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a:t>
                  </a:r>
                  <a:r>
                    <a:rPr lang="en-US" altLang="zh-CN" sz="1600">
                      <a:solidFill>
                        <a:srgbClr val="FF0066"/>
                      </a:solidFill>
                    </a:rPr>
                    <a:t>0</a:t>
                  </a:r>
                  <a:r>
                    <a:rPr lang="en-US" altLang="zh-CN" sz="1600">
                      <a:solidFill>
                        <a:srgbClr val="000000"/>
                      </a:solidFill>
                    </a:rPr>
                    <a:t>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a:t>
                  </a:r>
                  <a:r>
                    <a:rPr lang="en-US" altLang="zh-CN" sz="1600">
                      <a:solidFill>
                        <a:srgbClr val="FF0066"/>
                      </a:solidFill>
                    </a:rPr>
                    <a:t>0</a:t>
                  </a:r>
                  <a:r>
                    <a:rPr lang="en-US" altLang="zh-CN" sz="1600">
                      <a:solidFill>
                        <a:srgbClr val="000000"/>
                      </a:solidFill>
                    </a:rPr>
                    <a:t>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a:t>
                  </a:r>
                  <a:r>
                    <a:rPr lang="en-US" altLang="zh-CN" sz="1600">
                      <a:solidFill>
                        <a:srgbClr val="FF0066"/>
                      </a:solidFill>
                    </a:rPr>
                    <a:t>0</a:t>
                  </a:r>
                  <a:r>
                    <a:rPr lang="en-US" altLang="zh-CN" sz="1600">
                      <a:solidFill>
                        <a:srgbClr val="000000"/>
                      </a:solidFill>
                    </a:rPr>
                    <a:t>  1  1  1  1  1  1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FF0066"/>
                      </a:solidFill>
                    </a:rPr>
                    <a:t>0</a:t>
                  </a:r>
                  <a:r>
                    <a:rPr lang="en-US" altLang="zh-CN" sz="1600">
                      <a:solidFill>
                        <a:srgbClr val="000000"/>
                      </a:solidFill>
                    </a:rPr>
                    <a:t>  1  1  1  1  1  1  1</a:t>
                  </a:r>
                  <a:endParaRPr lang="en-US" altLang="zh-CN" sz="1600">
                    <a:solidFill>
                      <a:srgbClr val="000000"/>
                    </a:solidFill>
                  </a:endParaRPr>
                </a:p>
              </p:txBody>
            </p:sp>
            <p:sp>
              <p:nvSpPr>
                <p:cNvPr id="61" name="Rectangle 206"/>
                <p:cNvSpPr>
                  <a:spLocks noChangeArrowheads="1"/>
                </p:cNvSpPr>
                <p:nvPr/>
              </p:nvSpPr>
              <p:spPr bwMode="auto">
                <a:xfrm>
                  <a:off x="2448" y="2573"/>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dirty="0">
                      <a:solidFill>
                        <a:srgbClr val="000000"/>
                      </a:solidFill>
                      <a:sym typeface="Symbol" panose="05050102010706020507" pitchFamily="18" charset="2"/>
                    </a:rPr>
                    <a:t></a:t>
                  </a: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 =100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p:txBody>
            </p:sp>
            <p:sp>
              <p:nvSpPr>
                <p:cNvPr id="62" name="Rectangle 207"/>
                <p:cNvSpPr>
                  <a:spLocks noChangeArrowheads="1"/>
                </p:cNvSpPr>
                <p:nvPr/>
              </p:nvSpPr>
              <p:spPr bwMode="auto">
                <a:xfrm>
                  <a:off x="3936" y="2362"/>
                  <a:ext cx="148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3" name="Rectangle 208"/>
                <p:cNvSpPr>
                  <a:spLocks noChangeArrowheads="1"/>
                </p:cNvSpPr>
                <p:nvPr/>
              </p:nvSpPr>
              <p:spPr bwMode="auto">
                <a:xfrm>
                  <a:off x="2448" y="2362"/>
                  <a:ext cx="8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4" name="Line 209"/>
                <p:cNvSpPr>
                  <a:spLocks noChangeShapeType="1"/>
                </p:cNvSpPr>
                <p:nvPr/>
              </p:nvSpPr>
              <p:spPr bwMode="auto">
                <a:xfrm>
                  <a:off x="2448" y="2362"/>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5" name="Line 210"/>
                <p:cNvSpPr>
                  <a:spLocks noChangeShapeType="1"/>
                </p:cNvSpPr>
                <p:nvPr/>
              </p:nvSpPr>
              <p:spPr bwMode="auto">
                <a:xfrm>
                  <a:off x="2448" y="2573"/>
                  <a:ext cx="297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6" name="Line 211"/>
                <p:cNvSpPr>
                  <a:spLocks noChangeShapeType="1"/>
                </p:cNvSpPr>
                <p:nvPr/>
              </p:nvSpPr>
              <p:spPr bwMode="auto">
                <a:xfrm>
                  <a:off x="2448" y="4264"/>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7" name="Line 213"/>
                <p:cNvSpPr>
                  <a:spLocks noChangeShapeType="1"/>
                </p:cNvSpPr>
                <p:nvPr/>
              </p:nvSpPr>
              <p:spPr bwMode="auto">
                <a:xfrm>
                  <a:off x="3936"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8" name="Line 215"/>
                <p:cNvSpPr>
                  <a:spLocks noChangeShapeType="1"/>
                </p:cNvSpPr>
                <p:nvPr/>
              </p:nvSpPr>
              <p:spPr bwMode="auto">
                <a:xfrm>
                  <a:off x="3264"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9" name="Group 216"/>
                <p:cNvGrpSpPr/>
                <p:nvPr/>
              </p:nvGrpSpPr>
              <p:grpSpPr bwMode="auto">
                <a:xfrm>
                  <a:off x="4560" y="2380"/>
                  <a:ext cx="288" cy="212"/>
                  <a:chOff x="3840" y="2736"/>
                  <a:chExt cx="288" cy="212"/>
                </a:xfrm>
              </p:grpSpPr>
              <p:sp>
                <p:nvSpPr>
                  <p:cNvPr id="99" name="Text Box 217"/>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100" name="Line 21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0" name="Group 219"/>
                <p:cNvGrpSpPr/>
                <p:nvPr/>
              </p:nvGrpSpPr>
              <p:grpSpPr bwMode="auto">
                <a:xfrm>
                  <a:off x="4992" y="2380"/>
                  <a:ext cx="288" cy="212"/>
                  <a:chOff x="3840" y="2736"/>
                  <a:chExt cx="288" cy="212"/>
                </a:xfrm>
              </p:grpSpPr>
              <p:sp>
                <p:nvSpPr>
                  <p:cNvPr id="97" name="Text Box 220"/>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98" name="Line 221"/>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1" name="Group 222"/>
                <p:cNvGrpSpPr/>
                <p:nvPr/>
              </p:nvGrpSpPr>
              <p:grpSpPr bwMode="auto">
                <a:xfrm>
                  <a:off x="4848" y="2380"/>
                  <a:ext cx="288" cy="212"/>
                  <a:chOff x="3840" y="2736"/>
                  <a:chExt cx="288" cy="212"/>
                </a:xfrm>
              </p:grpSpPr>
              <p:sp>
                <p:nvSpPr>
                  <p:cNvPr id="95" name="Text Box 223"/>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96" name="Line 224"/>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2" name="Group 225"/>
                <p:cNvGrpSpPr/>
                <p:nvPr/>
              </p:nvGrpSpPr>
              <p:grpSpPr bwMode="auto">
                <a:xfrm>
                  <a:off x="4704" y="2380"/>
                  <a:ext cx="288" cy="212"/>
                  <a:chOff x="3840" y="2736"/>
                  <a:chExt cx="288" cy="212"/>
                </a:xfrm>
              </p:grpSpPr>
              <p:sp>
                <p:nvSpPr>
                  <p:cNvPr id="93" name="Text Box 226"/>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94" name="Line 227"/>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3" name="Group 228"/>
                <p:cNvGrpSpPr/>
                <p:nvPr/>
              </p:nvGrpSpPr>
              <p:grpSpPr bwMode="auto">
                <a:xfrm>
                  <a:off x="4416" y="2380"/>
                  <a:ext cx="288" cy="212"/>
                  <a:chOff x="3840" y="2736"/>
                  <a:chExt cx="288" cy="212"/>
                </a:xfrm>
              </p:grpSpPr>
              <p:sp>
                <p:nvSpPr>
                  <p:cNvPr id="91" name="Text Box 229"/>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92" name="Line 23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4" name="Group 231"/>
                <p:cNvGrpSpPr/>
                <p:nvPr/>
              </p:nvGrpSpPr>
              <p:grpSpPr bwMode="auto">
                <a:xfrm>
                  <a:off x="4128" y="2380"/>
                  <a:ext cx="288" cy="212"/>
                  <a:chOff x="3840" y="2736"/>
                  <a:chExt cx="288" cy="212"/>
                </a:xfrm>
              </p:grpSpPr>
              <p:sp>
                <p:nvSpPr>
                  <p:cNvPr id="89" name="Text Box 232"/>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90" name="Line 23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5" name="Group 234"/>
                <p:cNvGrpSpPr/>
                <p:nvPr/>
              </p:nvGrpSpPr>
              <p:grpSpPr bwMode="auto">
                <a:xfrm>
                  <a:off x="3984" y="2380"/>
                  <a:ext cx="288" cy="212"/>
                  <a:chOff x="3840" y="2736"/>
                  <a:chExt cx="288" cy="212"/>
                </a:xfrm>
              </p:grpSpPr>
              <p:sp>
                <p:nvSpPr>
                  <p:cNvPr id="87" name="Text Box 235"/>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88" name="Line 23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6" name="Group 237"/>
                <p:cNvGrpSpPr/>
                <p:nvPr/>
              </p:nvGrpSpPr>
              <p:grpSpPr bwMode="auto">
                <a:xfrm>
                  <a:off x="4272" y="2380"/>
                  <a:ext cx="288" cy="212"/>
                  <a:chOff x="3840" y="2736"/>
                  <a:chExt cx="288" cy="212"/>
                </a:xfrm>
              </p:grpSpPr>
              <p:sp>
                <p:nvSpPr>
                  <p:cNvPr id="85" name="Text Box 238"/>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86" name="Line 23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7" name="Text Box 240"/>
                <p:cNvSpPr txBox="1">
                  <a:spLocks noChangeArrowheads="1"/>
                </p:cNvSpPr>
                <p:nvPr/>
              </p:nvSpPr>
              <p:spPr bwMode="auto">
                <a:xfrm>
                  <a:off x="3264" y="2352"/>
                  <a:ext cx="627" cy="197"/>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78" name="Text Box 241"/>
                <p:cNvSpPr txBox="1">
                  <a:spLocks noChangeArrowheads="1"/>
                </p:cNvSpPr>
                <p:nvPr/>
              </p:nvSpPr>
              <p:spPr bwMode="auto">
                <a:xfrm>
                  <a:off x="2640" y="2400"/>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79" name="Group 242"/>
                <p:cNvGrpSpPr/>
                <p:nvPr/>
              </p:nvGrpSpPr>
              <p:grpSpPr bwMode="auto">
                <a:xfrm>
                  <a:off x="2784" y="2400"/>
                  <a:ext cx="288" cy="167"/>
                  <a:chOff x="240" y="3390"/>
                  <a:chExt cx="288" cy="167"/>
                </a:xfrm>
              </p:grpSpPr>
              <p:sp>
                <p:nvSpPr>
                  <p:cNvPr id="83" name="Text Box 24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84" name="Line 24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0" name="Group 245"/>
                <p:cNvGrpSpPr/>
                <p:nvPr/>
              </p:nvGrpSpPr>
              <p:grpSpPr bwMode="auto">
                <a:xfrm>
                  <a:off x="2928" y="2400"/>
                  <a:ext cx="288" cy="167"/>
                  <a:chOff x="240" y="3390"/>
                  <a:chExt cx="288" cy="167"/>
                </a:xfrm>
              </p:grpSpPr>
              <p:sp>
                <p:nvSpPr>
                  <p:cNvPr id="81" name="Text Box 24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82" name="Line 24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7" name="Text Box 248"/>
              <p:cNvSpPr txBox="1">
                <a:spLocks noChangeArrowheads="1"/>
              </p:cNvSpPr>
              <p:nvPr/>
            </p:nvSpPr>
            <p:spPr bwMode="auto">
              <a:xfrm>
                <a:off x="3204" y="719"/>
                <a:ext cx="1440" cy="176"/>
              </a:xfrm>
              <a:prstGeom prst="rect">
                <a:avLst/>
              </a:prstGeom>
              <a:noFill/>
              <a:ln w="9525">
                <a:noFill/>
                <a:miter lim="800000"/>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功能表</a:t>
                </a:r>
                <a:endParaRPr lang="zh-CN" altLang="en-US" dirty="0">
                  <a:solidFill>
                    <a:srgbClr val="000000"/>
                  </a:solidFill>
                  <a:ea typeface="楷体_GB2312" pitchFamily="49" charset="-122"/>
                </a:endParaRPr>
              </a:p>
            </p:txBody>
          </p:sp>
        </p:grpSp>
        <p:grpSp>
          <p:nvGrpSpPr>
            <p:cNvPr id="2" name="组合 1"/>
            <p:cNvGrpSpPr/>
            <p:nvPr/>
          </p:nvGrpSpPr>
          <p:grpSpPr>
            <a:xfrm>
              <a:off x="1115616" y="3811488"/>
              <a:ext cx="2366962" cy="2209800"/>
              <a:chOff x="1237515" y="3709728"/>
              <a:chExt cx="2366962" cy="2209800"/>
            </a:xfrm>
          </p:grpSpPr>
          <p:sp>
            <p:nvSpPr>
              <p:cNvPr id="103" name="Rectangle 135"/>
              <p:cNvSpPr>
                <a:spLocks noChangeArrowheads="1"/>
              </p:cNvSpPr>
              <p:nvPr/>
            </p:nvSpPr>
            <p:spPr bwMode="auto">
              <a:xfrm>
                <a:off x="1983640" y="3757353"/>
                <a:ext cx="1155700" cy="216217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 name="Text Box 136"/>
              <p:cNvSpPr txBox="1">
                <a:spLocks noChangeArrowheads="1"/>
              </p:cNvSpPr>
              <p:nvPr/>
            </p:nvSpPr>
            <p:spPr bwMode="auto">
              <a:xfrm>
                <a:off x="1835696" y="4038897"/>
                <a:ext cx="576262" cy="830263"/>
              </a:xfrm>
              <a:prstGeom prst="rect">
                <a:avLst/>
              </a:prstGeom>
              <a:noFill/>
              <a:ln w="9525">
                <a:noFill/>
                <a:miter lim="800000"/>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05" name="Text Box 137"/>
              <p:cNvSpPr txBox="1">
                <a:spLocks noChangeArrowheads="1"/>
              </p:cNvSpPr>
              <p:nvPr/>
            </p:nvSpPr>
            <p:spPr bwMode="auto">
              <a:xfrm>
                <a:off x="1985227" y="3709728"/>
                <a:ext cx="1154112" cy="355600"/>
              </a:xfrm>
              <a:prstGeom prst="rect">
                <a:avLst/>
              </a:prstGeom>
              <a:noFill/>
              <a:ln w="9525">
                <a:noFill/>
                <a:miter lim="800000"/>
              </a:ln>
            </p:spPr>
            <p:txBody>
              <a:bodyPr/>
              <a:lstStyle/>
              <a:p>
                <a:pPr algn="ctr">
                  <a:lnSpc>
                    <a:spcPct val="100000"/>
                  </a:lnSpc>
                  <a:spcBef>
                    <a:spcPct val="20000"/>
                  </a:spcBef>
                  <a:buClrTx/>
                  <a:buSzTx/>
                  <a:buFontTx/>
                  <a:buNone/>
                </a:pPr>
                <a:r>
                  <a:rPr lang="en-US" altLang="zh-CN" sz="1200" b="0" dirty="0">
                    <a:solidFill>
                      <a:srgbClr val="063DE8"/>
                    </a:solidFill>
                  </a:rPr>
                  <a:t>BIN/OCT</a:t>
                </a:r>
                <a:endParaRPr lang="en-US" altLang="zh-CN" sz="1200" b="0" dirty="0">
                  <a:solidFill>
                    <a:srgbClr val="063DE8"/>
                  </a:solidFill>
                </a:endParaRPr>
              </a:p>
            </p:txBody>
          </p:sp>
          <p:grpSp>
            <p:nvGrpSpPr>
              <p:cNvPr id="106" name="Group 138"/>
              <p:cNvGrpSpPr/>
              <p:nvPr/>
            </p:nvGrpSpPr>
            <p:grpSpPr bwMode="auto">
              <a:xfrm>
                <a:off x="3139340" y="4033578"/>
                <a:ext cx="465137" cy="757238"/>
                <a:chOff x="1358" y="2556"/>
                <a:chExt cx="274" cy="477"/>
              </a:xfrm>
            </p:grpSpPr>
            <p:sp>
              <p:nvSpPr>
                <p:cNvPr id="170" name="Oval 139"/>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Oval 140"/>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2" name="Oval 141"/>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3" name="Oval 142"/>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4" name="Line 143"/>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5" name="Line 144"/>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6" name="Line 145"/>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7" name="Line 146"/>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07" name="Line 147"/>
              <p:cNvSpPr>
                <a:spLocks noChangeShapeType="1"/>
              </p:cNvSpPr>
              <p:nvPr/>
            </p:nvSpPr>
            <p:spPr bwMode="auto">
              <a:xfrm>
                <a:off x="1599465" y="4209791"/>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8" name="Line 148"/>
              <p:cNvSpPr>
                <a:spLocks noChangeShapeType="1"/>
              </p:cNvSpPr>
              <p:nvPr/>
            </p:nvSpPr>
            <p:spPr bwMode="auto">
              <a:xfrm>
                <a:off x="1599465" y="4449503"/>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09" name="Group 149"/>
              <p:cNvGrpSpPr/>
              <p:nvPr/>
            </p:nvGrpSpPr>
            <p:grpSpPr bwMode="auto">
              <a:xfrm>
                <a:off x="1599465" y="5462328"/>
                <a:ext cx="387350" cy="52388"/>
                <a:chOff x="453" y="3471"/>
                <a:chExt cx="228" cy="33"/>
              </a:xfrm>
            </p:grpSpPr>
            <p:sp>
              <p:nvSpPr>
                <p:cNvPr id="168" name="Line 150"/>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Oval 151"/>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1" name="Group 155"/>
              <p:cNvGrpSpPr/>
              <p:nvPr/>
            </p:nvGrpSpPr>
            <p:grpSpPr bwMode="auto">
              <a:xfrm>
                <a:off x="3139340" y="4933691"/>
                <a:ext cx="465137" cy="757238"/>
                <a:chOff x="1358" y="2556"/>
                <a:chExt cx="274" cy="477"/>
              </a:xfrm>
            </p:grpSpPr>
            <p:sp>
              <p:nvSpPr>
                <p:cNvPr id="158" name="Oval 156"/>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Oval 157"/>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Oval 158"/>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Oval 159"/>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60"/>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61"/>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4" name="Line 162"/>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Line 163"/>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2" name="Line 164"/>
              <p:cNvSpPr>
                <a:spLocks noChangeShapeType="1"/>
              </p:cNvSpPr>
              <p:nvPr/>
            </p:nvSpPr>
            <p:spPr bwMode="auto">
              <a:xfrm>
                <a:off x="1588352" y="47003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Text Box 165"/>
              <p:cNvSpPr txBox="1">
                <a:spLocks noChangeArrowheads="1"/>
              </p:cNvSpPr>
              <p:nvPr/>
            </p:nvSpPr>
            <p:spPr bwMode="auto">
              <a:xfrm>
                <a:off x="1972527" y="5301208"/>
                <a:ext cx="433388" cy="482183"/>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endParaRPr lang="en-US" altLang="zh-CN" sz="1400" b="0" dirty="0">
                  <a:solidFill>
                    <a:srgbClr val="000000"/>
                  </a:solidFill>
                </a:endParaRPr>
              </a:p>
              <a:p>
                <a:pPr algn="just">
                  <a:lnSpc>
                    <a:spcPct val="64000"/>
                  </a:lnSpc>
                  <a:spcBef>
                    <a:spcPct val="50000"/>
                  </a:spcBef>
                  <a:buClrTx/>
                  <a:buSzTx/>
                  <a:buFontTx/>
                  <a:buNone/>
                </a:pPr>
                <a:r>
                  <a:rPr lang="en-US" altLang="zh-CN" sz="1400" b="0" dirty="0">
                    <a:solidFill>
                      <a:srgbClr val="000000"/>
                    </a:solidFill>
                  </a:rPr>
                  <a:t>EN</a:t>
                </a:r>
                <a:endParaRPr lang="en-US" altLang="zh-CN" sz="1400" b="0" dirty="0">
                  <a:solidFill>
                    <a:srgbClr val="000000"/>
                  </a:solidFill>
                </a:endParaRPr>
              </a:p>
            </p:txBody>
          </p:sp>
          <p:sp>
            <p:nvSpPr>
              <p:cNvPr id="114" name="Rectangle 166"/>
              <p:cNvSpPr>
                <a:spLocks noChangeArrowheads="1"/>
              </p:cNvSpPr>
              <p:nvPr/>
            </p:nvSpPr>
            <p:spPr bwMode="auto">
              <a:xfrm>
                <a:off x="1986815" y="5081328"/>
                <a:ext cx="407987" cy="838200"/>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15" name="Group 167"/>
              <p:cNvGrpSpPr/>
              <p:nvPr/>
            </p:nvGrpSpPr>
            <p:grpSpPr bwMode="auto">
              <a:xfrm>
                <a:off x="1585177" y="5714741"/>
                <a:ext cx="387350" cy="52388"/>
                <a:chOff x="453" y="3471"/>
                <a:chExt cx="228" cy="33"/>
              </a:xfrm>
            </p:grpSpPr>
            <p:sp>
              <p:nvSpPr>
                <p:cNvPr id="156" name="Line 168"/>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Oval 169"/>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6" name="Line 170"/>
              <p:cNvSpPr>
                <a:spLocks noChangeShapeType="1"/>
              </p:cNvSpPr>
              <p:nvPr/>
            </p:nvSpPr>
            <p:spPr bwMode="auto">
              <a:xfrm>
                <a:off x="1588352" y="52337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7" name="Text Box 171"/>
              <p:cNvSpPr txBox="1">
                <a:spLocks noChangeArrowheads="1"/>
              </p:cNvSpPr>
              <p:nvPr/>
            </p:nvSpPr>
            <p:spPr bwMode="auto">
              <a:xfrm>
                <a:off x="1237515" y="5081328"/>
                <a:ext cx="488950" cy="257175"/>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18" name="Group 172"/>
              <p:cNvGrpSpPr/>
              <p:nvPr/>
            </p:nvGrpSpPr>
            <p:grpSpPr bwMode="auto">
              <a:xfrm>
                <a:off x="1237515" y="5357563"/>
                <a:ext cx="488950" cy="265113"/>
                <a:chOff x="240" y="3390"/>
                <a:chExt cx="288" cy="167"/>
              </a:xfrm>
            </p:grpSpPr>
            <p:sp>
              <p:nvSpPr>
                <p:cNvPr id="154" name="Text Box 17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155" name="Line 17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19" name="Group 175"/>
              <p:cNvGrpSpPr/>
              <p:nvPr/>
            </p:nvGrpSpPr>
            <p:grpSpPr bwMode="auto">
              <a:xfrm>
                <a:off x="1237515" y="5614738"/>
                <a:ext cx="488950" cy="265113"/>
                <a:chOff x="240" y="3390"/>
                <a:chExt cx="288" cy="167"/>
              </a:xfrm>
            </p:grpSpPr>
            <p:sp>
              <p:nvSpPr>
                <p:cNvPr id="152" name="Text Box 17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153" name="Line 17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0" name="Group 178"/>
              <p:cNvGrpSpPr/>
              <p:nvPr/>
            </p:nvGrpSpPr>
            <p:grpSpPr bwMode="auto">
              <a:xfrm>
                <a:off x="2750085" y="3900228"/>
                <a:ext cx="488950" cy="307975"/>
                <a:chOff x="3840" y="2736"/>
                <a:chExt cx="288" cy="194"/>
              </a:xfrm>
            </p:grpSpPr>
            <p:sp>
              <p:nvSpPr>
                <p:cNvPr id="150" name="Text Box 179"/>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51" name="Line 18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1" name="Group 181"/>
              <p:cNvGrpSpPr/>
              <p:nvPr/>
            </p:nvGrpSpPr>
            <p:grpSpPr bwMode="auto">
              <a:xfrm>
                <a:off x="2756560" y="4144068"/>
                <a:ext cx="490537" cy="307975"/>
                <a:chOff x="3840" y="2736"/>
                <a:chExt cx="288" cy="194"/>
              </a:xfrm>
            </p:grpSpPr>
            <p:sp>
              <p:nvSpPr>
                <p:cNvPr id="148" name="Text Box 182"/>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49" name="Line 18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2" name="Group 184"/>
              <p:cNvGrpSpPr/>
              <p:nvPr/>
            </p:nvGrpSpPr>
            <p:grpSpPr bwMode="auto">
              <a:xfrm>
                <a:off x="2736750" y="4374256"/>
                <a:ext cx="490537" cy="307975"/>
                <a:chOff x="3840" y="2736"/>
                <a:chExt cx="288" cy="194"/>
              </a:xfrm>
            </p:grpSpPr>
            <p:sp>
              <p:nvSpPr>
                <p:cNvPr id="146" name="Text Box 185"/>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47" name="Line 18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3" name="Group 187"/>
              <p:cNvGrpSpPr/>
              <p:nvPr/>
            </p:nvGrpSpPr>
            <p:grpSpPr bwMode="auto">
              <a:xfrm>
                <a:off x="2741830" y="4820978"/>
                <a:ext cx="490537" cy="307975"/>
                <a:chOff x="3840" y="2736"/>
                <a:chExt cx="288" cy="194"/>
              </a:xfrm>
            </p:grpSpPr>
            <p:sp>
              <p:nvSpPr>
                <p:cNvPr id="144"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45"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6" name="Group 193"/>
              <p:cNvGrpSpPr/>
              <p:nvPr/>
            </p:nvGrpSpPr>
            <p:grpSpPr bwMode="auto">
              <a:xfrm>
                <a:off x="2728812" y="5522018"/>
                <a:ext cx="490537" cy="307975"/>
                <a:chOff x="3840" y="2736"/>
                <a:chExt cx="288" cy="194"/>
              </a:xfrm>
            </p:grpSpPr>
            <p:sp>
              <p:nvSpPr>
                <p:cNvPr id="140" name="Text Box 194"/>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41" name="Line 195"/>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7" name="Group 196"/>
              <p:cNvGrpSpPr/>
              <p:nvPr/>
            </p:nvGrpSpPr>
            <p:grpSpPr bwMode="auto">
              <a:xfrm>
                <a:off x="2721510" y="5064818"/>
                <a:ext cx="490537" cy="307975"/>
                <a:chOff x="3840" y="2736"/>
                <a:chExt cx="288" cy="194"/>
              </a:xfrm>
            </p:grpSpPr>
            <p:sp>
              <p:nvSpPr>
                <p:cNvPr id="129" name="Text Box 197"/>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30" name="Line 19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28" name="Text Box 200"/>
              <p:cNvSpPr txBox="1">
                <a:spLocks noChangeArrowheads="1"/>
              </p:cNvSpPr>
              <p:nvPr/>
            </p:nvSpPr>
            <p:spPr bwMode="auto">
              <a:xfrm>
                <a:off x="2305902" y="4817803"/>
                <a:ext cx="538162" cy="214995"/>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endParaRPr lang="en-US" altLang="zh-CN" sz="1200" dirty="0">
                  <a:solidFill>
                    <a:srgbClr val="063DE8"/>
                  </a:solidFill>
                  <a:latin typeface="Arial Narrow" panose="020B0606020202030204" pitchFamily="34" charset="0"/>
                </a:endParaRPr>
              </a:p>
            </p:txBody>
          </p:sp>
          <p:grpSp>
            <p:nvGrpSpPr>
              <p:cNvPr id="178" name="Group 187"/>
              <p:cNvGrpSpPr/>
              <p:nvPr/>
            </p:nvGrpSpPr>
            <p:grpSpPr bwMode="auto">
              <a:xfrm>
                <a:off x="2745512" y="4596368"/>
                <a:ext cx="490537" cy="307975"/>
                <a:chOff x="3840" y="2736"/>
                <a:chExt cx="288" cy="194"/>
              </a:xfrm>
            </p:grpSpPr>
            <p:sp>
              <p:nvSpPr>
                <p:cNvPr id="179"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0"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1" name="Group 187"/>
              <p:cNvGrpSpPr/>
              <p:nvPr/>
            </p:nvGrpSpPr>
            <p:grpSpPr bwMode="auto">
              <a:xfrm>
                <a:off x="2713311" y="5301208"/>
                <a:ext cx="490537" cy="307975"/>
                <a:chOff x="3840" y="2736"/>
                <a:chExt cx="288" cy="194"/>
              </a:xfrm>
            </p:grpSpPr>
            <p:sp>
              <p:nvSpPr>
                <p:cNvPr id="182"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3"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cs typeface="Times New Roman" panose="02020603050405020304" pitchFamily="18" charset="0"/>
              </a:rPr>
              <a:t>译码器（</a:t>
            </a:r>
            <a:r>
              <a:rPr lang="en-US" altLang="zh-CN" i="0" dirty="0">
                <a:solidFill>
                  <a:schemeClr val="accent1"/>
                </a:solidFill>
                <a:latin typeface="+mn-ea"/>
                <a:cs typeface="Times New Roman" panose="02020603050405020304" pitchFamily="18" charset="0"/>
              </a:rPr>
              <a:t>3</a:t>
            </a:r>
            <a:r>
              <a:rPr lang="zh-CN" altLang="en-US" i="0" dirty="0">
                <a:solidFill>
                  <a:schemeClr val="accent1"/>
                </a:solidFill>
                <a:latin typeface="+mn-ea"/>
                <a:cs typeface="Times New Roman" panose="02020603050405020304" pitchFamily="18" charset="0"/>
              </a:rPr>
              <a:t>线</a:t>
            </a:r>
            <a:r>
              <a:rPr lang="en-US" altLang="zh-CN" i="0" dirty="0">
                <a:solidFill>
                  <a:schemeClr val="accent1"/>
                </a:solidFill>
                <a:latin typeface="+mn-ea"/>
                <a:cs typeface="Times New Roman" panose="02020603050405020304" pitchFamily="18" charset="0"/>
              </a:rPr>
              <a:t>-8</a:t>
            </a:r>
            <a:r>
              <a:rPr lang="zh-CN" altLang="en-US" i="0" dirty="0">
                <a:solidFill>
                  <a:schemeClr val="accent1"/>
                </a:solidFill>
                <a:latin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p:txBody>
      </p:sp>
      <p:grpSp>
        <p:nvGrpSpPr>
          <p:cNvPr id="2" name="组合 1"/>
          <p:cNvGrpSpPr/>
          <p:nvPr/>
        </p:nvGrpSpPr>
        <p:grpSpPr>
          <a:xfrm>
            <a:off x="2111721" y="4407117"/>
            <a:ext cx="6403792" cy="2278772"/>
            <a:chOff x="571459" y="4323569"/>
            <a:chExt cx="6183414" cy="2220035"/>
          </a:xfrm>
        </p:grpSpPr>
        <p:sp>
          <p:nvSpPr>
            <p:cNvPr id="152" name="Text Box 126"/>
            <p:cNvSpPr txBox="1">
              <a:spLocks noChangeArrowheads="1"/>
            </p:cNvSpPr>
            <p:nvPr/>
          </p:nvSpPr>
          <p:spPr bwMode="black">
            <a:xfrm>
              <a:off x="571459" y="4323569"/>
              <a:ext cx="5324482" cy="400110"/>
            </a:xfrm>
            <a:prstGeom prst="rect">
              <a:avLst/>
            </a:prstGeom>
            <a:noFill/>
            <a:ln w="9525" algn="ctr">
              <a:noFill/>
              <a:miter lim="800000"/>
            </a:ln>
          </p:spPr>
          <p:txBody>
            <a:bodyPr wrap="square">
              <a:spAutoFit/>
            </a:bodyPr>
            <a:lstStyle/>
            <a:p>
              <a:pPr eaLnBrk="1" hangingPunct="1">
                <a:lnSpc>
                  <a:spcPct val="100000"/>
                </a:lnSpc>
                <a:spcBef>
                  <a:spcPct val="50000"/>
                </a:spcBef>
                <a:buClr>
                  <a:srgbClr val="FF0000"/>
                </a:buClr>
                <a:buSzTx/>
                <a:buFontTx/>
                <a:buNone/>
              </a:pPr>
              <a:r>
                <a:rPr lang="zh-CN" altLang="en-US" sz="2000" dirty="0">
                  <a:solidFill>
                    <a:srgbClr val="081D58"/>
                  </a:solidFill>
                  <a:ea typeface="楷体_GB2312" pitchFamily="49" charset="-122"/>
                </a:rPr>
                <a:t>根据真值表推导出表达式（</a:t>
              </a:r>
              <a:r>
                <a:rPr lang="zh-CN" altLang="en-US" sz="2000" dirty="0">
                  <a:solidFill>
                    <a:srgbClr val="FF0000"/>
                  </a:solidFill>
                  <a:ea typeface="楷体_GB2312" pitchFamily="49" charset="-122"/>
                </a:rPr>
                <a:t>最大项推导法</a:t>
              </a:r>
              <a:r>
                <a:rPr lang="zh-CN" altLang="en-US" sz="2000" dirty="0">
                  <a:solidFill>
                    <a:srgbClr val="081D58"/>
                  </a:solidFill>
                  <a:ea typeface="楷体_GB2312" pitchFamily="49" charset="-122"/>
                </a:rPr>
                <a:t>）</a:t>
              </a:r>
              <a:endParaRPr lang="zh-CN" altLang="en-US" sz="2000" dirty="0">
                <a:solidFill>
                  <a:srgbClr val="081D58"/>
                </a:solidFill>
                <a:ea typeface="楷体_GB2312" pitchFamily="49" charset="-122"/>
              </a:endParaRPr>
            </a:p>
          </p:txBody>
        </p:sp>
        <p:graphicFrame>
          <p:nvGraphicFramePr>
            <p:cNvPr id="153" name="对象 152"/>
            <p:cNvGraphicFramePr>
              <a:graphicFrameLocks noChangeAspect="1"/>
            </p:cNvGraphicFramePr>
            <p:nvPr/>
          </p:nvGraphicFramePr>
          <p:xfrm>
            <a:off x="726530" y="4723896"/>
            <a:ext cx="6028343" cy="1819708"/>
          </p:xfrm>
          <a:graphic>
            <a:graphicData uri="http://schemas.openxmlformats.org/presentationml/2006/ole">
              <mc:AlternateContent xmlns:mc="http://schemas.openxmlformats.org/markup-compatibility/2006">
                <mc:Choice xmlns:v="urn:schemas-microsoft-com:vml" Requires="v">
                  <p:oleObj spid="_x0000_s3" name="公式" r:id="rId1" imgW="94792800" imgH="28651200" progId="Equation.3">
                    <p:embed/>
                  </p:oleObj>
                </mc:Choice>
                <mc:Fallback>
                  <p:oleObj name="公式" r:id="rId1" imgW="94792800" imgH="28651200" progId="Equation.3">
                    <p:embed/>
                    <p:pic>
                      <p:nvPicPr>
                        <p:cNvPr id="0" name="图片 2"/>
                        <p:cNvPicPr/>
                        <p:nvPr/>
                      </p:nvPicPr>
                      <p:blipFill>
                        <a:blip r:embed="rId2"/>
                        <a:stretch>
                          <a:fillRect/>
                        </a:stretch>
                      </p:blipFill>
                      <p:spPr>
                        <a:xfrm>
                          <a:off x="726530" y="4723896"/>
                          <a:ext cx="6028343" cy="1819708"/>
                        </a:xfrm>
                        <a:prstGeom prst="rect">
                          <a:avLst/>
                        </a:prstGeom>
                      </p:spPr>
                    </p:pic>
                  </p:oleObj>
                </mc:Fallback>
              </mc:AlternateContent>
            </a:graphicData>
          </a:graphic>
        </p:graphicFrame>
      </p:grpSp>
      <p:grpSp>
        <p:nvGrpSpPr>
          <p:cNvPr id="4" name="组合 3"/>
          <p:cNvGrpSpPr/>
          <p:nvPr/>
        </p:nvGrpSpPr>
        <p:grpSpPr>
          <a:xfrm>
            <a:off x="2495600" y="1082367"/>
            <a:ext cx="7762560" cy="3316287"/>
            <a:chOff x="1190815" y="989229"/>
            <a:chExt cx="7762560" cy="3316287"/>
          </a:xfrm>
        </p:grpSpPr>
        <p:grpSp>
          <p:nvGrpSpPr>
            <p:cNvPr id="156" name="Group 324"/>
            <p:cNvGrpSpPr/>
            <p:nvPr/>
          </p:nvGrpSpPr>
          <p:grpSpPr bwMode="auto">
            <a:xfrm>
              <a:off x="4149600" y="989229"/>
              <a:ext cx="4803775" cy="3316287"/>
              <a:chOff x="2580" y="713"/>
              <a:chExt cx="2976" cy="2089"/>
            </a:xfrm>
          </p:grpSpPr>
          <p:grpSp>
            <p:nvGrpSpPr>
              <p:cNvPr id="223" name="Group 202"/>
              <p:cNvGrpSpPr/>
              <p:nvPr/>
            </p:nvGrpSpPr>
            <p:grpSpPr bwMode="auto">
              <a:xfrm>
                <a:off x="2580" y="890"/>
                <a:ext cx="2976" cy="1912"/>
                <a:chOff x="2448" y="2352"/>
                <a:chExt cx="2976" cy="1912"/>
              </a:xfrm>
            </p:grpSpPr>
            <p:sp>
              <p:nvSpPr>
                <p:cNvPr id="225" name="Rectangle 203"/>
                <p:cNvSpPr>
                  <a:spLocks noChangeArrowheads="1"/>
                </p:cNvSpPr>
                <p:nvPr/>
              </p:nvSpPr>
              <p:spPr bwMode="auto">
                <a:xfrm>
                  <a:off x="3264" y="2573"/>
                  <a:ext cx="672"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a:t>
                  </a:r>
                  <a:endParaRPr lang="en-US" altLang="zh-CN" sz="1600" dirty="0">
                    <a:solidFill>
                      <a:srgbClr val="000000"/>
                    </a:solidFill>
                  </a:endParaRPr>
                </a:p>
              </p:txBody>
            </p:sp>
            <p:sp>
              <p:nvSpPr>
                <p:cNvPr id="226" name="Rectangle 204"/>
                <p:cNvSpPr>
                  <a:spLocks noChangeArrowheads="1"/>
                </p:cNvSpPr>
                <p:nvPr/>
              </p:nvSpPr>
              <p:spPr bwMode="auto">
                <a:xfrm>
                  <a:off x="3264" y="2362"/>
                  <a:ext cx="67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27" name="Rectangle 205"/>
                <p:cNvSpPr>
                  <a:spLocks noChangeArrowheads="1"/>
                </p:cNvSpPr>
                <p:nvPr/>
              </p:nvSpPr>
              <p:spPr bwMode="auto">
                <a:xfrm>
                  <a:off x="3936" y="2573"/>
                  <a:ext cx="148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1  1  1  1  1  1  1  </a:t>
                  </a:r>
                  <a:r>
                    <a:rPr lang="en-US" altLang="zh-CN" sz="1600" dirty="0">
                      <a:solidFill>
                        <a:srgbClr val="FF0066"/>
                      </a:solidFill>
                    </a:rPr>
                    <a:t>0</a:t>
                  </a:r>
                  <a:endParaRPr lang="en-US" altLang="zh-CN" sz="1600" dirty="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a:t>
                  </a:r>
                  <a:r>
                    <a:rPr lang="en-US" altLang="zh-CN" sz="1600" dirty="0">
                      <a:solidFill>
                        <a:srgbClr val="FF0066"/>
                      </a:solidFill>
                    </a:rPr>
                    <a:t>0</a:t>
                  </a:r>
                  <a:r>
                    <a:rPr lang="en-US" altLang="zh-CN" sz="1600" dirty="0">
                      <a:solidFill>
                        <a:srgbClr val="000000"/>
                      </a:solidFill>
                    </a:rPr>
                    <a:t>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a:t>
                  </a:r>
                  <a:r>
                    <a:rPr lang="en-US" altLang="zh-CN" sz="1600" dirty="0">
                      <a:solidFill>
                        <a:srgbClr val="FF0066"/>
                      </a:solidFill>
                    </a:rPr>
                    <a:t>0</a:t>
                  </a:r>
                  <a:r>
                    <a:rPr lang="en-US" altLang="zh-CN" sz="1600" dirty="0">
                      <a:solidFill>
                        <a:srgbClr val="000000"/>
                      </a:solidFill>
                    </a:rPr>
                    <a:t>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a:t>
                  </a:r>
                  <a:r>
                    <a:rPr lang="en-US" altLang="zh-CN" sz="1600" dirty="0">
                      <a:solidFill>
                        <a:srgbClr val="FF0066"/>
                      </a:solidFill>
                    </a:rPr>
                    <a:t>0</a:t>
                  </a:r>
                  <a:r>
                    <a:rPr lang="en-US" altLang="zh-CN" sz="1600" dirty="0">
                      <a:solidFill>
                        <a:srgbClr val="000000"/>
                      </a:solidFill>
                    </a:rPr>
                    <a:t>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a:t>
                  </a:r>
                  <a:r>
                    <a:rPr lang="en-US" altLang="zh-CN" sz="1600" dirty="0">
                      <a:solidFill>
                        <a:srgbClr val="FF0066"/>
                      </a:solidFill>
                    </a:rPr>
                    <a:t>0</a:t>
                  </a:r>
                  <a:r>
                    <a:rPr lang="en-US" altLang="zh-CN" sz="1600" dirty="0">
                      <a:solidFill>
                        <a:srgbClr val="000000"/>
                      </a:solidFill>
                    </a:rPr>
                    <a:t>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a:t>
                  </a:r>
                  <a:r>
                    <a:rPr lang="en-US" altLang="zh-CN" sz="1600" dirty="0">
                      <a:solidFill>
                        <a:srgbClr val="FF0066"/>
                      </a:solidFill>
                    </a:rPr>
                    <a:t>0</a:t>
                  </a:r>
                  <a:r>
                    <a:rPr lang="en-US" altLang="zh-CN" sz="1600" dirty="0">
                      <a:solidFill>
                        <a:srgbClr val="000000"/>
                      </a:solidFill>
                    </a:rPr>
                    <a:t>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a:t>
                  </a:r>
                  <a:r>
                    <a:rPr lang="en-US" altLang="zh-CN" sz="1600" dirty="0">
                      <a:solidFill>
                        <a:srgbClr val="FF0066"/>
                      </a:solidFill>
                    </a:rPr>
                    <a:t>0</a:t>
                  </a:r>
                  <a:r>
                    <a:rPr lang="en-US" altLang="zh-CN" sz="1600" dirty="0">
                      <a:solidFill>
                        <a:srgbClr val="000000"/>
                      </a:solidFill>
                    </a:rPr>
                    <a:t>  1  1  1  1  1  1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FF0066"/>
                      </a:solidFill>
                    </a:rPr>
                    <a:t>0</a:t>
                  </a:r>
                  <a:r>
                    <a:rPr lang="en-US" altLang="zh-CN" sz="1600" dirty="0">
                      <a:solidFill>
                        <a:srgbClr val="000000"/>
                      </a:solidFill>
                    </a:rPr>
                    <a:t>  1  1  1  1  1  1  1</a:t>
                  </a:r>
                  <a:endParaRPr lang="en-US" altLang="zh-CN" sz="1600" dirty="0">
                    <a:solidFill>
                      <a:srgbClr val="000000"/>
                    </a:solidFill>
                  </a:endParaRPr>
                </a:p>
              </p:txBody>
            </p:sp>
            <p:sp>
              <p:nvSpPr>
                <p:cNvPr id="228" name="Rectangle 206"/>
                <p:cNvSpPr>
                  <a:spLocks noChangeArrowheads="1"/>
                </p:cNvSpPr>
                <p:nvPr/>
              </p:nvSpPr>
              <p:spPr bwMode="auto">
                <a:xfrm>
                  <a:off x="2448" y="2573"/>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dirty="0">
                      <a:solidFill>
                        <a:srgbClr val="000000"/>
                      </a:solidFill>
                      <a:sym typeface="Symbol" panose="05050102010706020507" pitchFamily="18" charset="2"/>
                    </a:rPr>
                    <a:t></a:t>
                  </a: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 =100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p:txBody>
            </p:sp>
            <p:sp>
              <p:nvSpPr>
                <p:cNvPr id="229" name="Rectangle 207"/>
                <p:cNvSpPr>
                  <a:spLocks noChangeArrowheads="1"/>
                </p:cNvSpPr>
                <p:nvPr/>
              </p:nvSpPr>
              <p:spPr bwMode="auto">
                <a:xfrm>
                  <a:off x="3936" y="2362"/>
                  <a:ext cx="148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30" name="Rectangle 208"/>
                <p:cNvSpPr>
                  <a:spLocks noChangeArrowheads="1"/>
                </p:cNvSpPr>
                <p:nvPr/>
              </p:nvSpPr>
              <p:spPr bwMode="auto">
                <a:xfrm>
                  <a:off x="2448" y="2362"/>
                  <a:ext cx="8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31" name="Line 209"/>
                <p:cNvSpPr>
                  <a:spLocks noChangeShapeType="1"/>
                </p:cNvSpPr>
                <p:nvPr/>
              </p:nvSpPr>
              <p:spPr bwMode="auto">
                <a:xfrm>
                  <a:off x="2448" y="2362"/>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2" name="Line 210"/>
                <p:cNvSpPr>
                  <a:spLocks noChangeShapeType="1"/>
                </p:cNvSpPr>
                <p:nvPr/>
              </p:nvSpPr>
              <p:spPr bwMode="auto">
                <a:xfrm>
                  <a:off x="2448" y="2573"/>
                  <a:ext cx="297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3" name="Line 211"/>
                <p:cNvSpPr>
                  <a:spLocks noChangeShapeType="1"/>
                </p:cNvSpPr>
                <p:nvPr/>
              </p:nvSpPr>
              <p:spPr bwMode="auto">
                <a:xfrm>
                  <a:off x="2448" y="4264"/>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4" name="Line 213"/>
                <p:cNvSpPr>
                  <a:spLocks noChangeShapeType="1"/>
                </p:cNvSpPr>
                <p:nvPr/>
              </p:nvSpPr>
              <p:spPr bwMode="auto">
                <a:xfrm>
                  <a:off x="3936"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5" name="Line 215"/>
                <p:cNvSpPr>
                  <a:spLocks noChangeShapeType="1"/>
                </p:cNvSpPr>
                <p:nvPr/>
              </p:nvSpPr>
              <p:spPr bwMode="auto">
                <a:xfrm>
                  <a:off x="3264"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36" name="Group 216"/>
                <p:cNvGrpSpPr/>
                <p:nvPr/>
              </p:nvGrpSpPr>
              <p:grpSpPr bwMode="auto">
                <a:xfrm>
                  <a:off x="4560" y="2380"/>
                  <a:ext cx="288" cy="212"/>
                  <a:chOff x="3840" y="2736"/>
                  <a:chExt cx="288" cy="212"/>
                </a:xfrm>
              </p:grpSpPr>
              <p:sp>
                <p:nvSpPr>
                  <p:cNvPr id="266" name="Text Box 217"/>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267" name="Line 21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7" name="Group 219"/>
                <p:cNvGrpSpPr/>
                <p:nvPr/>
              </p:nvGrpSpPr>
              <p:grpSpPr bwMode="auto">
                <a:xfrm>
                  <a:off x="4992" y="2380"/>
                  <a:ext cx="288" cy="212"/>
                  <a:chOff x="3840" y="2736"/>
                  <a:chExt cx="288" cy="212"/>
                </a:xfrm>
              </p:grpSpPr>
              <p:sp>
                <p:nvSpPr>
                  <p:cNvPr id="264" name="Text Box 220"/>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265" name="Line 221"/>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8" name="Group 222"/>
                <p:cNvGrpSpPr/>
                <p:nvPr/>
              </p:nvGrpSpPr>
              <p:grpSpPr bwMode="auto">
                <a:xfrm>
                  <a:off x="4848" y="2380"/>
                  <a:ext cx="288" cy="212"/>
                  <a:chOff x="3840" y="2736"/>
                  <a:chExt cx="288" cy="212"/>
                </a:xfrm>
              </p:grpSpPr>
              <p:sp>
                <p:nvSpPr>
                  <p:cNvPr id="262" name="Text Box 223"/>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263" name="Line 224"/>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9" name="Group 225"/>
                <p:cNvGrpSpPr/>
                <p:nvPr/>
              </p:nvGrpSpPr>
              <p:grpSpPr bwMode="auto">
                <a:xfrm>
                  <a:off x="4704" y="2380"/>
                  <a:ext cx="288" cy="212"/>
                  <a:chOff x="3840" y="2736"/>
                  <a:chExt cx="288" cy="212"/>
                </a:xfrm>
              </p:grpSpPr>
              <p:sp>
                <p:nvSpPr>
                  <p:cNvPr id="260" name="Text Box 226"/>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261" name="Line 227"/>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0" name="Group 228"/>
                <p:cNvGrpSpPr/>
                <p:nvPr/>
              </p:nvGrpSpPr>
              <p:grpSpPr bwMode="auto">
                <a:xfrm>
                  <a:off x="4416" y="2380"/>
                  <a:ext cx="288" cy="212"/>
                  <a:chOff x="3840" y="2736"/>
                  <a:chExt cx="288" cy="212"/>
                </a:xfrm>
              </p:grpSpPr>
              <p:sp>
                <p:nvSpPr>
                  <p:cNvPr id="258" name="Text Box 229"/>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259" name="Line 23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1" name="Group 231"/>
                <p:cNvGrpSpPr/>
                <p:nvPr/>
              </p:nvGrpSpPr>
              <p:grpSpPr bwMode="auto">
                <a:xfrm>
                  <a:off x="4128" y="2380"/>
                  <a:ext cx="288" cy="212"/>
                  <a:chOff x="3840" y="2736"/>
                  <a:chExt cx="288" cy="212"/>
                </a:xfrm>
              </p:grpSpPr>
              <p:sp>
                <p:nvSpPr>
                  <p:cNvPr id="256" name="Text Box 232"/>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257" name="Line 23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2" name="Group 234"/>
                <p:cNvGrpSpPr/>
                <p:nvPr/>
              </p:nvGrpSpPr>
              <p:grpSpPr bwMode="auto">
                <a:xfrm>
                  <a:off x="3984" y="2380"/>
                  <a:ext cx="288" cy="212"/>
                  <a:chOff x="3840" y="2736"/>
                  <a:chExt cx="288" cy="212"/>
                </a:xfrm>
              </p:grpSpPr>
              <p:sp>
                <p:nvSpPr>
                  <p:cNvPr id="254" name="Text Box 235"/>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255" name="Line 23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3" name="Group 237"/>
                <p:cNvGrpSpPr/>
                <p:nvPr/>
              </p:nvGrpSpPr>
              <p:grpSpPr bwMode="auto">
                <a:xfrm>
                  <a:off x="4272" y="2380"/>
                  <a:ext cx="288" cy="212"/>
                  <a:chOff x="3840" y="2736"/>
                  <a:chExt cx="288" cy="212"/>
                </a:xfrm>
              </p:grpSpPr>
              <p:sp>
                <p:nvSpPr>
                  <p:cNvPr id="252" name="Text Box 238"/>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253" name="Line 23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4" name="Text Box 240"/>
                <p:cNvSpPr txBox="1">
                  <a:spLocks noChangeArrowheads="1"/>
                </p:cNvSpPr>
                <p:nvPr/>
              </p:nvSpPr>
              <p:spPr bwMode="auto">
                <a:xfrm>
                  <a:off x="3264" y="2352"/>
                  <a:ext cx="627" cy="197"/>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245" name="Text Box 241"/>
                <p:cNvSpPr txBox="1">
                  <a:spLocks noChangeArrowheads="1"/>
                </p:cNvSpPr>
                <p:nvPr/>
              </p:nvSpPr>
              <p:spPr bwMode="auto">
                <a:xfrm>
                  <a:off x="2640" y="2400"/>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246" name="Group 242"/>
                <p:cNvGrpSpPr/>
                <p:nvPr/>
              </p:nvGrpSpPr>
              <p:grpSpPr bwMode="auto">
                <a:xfrm>
                  <a:off x="2784" y="2400"/>
                  <a:ext cx="288" cy="167"/>
                  <a:chOff x="240" y="3390"/>
                  <a:chExt cx="288" cy="167"/>
                </a:xfrm>
              </p:grpSpPr>
              <p:sp>
                <p:nvSpPr>
                  <p:cNvPr id="250" name="Text Box 24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251" name="Line 24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7" name="Group 245"/>
                <p:cNvGrpSpPr/>
                <p:nvPr/>
              </p:nvGrpSpPr>
              <p:grpSpPr bwMode="auto">
                <a:xfrm>
                  <a:off x="2928" y="2400"/>
                  <a:ext cx="288" cy="167"/>
                  <a:chOff x="240" y="3390"/>
                  <a:chExt cx="288" cy="167"/>
                </a:xfrm>
              </p:grpSpPr>
              <p:sp>
                <p:nvSpPr>
                  <p:cNvPr id="248" name="Text Box 24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249" name="Line 24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24" name="Text Box 248"/>
              <p:cNvSpPr txBox="1">
                <a:spLocks noChangeArrowheads="1"/>
              </p:cNvSpPr>
              <p:nvPr/>
            </p:nvSpPr>
            <p:spPr bwMode="auto">
              <a:xfrm>
                <a:off x="3330" y="713"/>
                <a:ext cx="1440" cy="175"/>
              </a:xfrm>
              <a:prstGeom prst="rect">
                <a:avLst/>
              </a:prstGeom>
              <a:noFill/>
              <a:ln w="9525">
                <a:noFill/>
                <a:miter lim="800000"/>
              </a:ln>
            </p:spPr>
            <p:txBody>
              <a:bodyPr>
                <a:spAutoFit/>
              </a:bodyPr>
              <a:lstStyle/>
              <a:p>
                <a:pPr algn="ctr">
                  <a:lnSpc>
                    <a:spcPct val="64000"/>
                  </a:lnSpc>
                  <a:spcBef>
                    <a:spcPct val="50000"/>
                  </a:spcBef>
                  <a:buClrTx/>
                  <a:buSzTx/>
                  <a:buFontTx/>
                  <a:buNone/>
                </a:pPr>
                <a:r>
                  <a:rPr lang="en-US" altLang="zh-CN" b="0" dirty="0">
                    <a:solidFill>
                      <a:srgbClr val="063DE8"/>
                    </a:solidFill>
                    <a:ea typeface="楷体_GB2312" pitchFamily="49" charset="-122"/>
                  </a:rPr>
                  <a:t>74138</a:t>
                </a:r>
                <a:r>
                  <a:rPr lang="zh-CN" altLang="en-US" b="0" dirty="0">
                    <a:solidFill>
                      <a:srgbClr val="063DE8"/>
                    </a:solidFill>
                    <a:ea typeface="楷体_GB2312" pitchFamily="49" charset="-122"/>
                  </a:rPr>
                  <a:t>真值表</a:t>
                </a:r>
                <a:endParaRPr lang="zh-CN" altLang="en-US" b="0" dirty="0">
                  <a:solidFill>
                    <a:srgbClr val="063DE8"/>
                  </a:solidFill>
                  <a:ea typeface="楷体_GB2312" pitchFamily="49" charset="-122"/>
                </a:endParaRPr>
              </a:p>
            </p:txBody>
          </p:sp>
        </p:grpSp>
        <p:grpSp>
          <p:nvGrpSpPr>
            <p:cNvPr id="157" name="组合 156"/>
            <p:cNvGrpSpPr/>
            <p:nvPr/>
          </p:nvGrpSpPr>
          <p:grpSpPr>
            <a:xfrm>
              <a:off x="1190815" y="1525848"/>
              <a:ext cx="2366962" cy="2209800"/>
              <a:chOff x="1237515" y="3709728"/>
              <a:chExt cx="2366962" cy="2209800"/>
            </a:xfrm>
          </p:grpSpPr>
          <p:sp>
            <p:nvSpPr>
              <p:cNvPr id="158" name="Rectangle 135"/>
              <p:cNvSpPr>
                <a:spLocks noChangeArrowheads="1"/>
              </p:cNvSpPr>
              <p:nvPr/>
            </p:nvSpPr>
            <p:spPr bwMode="auto">
              <a:xfrm>
                <a:off x="1983640" y="3757353"/>
                <a:ext cx="1155700" cy="216217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Text Box 136"/>
              <p:cNvSpPr txBox="1">
                <a:spLocks noChangeArrowheads="1"/>
              </p:cNvSpPr>
              <p:nvPr/>
            </p:nvSpPr>
            <p:spPr bwMode="auto">
              <a:xfrm>
                <a:off x="1835696" y="4038897"/>
                <a:ext cx="576262" cy="830263"/>
              </a:xfrm>
              <a:prstGeom prst="rect">
                <a:avLst/>
              </a:prstGeom>
              <a:noFill/>
              <a:ln w="9525">
                <a:noFill/>
                <a:miter lim="800000"/>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60" name="Text Box 137"/>
              <p:cNvSpPr txBox="1">
                <a:spLocks noChangeArrowheads="1"/>
              </p:cNvSpPr>
              <p:nvPr/>
            </p:nvSpPr>
            <p:spPr bwMode="auto">
              <a:xfrm>
                <a:off x="1985227" y="3709728"/>
                <a:ext cx="1154112" cy="355600"/>
              </a:xfrm>
              <a:prstGeom prst="rect">
                <a:avLst/>
              </a:prstGeom>
              <a:noFill/>
              <a:ln w="9525">
                <a:noFill/>
                <a:miter lim="800000"/>
              </a:ln>
            </p:spPr>
            <p:txBody>
              <a:bodyPr/>
              <a:lstStyle/>
              <a:p>
                <a:pPr algn="ctr">
                  <a:lnSpc>
                    <a:spcPct val="100000"/>
                  </a:lnSpc>
                  <a:spcBef>
                    <a:spcPct val="20000"/>
                  </a:spcBef>
                  <a:buClrTx/>
                  <a:buSzTx/>
                  <a:buFontTx/>
                  <a:buNone/>
                </a:pPr>
                <a:r>
                  <a:rPr lang="en-US" altLang="zh-CN" sz="1200" b="0" dirty="0">
                    <a:solidFill>
                      <a:srgbClr val="063DE8"/>
                    </a:solidFill>
                  </a:rPr>
                  <a:t>BIN/OCT</a:t>
                </a:r>
                <a:endParaRPr lang="en-US" altLang="zh-CN" sz="1200" b="0" dirty="0">
                  <a:solidFill>
                    <a:srgbClr val="063DE8"/>
                  </a:solidFill>
                </a:endParaRPr>
              </a:p>
            </p:txBody>
          </p:sp>
          <p:grpSp>
            <p:nvGrpSpPr>
              <p:cNvPr id="161" name="Group 138"/>
              <p:cNvGrpSpPr/>
              <p:nvPr/>
            </p:nvGrpSpPr>
            <p:grpSpPr bwMode="auto">
              <a:xfrm>
                <a:off x="3139340" y="4033578"/>
                <a:ext cx="465137" cy="757238"/>
                <a:chOff x="1358" y="2556"/>
                <a:chExt cx="274" cy="477"/>
              </a:xfrm>
            </p:grpSpPr>
            <p:sp>
              <p:nvSpPr>
                <p:cNvPr id="215" name="Oval 139"/>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6" name="Oval 140"/>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7" name="Oval 141"/>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8" name="Oval 142"/>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9" name="Line 143"/>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0" name="Line 144"/>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1" name="Line 145"/>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2" name="Line 146"/>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Line 147"/>
              <p:cNvSpPr>
                <a:spLocks noChangeShapeType="1"/>
              </p:cNvSpPr>
              <p:nvPr/>
            </p:nvSpPr>
            <p:spPr bwMode="auto">
              <a:xfrm>
                <a:off x="1599465" y="4209791"/>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48"/>
              <p:cNvSpPr>
                <a:spLocks noChangeShapeType="1"/>
              </p:cNvSpPr>
              <p:nvPr/>
            </p:nvSpPr>
            <p:spPr bwMode="auto">
              <a:xfrm>
                <a:off x="1599465" y="4449503"/>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4" name="Group 149"/>
              <p:cNvGrpSpPr/>
              <p:nvPr/>
            </p:nvGrpSpPr>
            <p:grpSpPr bwMode="auto">
              <a:xfrm>
                <a:off x="1599465" y="5462328"/>
                <a:ext cx="387350" cy="52388"/>
                <a:chOff x="453" y="3471"/>
                <a:chExt cx="228" cy="33"/>
              </a:xfrm>
            </p:grpSpPr>
            <p:sp>
              <p:nvSpPr>
                <p:cNvPr id="213" name="Line 150"/>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4" name="Oval 151"/>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5" name="Group 155"/>
              <p:cNvGrpSpPr/>
              <p:nvPr/>
            </p:nvGrpSpPr>
            <p:grpSpPr bwMode="auto">
              <a:xfrm>
                <a:off x="3139340" y="4933691"/>
                <a:ext cx="465137" cy="757238"/>
                <a:chOff x="1358" y="2556"/>
                <a:chExt cx="274" cy="477"/>
              </a:xfrm>
            </p:grpSpPr>
            <p:sp>
              <p:nvSpPr>
                <p:cNvPr id="205" name="Oval 156"/>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 name="Oval 157"/>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7" name="Oval 158"/>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 name="Oval 159"/>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 name="Line 160"/>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0" name="Line 161"/>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 name="Line 162"/>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2" name="Line 163"/>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6" name="Line 164"/>
              <p:cNvSpPr>
                <a:spLocks noChangeShapeType="1"/>
              </p:cNvSpPr>
              <p:nvPr/>
            </p:nvSpPr>
            <p:spPr bwMode="auto">
              <a:xfrm>
                <a:off x="1588352" y="47003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Text Box 165"/>
              <p:cNvSpPr txBox="1">
                <a:spLocks noChangeArrowheads="1"/>
              </p:cNvSpPr>
              <p:nvPr/>
            </p:nvSpPr>
            <p:spPr bwMode="auto">
              <a:xfrm>
                <a:off x="1972527" y="5301208"/>
                <a:ext cx="433388" cy="482183"/>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endParaRPr lang="en-US" altLang="zh-CN" sz="1400" b="0" dirty="0">
                  <a:solidFill>
                    <a:srgbClr val="000000"/>
                  </a:solidFill>
                </a:endParaRPr>
              </a:p>
              <a:p>
                <a:pPr algn="just">
                  <a:lnSpc>
                    <a:spcPct val="64000"/>
                  </a:lnSpc>
                  <a:spcBef>
                    <a:spcPct val="50000"/>
                  </a:spcBef>
                  <a:buClrTx/>
                  <a:buSzTx/>
                  <a:buFontTx/>
                  <a:buNone/>
                </a:pPr>
                <a:r>
                  <a:rPr lang="en-US" altLang="zh-CN" sz="1400" b="0" dirty="0">
                    <a:solidFill>
                      <a:srgbClr val="000000"/>
                    </a:solidFill>
                  </a:rPr>
                  <a:t>EN</a:t>
                </a:r>
                <a:endParaRPr lang="en-US" altLang="zh-CN" sz="1400" b="0" dirty="0">
                  <a:solidFill>
                    <a:srgbClr val="000000"/>
                  </a:solidFill>
                </a:endParaRPr>
              </a:p>
            </p:txBody>
          </p:sp>
          <p:sp>
            <p:nvSpPr>
              <p:cNvPr id="168" name="Rectangle 166"/>
              <p:cNvSpPr>
                <a:spLocks noChangeArrowheads="1"/>
              </p:cNvSpPr>
              <p:nvPr/>
            </p:nvSpPr>
            <p:spPr bwMode="auto">
              <a:xfrm>
                <a:off x="1986815" y="5081328"/>
                <a:ext cx="407987" cy="838200"/>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9" name="Group 167"/>
              <p:cNvGrpSpPr/>
              <p:nvPr/>
            </p:nvGrpSpPr>
            <p:grpSpPr bwMode="auto">
              <a:xfrm>
                <a:off x="1585177" y="5714741"/>
                <a:ext cx="387350" cy="52388"/>
                <a:chOff x="453" y="3471"/>
                <a:chExt cx="228" cy="33"/>
              </a:xfrm>
            </p:grpSpPr>
            <p:sp>
              <p:nvSpPr>
                <p:cNvPr id="203" name="Line 168"/>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4" name="Oval 169"/>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0" name="Line 170"/>
              <p:cNvSpPr>
                <a:spLocks noChangeShapeType="1"/>
              </p:cNvSpPr>
              <p:nvPr/>
            </p:nvSpPr>
            <p:spPr bwMode="auto">
              <a:xfrm>
                <a:off x="1588352" y="52337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Text Box 171"/>
              <p:cNvSpPr txBox="1">
                <a:spLocks noChangeArrowheads="1"/>
              </p:cNvSpPr>
              <p:nvPr/>
            </p:nvSpPr>
            <p:spPr bwMode="auto">
              <a:xfrm>
                <a:off x="1237515" y="5081328"/>
                <a:ext cx="488950" cy="257175"/>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72" name="Group 172"/>
              <p:cNvGrpSpPr/>
              <p:nvPr/>
            </p:nvGrpSpPr>
            <p:grpSpPr bwMode="auto">
              <a:xfrm>
                <a:off x="1237515" y="5357563"/>
                <a:ext cx="488950" cy="265113"/>
                <a:chOff x="240" y="3390"/>
                <a:chExt cx="288" cy="167"/>
              </a:xfrm>
            </p:grpSpPr>
            <p:sp>
              <p:nvSpPr>
                <p:cNvPr id="201" name="Text Box 17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202" name="Line 17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3" name="Group 175"/>
              <p:cNvGrpSpPr/>
              <p:nvPr/>
            </p:nvGrpSpPr>
            <p:grpSpPr bwMode="auto">
              <a:xfrm>
                <a:off x="1237515" y="5614738"/>
                <a:ext cx="488950" cy="265113"/>
                <a:chOff x="240" y="3390"/>
                <a:chExt cx="288" cy="167"/>
              </a:xfrm>
            </p:grpSpPr>
            <p:sp>
              <p:nvSpPr>
                <p:cNvPr id="199" name="Text Box 17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200" name="Line 17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4" name="Group 178"/>
              <p:cNvGrpSpPr/>
              <p:nvPr/>
            </p:nvGrpSpPr>
            <p:grpSpPr bwMode="auto">
              <a:xfrm>
                <a:off x="2750085" y="3900228"/>
                <a:ext cx="488950" cy="307975"/>
                <a:chOff x="3840" y="2736"/>
                <a:chExt cx="288" cy="194"/>
              </a:xfrm>
            </p:grpSpPr>
            <p:sp>
              <p:nvSpPr>
                <p:cNvPr id="197" name="Text Box 179"/>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98" name="Line 18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5" name="Group 181"/>
              <p:cNvGrpSpPr/>
              <p:nvPr/>
            </p:nvGrpSpPr>
            <p:grpSpPr bwMode="auto">
              <a:xfrm>
                <a:off x="2756560" y="4144068"/>
                <a:ext cx="490537" cy="307975"/>
                <a:chOff x="3840" y="2736"/>
                <a:chExt cx="288" cy="194"/>
              </a:xfrm>
            </p:grpSpPr>
            <p:sp>
              <p:nvSpPr>
                <p:cNvPr id="195" name="Text Box 182"/>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96" name="Line 18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6" name="Group 184"/>
              <p:cNvGrpSpPr/>
              <p:nvPr/>
            </p:nvGrpSpPr>
            <p:grpSpPr bwMode="auto">
              <a:xfrm>
                <a:off x="2736750" y="4374256"/>
                <a:ext cx="490537" cy="307975"/>
                <a:chOff x="3840" y="2736"/>
                <a:chExt cx="288" cy="194"/>
              </a:xfrm>
            </p:grpSpPr>
            <p:sp>
              <p:nvSpPr>
                <p:cNvPr id="193" name="Text Box 185"/>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94" name="Line 18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7" name="Group 187"/>
              <p:cNvGrpSpPr/>
              <p:nvPr/>
            </p:nvGrpSpPr>
            <p:grpSpPr bwMode="auto">
              <a:xfrm>
                <a:off x="2741830" y="4820978"/>
                <a:ext cx="490537" cy="307975"/>
                <a:chOff x="3840" y="2736"/>
                <a:chExt cx="288" cy="194"/>
              </a:xfrm>
            </p:grpSpPr>
            <p:sp>
              <p:nvSpPr>
                <p:cNvPr id="191"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92"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8" name="Group 193"/>
              <p:cNvGrpSpPr/>
              <p:nvPr/>
            </p:nvGrpSpPr>
            <p:grpSpPr bwMode="auto">
              <a:xfrm>
                <a:off x="2728812" y="5522018"/>
                <a:ext cx="490537" cy="307975"/>
                <a:chOff x="3840" y="2736"/>
                <a:chExt cx="288" cy="194"/>
              </a:xfrm>
            </p:grpSpPr>
            <p:sp>
              <p:nvSpPr>
                <p:cNvPr id="189" name="Text Box 194"/>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90" name="Line 195"/>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9" name="Group 196"/>
              <p:cNvGrpSpPr/>
              <p:nvPr/>
            </p:nvGrpSpPr>
            <p:grpSpPr bwMode="auto">
              <a:xfrm>
                <a:off x="2721510" y="5064818"/>
                <a:ext cx="490537" cy="307975"/>
                <a:chOff x="3840" y="2736"/>
                <a:chExt cx="288" cy="194"/>
              </a:xfrm>
            </p:grpSpPr>
            <p:sp>
              <p:nvSpPr>
                <p:cNvPr id="187" name="Text Box 197"/>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88" name="Line 19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80" name="Text Box 200"/>
              <p:cNvSpPr txBox="1">
                <a:spLocks noChangeArrowheads="1"/>
              </p:cNvSpPr>
              <p:nvPr/>
            </p:nvSpPr>
            <p:spPr bwMode="auto">
              <a:xfrm>
                <a:off x="2305902" y="4817803"/>
                <a:ext cx="538162" cy="214995"/>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endParaRPr lang="en-US" altLang="zh-CN" sz="1200" dirty="0">
                  <a:solidFill>
                    <a:srgbClr val="063DE8"/>
                  </a:solidFill>
                  <a:latin typeface="Arial Narrow" panose="020B0606020202030204" pitchFamily="34" charset="0"/>
                </a:endParaRPr>
              </a:p>
            </p:txBody>
          </p:sp>
          <p:grpSp>
            <p:nvGrpSpPr>
              <p:cNvPr id="181" name="Group 187"/>
              <p:cNvGrpSpPr/>
              <p:nvPr/>
            </p:nvGrpSpPr>
            <p:grpSpPr bwMode="auto">
              <a:xfrm>
                <a:off x="2745512" y="4596368"/>
                <a:ext cx="490537" cy="307975"/>
                <a:chOff x="3840" y="2736"/>
                <a:chExt cx="288" cy="194"/>
              </a:xfrm>
            </p:grpSpPr>
            <p:sp>
              <p:nvSpPr>
                <p:cNvPr id="185"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6"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2" name="Group 187"/>
              <p:cNvGrpSpPr/>
              <p:nvPr/>
            </p:nvGrpSpPr>
            <p:grpSpPr bwMode="auto">
              <a:xfrm>
                <a:off x="2713311" y="5301208"/>
                <a:ext cx="490537" cy="307975"/>
                <a:chOff x="3840" y="2736"/>
                <a:chExt cx="288" cy="194"/>
              </a:xfrm>
            </p:grpSpPr>
            <p:sp>
              <p:nvSpPr>
                <p:cNvPr id="183"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4"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sp>
        <p:nvSpPr>
          <p:cNvPr id="5" name="文本框 4"/>
          <p:cNvSpPr txBox="1"/>
          <p:nvPr/>
        </p:nvSpPr>
        <p:spPr>
          <a:xfrm>
            <a:off x="2423592" y="6420061"/>
            <a:ext cx="148158" cy="214418"/>
          </a:xfrm>
          <a:prstGeom prst="rect">
            <a:avLst/>
          </a:prstGeom>
          <a:solidFill>
            <a:schemeClr val="bg1"/>
          </a:solidFill>
        </p:spPr>
        <p:txBody>
          <a:bodyPr wrap="square" rtlCol="0">
            <a:spAutoFit/>
          </a:bodyPr>
          <a:lstStyle/>
          <a:p>
            <a:pPr>
              <a:buNone/>
            </a:pPr>
            <a:r>
              <a:rPr lang="en-US" altLang="zh-CN" sz="1400" b="0" baseline="-25000" dirty="0"/>
              <a:t>6</a:t>
            </a:r>
            <a:endParaRPr lang="zh-CN" altLang="en-US" sz="1400" b="0" baseline="-25000" dirty="0"/>
          </a:p>
        </p:txBody>
      </p:sp>
      <p:sp>
        <p:nvSpPr>
          <p:cNvPr id="121" name="文本框 120"/>
          <p:cNvSpPr txBox="1"/>
          <p:nvPr/>
        </p:nvSpPr>
        <p:spPr>
          <a:xfrm>
            <a:off x="5721642" y="6458863"/>
            <a:ext cx="148158" cy="214418"/>
          </a:xfrm>
          <a:prstGeom prst="rect">
            <a:avLst/>
          </a:prstGeom>
          <a:solidFill>
            <a:schemeClr val="bg1"/>
          </a:solidFill>
        </p:spPr>
        <p:txBody>
          <a:bodyPr wrap="square" rtlCol="0">
            <a:spAutoFit/>
          </a:bodyPr>
          <a:lstStyle/>
          <a:p>
            <a:pPr algn="r">
              <a:buNone/>
            </a:pPr>
            <a:r>
              <a:rPr lang="en-US" altLang="zh-CN" sz="1400" b="0" baseline="-25000" dirty="0"/>
              <a:t>7</a:t>
            </a:r>
            <a:endParaRPr lang="zh-CN" altLang="en-US" sz="1400" b="0" baseline="-25000" dirty="0"/>
          </a:p>
        </p:txBody>
      </p:sp>
    </p:spTree>
  </p:cSld>
  <p:clrMapOvr>
    <a:masterClrMapping/>
  </p:clrMapOvr>
  <p:transition spd="med">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60649"/>
            <a:ext cx="5257800" cy="372603"/>
          </a:xfrm>
        </p:spPr>
        <p:txBody>
          <a:bodyPr/>
          <a:lstStyle/>
          <a:p>
            <a:r>
              <a:rPr lang="zh-CN" altLang="en-US" dirty="0">
                <a:solidFill>
                  <a:schemeClr val="accent1"/>
                </a:solidFill>
                <a:latin typeface="+mn-ea"/>
                <a:cs typeface="Times New Roman" panose="02020603050405020304" pitchFamily="18" charset="0"/>
              </a:rPr>
              <a:t>译码器（</a:t>
            </a:r>
            <a:r>
              <a:rPr lang="en-US" altLang="zh-CN" dirty="0">
                <a:solidFill>
                  <a:schemeClr val="accent1"/>
                </a:solidFill>
                <a:latin typeface="+mn-ea"/>
                <a:cs typeface="Times New Roman" panose="02020603050405020304" pitchFamily="18" charset="0"/>
              </a:rPr>
              <a:t>3</a:t>
            </a:r>
            <a:r>
              <a:rPr lang="zh-CN" altLang="en-US" dirty="0">
                <a:solidFill>
                  <a:schemeClr val="accent1"/>
                </a:solidFill>
                <a:latin typeface="+mn-ea"/>
                <a:cs typeface="Times New Roman" panose="02020603050405020304" pitchFamily="18" charset="0"/>
              </a:rPr>
              <a:t>线</a:t>
            </a:r>
            <a:r>
              <a:rPr lang="en-US" altLang="zh-CN" dirty="0">
                <a:solidFill>
                  <a:schemeClr val="accent1"/>
                </a:solidFill>
                <a:latin typeface="+mn-ea"/>
                <a:cs typeface="Times New Roman" panose="02020603050405020304" pitchFamily="18" charset="0"/>
              </a:rPr>
              <a:t>-8</a:t>
            </a:r>
            <a:r>
              <a:rPr lang="zh-CN" altLang="en-US" dirty="0">
                <a:solidFill>
                  <a:schemeClr val="accent1"/>
                </a:solidFill>
                <a:latin typeface="+mn-ea"/>
                <a:cs typeface="Times New Roman" panose="02020603050405020304" pitchFamily="18" charset="0"/>
              </a:rPr>
              <a:t>线译码器）</a:t>
            </a:r>
            <a:endParaRPr lang="zh-CN" altLang="en-US" dirty="0"/>
          </a:p>
        </p:txBody>
      </p:sp>
      <p:pic>
        <p:nvPicPr>
          <p:cNvPr id="6" name="图片 5"/>
          <p:cNvPicPr>
            <a:picLocks noChangeAspect="1"/>
          </p:cNvPicPr>
          <p:nvPr/>
        </p:nvPicPr>
        <p:blipFill>
          <a:blip r:embed="rId1"/>
          <a:stretch>
            <a:fillRect/>
          </a:stretch>
        </p:blipFill>
        <p:spPr>
          <a:xfrm>
            <a:off x="3309587" y="944100"/>
            <a:ext cx="7591316" cy="5040560"/>
          </a:xfrm>
          <a:prstGeom prst="rect">
            <a:avLst/>
          </a:prstGeom>
        </p:spPr>
      </p:pic>
      <p:pic>
        <p:nvPicPr>
          <p:cNvPr id="3" name="图片 3"/>
          <p:cNvPicPr>
            <a:picLocks noChangeAspect="1"/>
          </p:cNvPicPr>
          <p:nvPr/>
        </p:nvPicPr>
        <p:blipFill>
          <a:blip r:embed="rId2"/>
          <a:stretch>
            <a:fillRect/>
          </a:stretch>
        </p:blipFill>
        <p:spPr>
          <a:xfrm>
            <a:off x="119336" y="908720"/>
            <a:ext cx="2808312" cy="1651041"/>
          </a:xfrm>
          <a:prstGeom prst="rect">
            <a:avLst/>
          </a:prstGeom>
        </p:spPr>
      </p:pic>
      <p:pic>
        <p:nvPicPr>
          <p:cNvPr id="4" name="图片 6"/>
          <p:cNvPicPr>
            <a:picLocks noChangeAspect="1"/>
          </p:cNvPicPr>
          <p:nvPr/>
        </p:nvPicPr>
        <p:blipFill>
          <a:blip r:embed="rId3"/>
          <a:stretch>
            <a:fillRect/>
          </a:stretch>
        </p:blipFill>
        <p:spPr>
          <a:xfrm>
            <a:off x="108937" y="2829022"/>
            <a:ext cx="2962727" cy="177325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612000" y="252000"/>
            <a:ext cx="6635750" cy="372603"/>
          </a:xfrm>
        </p:spPr>
        <p:txBody>
          <a:bodyPr anchor="b" anchorCtr="0"/>
          <a:lstStyle/>
          <a:p>
            <a:r>
              <a:rPr lang="en-US" altLang="zh-CN" i="0" dirty="0">
                <a:solidFill>
                  <a:schemeClr val="accent1"/>
                </a:solidFill>
                <a:latin typeface="Times New Roman" panose="02020603050405020304" pitchFamily="18" charset="0"/>
                <a:cs typeface="Times New Roman" panose="02020603050405020304" pitchFamily="18" charset="0"/>
              </a:rPr>
              <a:t>BCD</a:t>
            </a:r>
            <a:r>
              <a:rPr lang="zh-CN" altLang="en-US" i="0"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79555" name="Rectangle 3"/>
          <p:cNvSpPr>
            <a:spLocks noGrp="1" noChangeArrowheads="1"/>
          </p:cNvSpPr>
          <p:nvPr>
            <p:ph type="body" sz="half" idx="1"/>
          </p:nvPr>
        </p:nvSpPr>
        <p:spPr>
          <a:xfrm>
            <a:off x="612000" y="900000"/>
            <a:ext cx="10452552" cy="5669950"/>
          </a:xfrm>
          <a:noFill/>
        </p:spPr>
        <p:txBody>
          <a:bodyPr/>
          <a:lstStyle/>
          <a:p>
            <a:pPr marL="349250" indent="-349250">
              <a:lnSpc>
                <a:spcPct val="150000"/>
              </a:lnSpc>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码制变换译码器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：将输入的二进制代码转换成对应的其他码制输出的译码器。</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4-10</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位</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8421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码转换成十进制数的电路。用于驱动十进制数码显示管、指示灯等</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899795" lvl="2" indent="-179705">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完全译码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BCD</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0101~1111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时，译码器输出</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均为“</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74xx42</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（输出为</a:t>
            </a: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低</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电平有效）</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899795" lvl="2" indent="-179705">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不完全译码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BCD</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0101~1111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均为任意值</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循环码至十进制码译码器</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612000" y="252000"/>
            <a:ext cx="6635750"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文本占位符 2"/>
          <p:cNvSpPr txBox="1"/>
          <p:nvPr/>
        </p:nvSpPr>
        <p:spPr bwMode="auto">
          <a:xfrm>
            <a:off x="598730" y="1124744"/>
            <a:ext cx="3895730" cy="3732304"/>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30000"/>
              </a:lnSpc>
              <a:spcBef>
                <a:spcPts val="0"/>
              </a:spcBef>
            </a:pPr>
            <a:r>
              <a:rPr lang="en-US" altLang="zh-CN" kern="0" dirty="0">
                <a:solidFill>
                  <a:srgbClr val="000000"/>
                </a:solidFill>
              </a:rPr>
              <a:t>BCD</a:t>
            </a:r>
            <a:r>
              <a:rPr lang="zh-CN" altLang="en-US" kern="0" dirty="0">
                <a:solidFill>
                  <a:srgbClr val="000000"/>
                </a:solidFill>
              </a:rPr>
              <a:t>译码器（</a:t>
            </a:r>
            <a:r>
              <a:rPr lang="en-US" altLang="zh-CN" b="0" kern="0" dirty="0">
                <a:solidFill>
                  <a:srgbClr val="FC0128"/>
                </a:solidFill>
              </a:rPr>
              <a:t>74XX42</a:t>
            </a:r>
            <a:r>
              <a:rPr lang="zh-CN" altLang="en-US" kern="0" dirty="0">
                <a:solidFill>
                  <a:srgbClr val="000000"/>
                </a:solidFill>
              </a:rPr>
              <a:t>）</a:t>
            </a:r>
            <a:endParaRPr lang="en-US" altLang="zh-CN" kern="0" dirty="0">
              <a:solidFill>
                <a:srgbClr val="000000"/>
              </a:solidFill>
            </a:endParaRPr>
          </a:p>
          <a:p>
            <a:pPr marL="511175" lvl="1" indent="-320675">
              <a:lnSpc>
                <a:spcPct val="130000"/>
              </a:lnSpc>
              <a:spcBef>
                <a:spcPts val="0"/>
              </a:spcBef>
            </a:pPr>
            <a:r>
              <a:rPr lang="en-US" altLang="zh-CN" sz="2000" b="0" kern="0" dirty="0">
                <a:solidFill>
                  <a:srgbClr val="000000"/>
                </a:solidFill>
              </a:rPr>
              <a:t>4</a:t>
            </a:r>
            <a:r>
              <a:rPr lang="zh-CN" altLang="en-US" sz="2000" b="0" kern="0" dirty="0">
                <a:solidFill>
                  <a:srgbClr val="000000"/>
                </a:solidFill>
              </a:rPr>
              <a:t>个输入：</a:t>
            </a:r>
            <a:r>
              <a:rPr lang="en-US" altLang="zh-CN" sz="2000" b="0" kern="0" dirty="0">
                <a:solidFill>
                  <a:srgbClr val="000000"/>
                </a:solidFill>
              </a:rPr>
              <a:t>D</a:t>
            </a:r>
            <a:r>
              <a:rPr lang="zh-CN" altLang="en-US" sz="2000" b="0" kern="0" dirty="0">
                <a:solidFill>
                  <a:srgbClr val="000000"/>
                </a:solidFill>
              </a:rPr>
              <a:t>，</a:t>
            </a:r>
            <a:r>
              <a:rPr lang="en-US" altLang="zh-CN" sz="2000" b="0" kern="0" dirty="0">
                <a:solidFill>
                  <a:srgbClr val="000000"/>
                </a:solidFill>
              </a:rPr>
              <a:t>C</a:t>
            </a:r>
            <a:r>
              <a:rPr lang="zh-CN" altLang="en-US" sz="2000" b="0" kern="0" dirty="0">
                <a:solidFill>
                  <a:srgbClr val="000000"/>
                </a:solidFill>
              </a:rPr>
              <a:t>，</a:t>
            </a:r>
            <a:r>
              <a:rPr lang="en-US" altLang="zh-CN" sz="2000" b="0" kern="0" dirty="0">
                <a:solidFill>
                  <a:srgbClr val="000000"/>
                </a:solidFill>
              </a:rPr>
              <a:t>B</a:t>
            </a:r>
            <a:r>
              <a:rPr lang="zh-CN" altLang="en-US" sz="2000" b="0" kern="0" dirty="0">
                <a:solidFill>
                  <a:srgbClr val="000000"/>
                </a:solidFill>
              </a:rPr>
              <a:t>，</a:t>
            </a:r>
            <a:r>
              <a:rPr lang="en-US" altLang="zh-CN" sz="2000" b="0" kern="0" dirty="0">
                <a:solidFill>
                  <a:srgbClr val="000000"/>
                </a:solidFill>
              </a:rPr>
              <a:t>A</a:t>
            </a:r>
            <a:r>
              <a:rPr lang="zh-CN" altLang="en-US" sz="2000" b="0" kern="0" dirty="0">
                <a:solidFill>
                  <a:srgbClr val="000000"/>
                </a:solidFill>
              </a:rPr>
              <a:t>。</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10</a:t>
            </a:r>
            <a:r>
              <a:rPr lang="zh-CN" altLang="en-US" sz="2000" b="0" kern="0" dirty="0">
                <a:solidFill>
                  <a:srgbClr val="000000"/>
                </a:solidFill>
              </a:rPr>
              <a:t>个输出：</a:t>
            </a:r>
            <a:r>
              <a:rPr lang="en-US" altLang="zh-CN" sz="2000" b="0" kern="0" dirty="0">
                <a:solidFill>
                  <a:srgbClr val="000000"/>
                </a:solidFill>
              </a:rPr>
              <a:t>Y9~Y0</a:t>
            </a:r>
            <a:r>
              <a:rPr lang="zh-CN" altLang="en-US" sz="2000" b="0" kern="0" dirty="0">
                <a:solidFill>
                  <a:srgbClr val="000000"/>
                </a:solidFill>
              </a:rPr>
              <a:t>，</a:t>
            </a:r>
            <a:r>
              <a:rPr lang="zh-CN" altLang="en-US" sz="2000" b="0" kern="0" dirty="0">
                <a:solidFill>
                  <a:srgbClr val="FC0128"/>
                </a:solidFill>
              </a:rPr>
              <a:t>低电平有效</a:t>
            </a:r>
            <a:r>
              <a:rPr lang="zh-CN" altLang="en-US" sz="2000" b="0" kern="0" dirty="0">
                <a:solidFill>
                  <a:srgbClr val="000000"/>
                </a:solidFill>
              </a:rPr>
              <a:t>；</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DCBA=0000</a:t>
            </a:r>
            <a:r>
              <a:rPr lang="zh-CN" altLang="en-US" sz="2000" b="0" kern="0" dirty="0">
                <a:solidFill>
                  <a:srgbClr val="000000"/>
                </a:solidFill>
              </a:rPr>
              <a:t>，</a:t>
            </a:r>
            <a:r>
              <a:rPr lang="en-US" altLang="zh-CN" sz="2000" b="0" kern="0" dirty="0">
                <a:solidFill>
                  <a:srgbClr val="000000"/>
                </a:solidFill>
              </a:rPr>
              <a:t>Y0</a:t>
            </a:r>
            <a:r>
              <a:rPr lang="zh-CN" altLang="en-US" sz="2000" b="0" kern="0" dirty="0">
                <a:solidFill>
                  <a:srgbClr val="000000"/>
                </a:solidFill>
              </a:rPr>
              <a:t>输出有效；</a:t>
            </a:r>
            <a:r>
              <a:rPr lang="en-US" altLang="zh-CN" sz="2000" b="0" kern="0" dirty="0">
                <a:solidFill>
                  <a:srgbClr val="000000"/>
                </a:solidFill>
              </a:rPr>
              <a:t>DCBA=0001</a:t>
            </a:r>
            <a:r>
              <a:rPr lang="zh-CN" altLang="en-US" sz="2000" b="0" kern="0" dirty="0">
                <a:solidFill>
                  <a:srgbClr val="000000"/>
                </a:solidFill>
              </a:rPr>
              <a:t>，</a:t>
            </a:r>
            <a:r>
              <a:rPr lang="en-US" altLang="zh-CN" sz="2000" b="0" kern="0" dirty="0">
                <a:solidFill>
                  <a:srgbClr val="000000"/>
                </a:solidFill>
              </a:rPr>
              <a:t>Y1</a:t>
            </a:r>
            <a:r>
              <a:rPr lang="zh-CN" altLang="en-US" sz="2000" b="0" kern="0" dirty="0">
                <a:solidFill>
                  <a:srgbClr val="000000"/>
                </a:solidFill>
              </a:rPr>
              <a:t>输出有效，一次类推。</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DCBA=1010~1111</a:t>
            </a:r>
            <a:r>
              <a:rPr lang="zh-CN" altLang="en-US" sz="2000" b="0" kern="0" dirty="0">
                <a:solidFill>
                  <a:srgbClr val="000000"/>
                </a:solidFill>
              </a:rPr>
              <a:t>时，</a:t>
            </a:r>
            <a:r>
              <a:rPr lang="en-US" altLang="zh-CN" sz="2000" b="0" kern="0" dirty="0">
                <a:solidFill>
                  <a:srgbClr val="000000"/>
                </a:solidFill>
              </a:rPr>
              <a:t>Y9~Y0</a:t>
            </a:r>
            <a:r>
              <a:rPr lang="zh-CN" altLang="en-US" sz="2000" b="0" kern="0" dirty="0">
                <a:solidFill>
                  <a:srgbClr val="000000"/>
                </a:solidFill>
              </a:rPr>
              <a:t>均为“</a:t>
            </a:r>
            <a:r>
              <a:rPr lang="en-US" altLang="zh-CN" sz="2000" b="0" kern="0" dirty="0">
                <a:solidFill>
                  <a:srgbClr val="000000"/>
                </a:solidFill>
              </a:rPr>
              <a:t>1</a:t>
            </a:r>
            <a:r>
              <a:rPr lang="zh-CN" altLang="en-US" sz="2000" b="0" kern="0" dirty="0">
                <a:solidFill>
                  <a:srgbClr val="000000"/>
                </a:solidFill>
              </a:rPr>
              <a:t>”</a:t>
            </a:r>
            <a:endParaRPr lang="en-US" altLang="zh-CN" sz="2000" b="0" kern="0" dirty="0">
              <a:solidFill>
                <a:srgbClr val="000000"/>
              </a:solidFill>
            </a:endParaRPr>
          </a:p>
        </p:txBody>
      </p:sp>
      <p:grpSp>
        <p:nvGrpSpPr>
          <p:cNvPr id="3" name="组合 2"/>
          <p:cNvGrpSpPr/>
          <p:nvPr/>
        </p:nvGrpSpPr>
        <p:grpSpPr>
          <a:xfrm>
            <a:off x="5957922" y="1124744"/>
            <a:ext cx="4246563" cy="5146534"/>
            <a:chOff x="4497437" y="1268760"/>
            <a:chExt cx="4246563" cy="5146534"/>
          </a:xfrm>
        </p:grpSpPr>
        <p:graphicFrame>
          <p:nvGraphicFramePr>
            <p:cNvPr id="32" name="Group 28"/>
            <p:cNvGraphicFramePr/>
            <p:nvPr/>
          </p:nvGraphicFramePr>
          <p:xfrm>
            <a:off x="4497437" y="1606742"/>
            <a:ext cx="4246563" cy="4808552"/>
          </p:xfrm>
          <a:graphic>
            <a:graphicData uri="http://schemas.openxmlformats.org/drawingml/2006/table">
              <a:tbl>
                <a:tblPr/>
                <a:tblGrid>
                  <a:gridCol w="288817"/>
                  <a:gridCol w="872629"/>
                  <a:gridCol w="3085117"/>
                </a:tblGrid>
                <a:tr h="335414">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 C B A </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Y9 Y8 Y7 Y6 Y5  Y4 Y3 Y2  Y1 Y0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2624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1   1    1    1    1    1    0    1    1    1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1   1    1    1    1    0    1    1    1    1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1   1    1    1    0    1    1    1    1    1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18485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不</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用</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9" name="Text Box 248"/>
            <p:cNvSpPr txBox="1">
              <a:spLocks noChangeArrowheads="1"/>
            </p:cNvSpPr>
            <p:nvPr/>
          </p:nvSpPr>
          <p:spPr bwMode="auto">
            <a:xfrm>
              <a:off x="5364088" y="1268760"/>
              <a:ext cx="2324407" cy="279820"/>
            </a:xfrm>
            <a:prstGeom prst="rect">
              <a:avLst/>
            </a:prstGeom>
            <a:noFill/>
            <a:ln w="9525">
              <a:noFill/>
              <a:miter lim="800000"/>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真值表</a:t>
              </a:r>
              <a:endParaRPr lang="zh-CN" altLang="en-US" dirty="0">
                <a:solidFill>
                  <a:srgbClr val="000000"/>
                </a:solidFill>
                <a:ea typeface="楷体_GB2312" pitchFamily="49" charset="-122"/>
              </a:endParaRPr>
            </a:p>
          </p:txBody>
        </p:sp>
      </p:grpSp>
    </p:spTree>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Grp="1" noChangeAspect="1"/>
          </p:cNvGraphicFramePr>
          <p:nvPr>
            <p:ph sz="half" idx="1"/>
          </p:nvPr>
        </p:nvGraphicFramePr>
        <p:xfrm>
          <a:off x="4943872" y="768891"/>
          <a:ext cx="4536354" cy="494337"/>
        </p:xfrm>
        <a:graphic>
          <a:graphicData uri="http://schemas.openxmlformats.org/presentationml/2006/ole">
            <mc:AlternateContent xmlns:mc="http://schemas.openxmlformats.org/markup-compatibility/2006">
              <mc:Choice xmlns:v="urn:schemas-microsoft-com:vml" Requires="v">
                <p:oleObj spid="_x0000_s0" name="公式" r:id="rId1" imgW="1981200" imgH="215900" progId="Equation.3">
                  <p:embed/>
                </p:oleObj>
              </mc:Choice>
              <mc:Fallback>
                <p:oleObj name="公式" r:id="rId1" imgW="1981200" imgH="2159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2" y="768891"/>
                        <a:ext cx="4536354" cy="494337"/>
                      </a:xfrm>
                      <a:prstGeom prst="rect">
                        <a:avLst/>
                      </a:prstGeom>
                      <a:noFill/>
                      <a:ln>
                        <a:noFill/>
                      </a:ln>
                      <a:effectLst/>
                    </p:spPr>
                  </p:pic>
                </p:oleObj>
              </mc:Fallback>
            </mc:AlternateContent>
          </a:graphicData>
        </a:graphic>
      </p:graphicFrame>
      <p:sp>
        <p:nvSpPr>
          <p:cNvPr id="14339" name="Rectangle 3"/>
          <p:cNvSpPr>
            <a:spLocks noChangeArrowheads="1"/>
          </p:cNvSpPr>
          <p:nvPr/>
        </p:nvSpPr>
        <p:spPr bwMode="auto">
          <a:xfrm>
            <a:off x="334960" y="928911"/>
            <a:ext cx="4320557" cy="156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a:t>
            </a:r>
            <a:r>
              <a:rPr lang="en-US" altLang="zh-CN" sz="2000" b="0" dirty="0">
                <a:solidFill>
                  <a:srgbClr val="FF0000"/>
                </a:solidFill>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填写真值表</a:t>
            </a:r>
            <a:endParaRPr lang="zh-CN" altLang="en-US" sz="2000" b="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sz="2000" b="0" dirty="0">
                <a:latin typeface="微软雅黑" panose="020B0503020204020204" pitchFamily="34" charset="-122"/>
                <a:ea typeface="微软雅黑" panose="020B0503020204020204" pitchFamily="34" charset="-122"/>
              </a:rPr>
              <a:t>    由于逻辑函数</a:t>
            </a:r>
            <a:r>
              <a:rPr lang="en-US" altLang="zh-CN" sz="2000" b="0" dirty="0">
                <a:latin typeface="微软雅黑" panose="020B0503020204020204" pitchFamily="34" charset="-122"/>
                <a:ea typeface="微软雅黑" panose="020B0503020204020204" pitchFamily="34" charset="-122"/>
              </a:rPr>
              <a:t>F</a:t>
            </a:r>
            <a:r>
              <a:rPr lang="zh-CN" altLang="en-US" sz="2000" b="0" dirty="0">
                <a:latin typeface="微软雅黑" panose="020B0503020204020204" pitchFamily="34" charset="-122"/>
                <a:ea typeface="微软雅黑" panose="020B0503020204020204" pitchFamily="34" charset="-122"/>
              </a:rPr>
              <a:t>已展成最小项标准表达式，所以可直接写出真值表。如右表所示。</a:t>
            </a:r>
            <a:endParaRPr lang="zh-CN" altLang="en-US" sz="2000" b="0" dirty="0">
              <a:latin typeface="微软雅黑" panose="020B0503020204020204" pitchFamily="34" charset="-122"/>
              <a:ea typeface="微软雅黑" panose="020B0503020204020204" pitchFamily="34" charset="-122"/>
            </a:endParaRPr>
          </a:p>
        </p:txBody>
      </p:sp>
      <p:graphicFrame>
        <p:nvGraphicFramePr>
          <p:cNvPr id="494596" name="Group 4"/>
          <p:cNvGraphicFramePr>
            <a:graphicFrameLocks noGrp="1"/>
          </p:cNvGraphicFramePr>
          <p:nvPr>
            <p:ph sz="half" idx="2"/>
          </p:nvPr>
        </p:nvGraphicFramePr>
        <p:xfrm>
          <a:off x="5519936" y="1263228"/>
          <a:ext cx="2592659" cy="4663548"/>
        </p:xfrm>
        <a:graphic>
          <a:graphicData uri="http://schemas.openxmlformats.org/drawingml/2006/table">
            <a:tbl>
              <a:tblPr/>
              <a:tblGrid>
                <a:gridCol w="1467750"/>
                <a:gridCol w="1124909"/>
              </a:tblGrid>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A  B  C</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F</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0  0  0</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0  0  1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0  1  0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0  1  1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1  0  0</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1  0  1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1  1  0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1  1  1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r>
            </a:tbl>
          </a:graphicData>
        </a:graphic>
      </p:graphicFrame>
      <p:sp>
        <p:nvSpPr>
          <p:cNvPr id="5" name="Rectangle 3"/>
          <p:cNvSpPr>
            <a:spLocks noChangeArrowheads="1"/>
          </p:cNvSpPr>
          <p:nvPr/>
        </p:nvSpPr>
        <p:spPr bwMode="auto">
          <a:xfrm>
            <a:off x="407021" y="2420888"/>
            <a:ext cx="424849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0" dirty="0">
                <a:solidFill>
                  <a:srgbClr val="FF0000"/>
                </a:solidFill>
                <a:latin typeface="微软雅黑" panose="020B0503020204020204" pitchFamily="34" charset="-122"/>
                <a:ea typeface="微软雅黑" panose="020B0503020204020204" pitchFamily="34" charset="-122"/>
              </a:rPr>
              <a:t>3</a:t>
            </a:r>
            <a:r>
              <a:rPr lang="zh-CN" altLang="en-US" sz="2000" b="0" dirty="0">
                <a:solidFill>
                  <a:srgbClr val="FF0000"/>
                </a:solidFill>
                <a:latin typeface="微软雅黑" panose="020B0503020204020204" pitchFamily="34" charset="-122"/>
                <a:ea typeface="微软雅黑" panose="020B0503020204020204" pitchFamily="34" charset="-122"/>
              </a:rPr>
              <a:t>）逻辑功能分析</a:t>
            </a:r>
            <a:endParaRPr lang="zh-CN" altLang="en-US" sz="2000" b="0" dirty="0">
              <a:latin typeface="微软雅黑" panose="020B0503020204020204" pitchFamily="34" charset="-122"/>
              <a:ea typeface="微软雅黑" panose="020B0503020204020204" pitchFamily="34" charset="-122"/>
            </a:endParaRPr>
          </a:p>
          <a:p>
            <a:pPr eaLnBrk="1" hangingPunct="1">
              <a:buNone/>
            </a:pPr>
            <a:r>
              <a:rPr lang="zh-CN" altLang="en-US" sz="2000" b="0" dirty="0">
                <a:latin typeface="微软雅黑" panose="020B0503020204020204" pitchFamily="34" charset="-122"/>
                <a:ea typeface="微软雅黑" panose="020B0503020204020204" pitchFamily="34" charset="-122"/>
              </a:rPr>
              <a:t>    凡是输入变量取值组合中</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的个数为奇数时，输出</a:t>
            </a:r>
            <a:r>
              <a:rPr lang="en-US" altLang="zh-CN" sz="2000" b="0" dirty="0">
                <a:latin typeface="微软雅黑" panose="020B0503020204020204" pitchFamily="34" charset="-122"/>
                <a:ea typeface="微软雅黑" panose="020B0503020204020204" pitchFamily="34" charset="-122"/>
              </a:rPr>
              <a:t>F</a:t>
            </a:r>
            <a:r>
              <a:rPr lang="zh-CN" altLang="en-US" sz="2000" b="0" dirty="0">
                <a:latin typeface="微软雅黑" panose="020B0503020204020204" pitchFamily="34" charset="-122"/>
                <a:ea typeface="微软雅黑" panose="020B0503020204020204" pitchFamily="34" charset="-122"/>
              </a:rPr>
              <a:t>为</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。所以，该电路的逻辑功能为三变量奇校验电路。。</a:t>
            </a:r>
            <a:endParaRPr lang="zh-CN" altLang="en-US" sz="2000" b="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12216" y="4221088"/>
            <a:ext cx="4038105" cy="2007492"/>
          </a:xfrm>
          <a:prstGeom prst="rect">
            <a:avLst/>
          </a:prstGeom>
        </p:spPr>
      </p:pic>
      <p:pic>
        <p:nvPicPr>
          <p:cNvPr id="3" name="图片 2"/>
          <p:cNvPicPr>
            <a:picLocks noChangeAspect="1"/>
          </p:cNvPicPr>
          <p:nvPr/>
        </p:nvPicPr>
        <p:blipFill>
          <a:blip r:embed="rId4"/>
          <a:stretch>
            <a:fillRect/>
          </a:stretch>
        </p:blipFill>
        <p:spPr>
          <a:xfrm>
            <a:off x="8723688" y="3933056"/>
            <a:ext cx="3060944" cy="1874230"/>
          </a:xfrm>
          <a:prstGeom prst="rect">
            <a:avLst/>
          </a:prstGeom>
        </p:spPr>
      </p:pic>
      <p:sp>
        <p:nvSpPr>
          <p:cNvPr id="8" name="Rectangle 3"/>
          <p:cNvSpPr txBox="1">
            <a:spLocks noChangeArrowheads="1"/>
          </p:cNvSpPr>
          <p:nvPr/>
        </p:nvSpPr>
        <p:spPr bwMode="auto">
          <a:xfrm>
            <a:off x="8400603" y="2068184"/>
            <a:ext cx="3384376" cy="1323696"/>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8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400"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sz="2000" b="1">
                <a:solidFill>
                  <a:schemeClr val="tx1"/>
                </a:solidFill>
                <a:latin typeface="+mn-lt"/>
              </a:defRPr>
            </a:lvl3pPr>
            <a:lvl4pPr marL="1968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kern="0" dirty="0"/>
              <a:t>   </a:t>
            </a:r>
            <a:r>
              <a:rPr kumimoji="1" lang="zh-CN" altLang="en-US" sz="2000" b="0" dirty="0">
                <a:latin typeface="微软雅黑" panose="020B0503020204020204" pitchFamily="34" charset="-122"/>
                <a:ea typeface="微软雅黑" panose="020B0503020204020204" pitchFamily="34" charset="-122"/>
              </a:rPr>
              <a:t>由逻辑式可知，只需两个异或门既可实现该逻辑功能，如图所示</a:t>
            </a:r>
            <a:r>
              <a:rPr lang="zh-CN" altLang="en-US" sz="2000" kern="0" dirty="0"/>
              <a:t>：</a:t>
            </a:r>
            <a:endParaRPr lang="zh-CN" altLang="en-US" sz="2000" kern="0" dirty="0"/>
          </a:p>
        </p:txBody>
      </p:sp>
      <p:sp>
        <p:nvSpPr>
          <p:cNvPr id="4" name="Rectangle 2"/>
          <p:cNvSpPr>
            <a:spLocks noGrp="1" noChangeArrowheads="1"/>
          </p:cNvSpPr>
          <p:nvPr>
            <p:ph type="title"/>
          </p:nvPr>
        </p:nvSpPr>
        <p:spPr>
          <a:xfrm>
            <a:off x="912284" y="188641"/>
            <a:ext cx="7010400" cy="372603"/>
          </a:xfrm>
        </p:spPr>
        <p:txBody>
          <a:bodyPr/>
          <a:lstStyle/>
          <a:p>
            <a:pPr eaLnBrk="1" hangingPunct="1"/>
            <a:r>
              <a:rPr lang="zh-CN" altLang="en-US" dirty="0"/>
              <a:t>组合逻辑电路的分析方法：</a:t>
            </a:r>
            <a:r>
              <a:rPr lang="zh-CN" altLang="en-CA" dirty="0"/>
              <a:t>例题</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4596"/>
                                        </p:tgtEl>
                                        <p:attrNameLst>
                                          <p:attrName>style.visibility</p:attrName>
                                        </p:attrNameLst>
                                      </p:cBhvr>
                                      <p:to>
                                        <p:strVal val="visible"/>
                                      </p:to>
                                    </p:set>
                                    <p:animEffect transition="in" filter="wipe(up)">
                                      <p:cBhvr>
                                        <p:cTn id="7" dur="500"/>
                                        <p:tgtEl>
                                          <p:spTgt spid="4945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fade">
                                      <p:cBhvr>
                                        <p:cTn id="12" dur="1000"/>
                                        <p:tgtEl>
                                          <p:spTgt spid="14339"/>
                                        </p:tgtEl>
                                      </p:cBhvr>
                                    </p:animEffect>
                                    <p:anim calcmode="lin" valueType="num">
                                      <p:cBhvr>
                                        <p:cTn id="13" dur="1000" fill="hold"/>
                                        <p:tgtEl>
                                          <p:spTgt spid="14339"/>
                                        </p:tgtEl>
                                        <p:attrNameLst>
                                          <p:attrName>ppt_x</p:attrName>
                                        </p:attrNameLst>
                                      </p:cBhvr>
                                      <p:tavLst>
                                        <p:tav tm="0">
                                          <p:val>
                                            <p:strVal val="#ppt_x"/>
                                          </p:val>
                                        </p:tav>
                                        <p:tav tm="100000">
                                          <p:val>
                                            <p:strVal val="#ppt_x"/>
                                          </p:val>
                                        </p:tav>
                                      </p:tavLst>
                                    </p:anim>
                                    <p:anim calcmode="lin" valueType="num">
                                      <p:cBhvr>
                                        <p:cTn id="14" dur="1000" fill="hold"/>
                                        <p:tgtEl>
                                          <p:spTgt spid="143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612000" y="252000"/>
            <a:ext cx="7992888"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8" name="Text Box 126"/>
          <p:cNvSpPr txBox="1">
            <a:spLocks noChangeArrowheads="1"/>
          </p:cNvSpPr>
          <p:nvPr/>
        </p:nvSpPr>
        <p:spPr bwMode="black">
          <a:xfrm>
            <a:off x="612000" y="900000"/>
            <a:ext cx="8174215" cy="461665"/>
          </a:xfrm>
          <a:prstGeom prst="rect">
            <a:avLst/>
          </a:prstGeom>
          <a:noFill/>
          <a:ln w="9525" algn="ctr">
            <a:noFill/>
            <a:miter lim="800000"/>
          </a:ln>
        </p:spPr>
        <p:txBody>
          <a:bodyPr wrap="square">
            <a:spAutoFit/>
          </a:bodyPr>
          <a:lstStyle/>
          <a:p>
            <a:pPr marL="457200" indent="-457200" eaLnBrk="1" hangingPunct="1">
              <a:lnSpc>
                <a:spcPct val="100000"/>
              </a:lnSpc>
              <a:spcBef>
                <a:spcPct val="50000"/>
              </a:spcBef>
              <a:buClr>
                <a:srgbClr val="FF0000"/>
              </a:buClr>
              <a:buSzTx/>
              <a:buFont typeface="+mj-lt"/>
              <a:buAutoNum type="arabicPeriod"/>
            </a:pPr>
            <a:r>
              <a:rPr lang="zh-CN" altLang="en-US" sz="2400" dirty="0">
                <a:solidFill>
                  <a:srgbClr val="081D58"/>
                </a:solidFill>
                <a:ea typeface="楷体_GB2312" pitchFamily="49" charset="-122"/>
              </a:rPr>
              <a:t>根据真值表推导出表达式（</a:t>
            </a:r>
            <a:r>
              <a:rPr lang="zh-CN" altLang="en-US" sz="2400" dirty="0">
                <a:solidFill>
                  <a:srgbClr val="FF0000"/>
                </a:solidFill>
                <a:ea typeface="楷体_GB2312" pitchFamily="49" charset="-122"/>
              </a:rPr>
              <a:t>最大项推导法</a:t>
            </a:r>
            <a:r>
              <a:rPr lang="zh-CN" altLang="en-US" sz="2400" dirty="0">
                <a:solidFill>
                  <a:srgbClr val="081D58"/>
                </a:solidFill>
                <a:ea typeface="楷体_GB2312" pitchFamily="49" charset="-122"/>
              </a:rPr>
              <a:t>）</a:t>
            </a:r>
            <a:endParaRPr lang="zh-CN" altLang="en-US" sz="2400" dirty="0">
              <a:solidFill>
                <a:srgbClr val="081D58"/>
              </a:solidFill>
              <a:ea typeface="楷体_GB2312" pitchFamily="49" charset="-122"/>
            </a:endParaRPr>
          </a:p>
        </p:txBody>
      </p:sp>
      <p:graphicFrame>
        <p:nvGraphicFramePr>
          <p:cNvPr id="29" name="对象 28"/>
          <p:cNvGraphicFramePr>
            <a:graphicFrameLocks noChangeAspect="1"/>
          </p:cNvGraphicFramePr>
          <p:nvPr/>
        </p:nvGraphicFramePr>
        <p:xfrm>
          <a:off x="1434292" y="1916832"/>
          <a:ext cx="9323416" cy="3240359"/>
        </p:xfrm>
        <a:graphic>
          <a:graphicData uri="http://schemas.openxmlformats.org/presentationml/2006/ole">
            <mc:AlternateContent xmlns:mc="http://schemas.openxmlformats.org/markup-compatibility/2006">
              <mc:Choice xmlns:v="urn:schemas-microsoft-com:vml" Requires="v">
                <p:oleObj spid="_x0000_s2" name="公式" r:id="rId1" imgW="102412800" imgH="35661600" progId="Equation.3">
                  <p:embed/>
                </p:oleObj>
              </mc:Choice>
              <mc:Fallback>
                <p:oleObj name="公式" r:id="rId1" imgW="102412800" imgH="35661600" progId="Equation.3">
                  <p:embed/>
                  <p:pic>
                    <p:nvPicPr>
                      <p:cNvPr id="0" name="图片 1"/>
                      <p:cNvPicPr/>
                      <p:nvPr/>
                    </p:nvPicPr>
                    <p:blipFill>
                      <a:blip r:embed="rId2"/>
                      <a:stretch>
                        <a:fillRect/>
                      </a:stretch>
                    </p:blipFill>
                    <p:spPr>
                      <a:xfrm>
                        <a:off x="1434292" y="1916832"/>
                        <a:ext cx="9323416" cy="3240359"/>
                      </a:xfrm>
                      <a:prstGeom prst="rect">
                        <a:avLst/>
                      </a:prstGeom>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490768" y="1887021"/>
            <a:ext cx="9145016" cy="2218594"/>
            <a:chOff x="841276" y="2120559"/>
            <a:chExt cx="7086600" cy="2218594"/>
          </a:xfrm>
        </p:grpSpPr>
        <p:sp>
          <p:nvSpPr>
            <p:cNvPr id="134337" name="Text Box 193"/>
            <p:cNvSpPr txBox="1">
              <a:spLocks noChangeArrowheads="1"/>
            </p:cNvSpPr>
            <p:nvPr/>
          </p:nvSpPr>
          <p:spPr bwMode="auto">
            <a:xfrm>
              <a:off x="841276" y="2120559"/>
              <a:ext cx="7086600" cy="461665"/>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）电路结构（</a:t>
              </a:r>
              <a:r>
                <a:rPr lang="en-US" altLang="zh-CN" sz="2400" dirty="0">
                  <a:solidFill>
                    <a:srgbClr val="000000"/>
                  </a:solidFill>
                </a:rPr>
                <a:t>8421BCD</a:t>
              </a:r>
              <a:r>
                <a:rPr lang="zh-CN" altLang="en-US" sz="2400" dirty="0">
                  <a:solidFill>
                    <a:srgbClr val="000000"/>
                  </a:solidFill>
                </a:rPr>
                <a:t>译码显示电路）</a:t>
              </a:r>
              <a:endParaRPr lang="zh-CN" altLang="en-US" sz="2400" dirty="0">
                <a:solidFill>
                  <a:srgbClr val="000000"/>
                </a:solidFill>
              </a:endParaRPr>
            </a:p>
          </p:txBody>
        </p:sp>
        <p:grpSp>
          <p:nvGrpSpPr>
            <p:cNvPr id="2" name="Group 194"/>
            <p:cNvGrpSpPr/>
            <p:nvPr/>
          </p:nvGrpSpPr>
          <p:grpSpPr bwMode="auto">
            <a:xfrm>
              <a:off x="2483768" y="2662753"/>
              <a:ext cx="3581400" cy="1676400"/>
              <a:chOff x="576" y="864"/>
              <a:chExt cx="2256" cy="1056"/>
            </a:xfrm>
          </p:grpSpPr>
          <p:grpSp>
            <p:nvGrpSpPr>
              <p:cNvPr id="3" name="Group 195"/>
              <p:cNvGrpSpPr/>
              <p:nvPr/>
            </p:nvGrpSpPr>
            <p:grpSpPr bwMode="auto">
              <a:xfrm>
                <a:off x="576" y="912"/>
                <a:ext cx="2256" cy="1008"/>
                <a:chOff x="576" y="912"/>
                <a:chExt cx="2256" cy="1008"/>
              </a:xfrm>
            </p:grpSpPr>
            <p:sp>
              <p:nvSpPr>
                <p:cNvPr id="74770" name="Text Box 196"/>
                <p:cNvSpPr txBox="1">
                  <a:spLocks noChangeArrowheads="1"/>
                </p:cNvSpPr>
                <p:nvPr/>
              </p:nvSpPr>
              <p:spPr bwMode="auto">
                <a:xfrm>
                  <a:off x="2160" y="912"/>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71" name="Text Box 197"/>
                <p:cNvSpPr txBox="1">
                  <a:spLocks noChangeArrowheads="1"/>
                </p:cNvSpPr>
                <p:nvPr/>
              </p:nvSpPr>
              <p:spPr bwMode="auto">
                <a:xfrm>
                  <a:off x="2160" y="1056"/>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72" name="Text Box 198"/>
                <p:cNvSpPr txBox="1">
                  <a:spLocks noChangeArrowheads="1"/>
                </p:cNvSpPr>
                <p:nvPr/>
              </p:nvSpPr>
              <p:spPr bwMode="auto">
                <a:xfrm>
                  <a:off x="2160" y="1643"/>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grpSp>
              <p:nvGrpSpPr>
                <p:cNvPr id="4" name="Group 199"/>
                <p:cNvGrpSpPr/>
                <p:nvPr/>
              </p:nvGrpSpPr>
              <p:grpSpPr bwMode="auto">
                <a:xfrm>
                  <a:off x="576" y="912"/>
                  <a:ext cx="2256" cy="1008"/>
                  <a:chOff x="288" y="1248"/>
                  <a:chExt cx="2256" cy="1008"/>
                </a:xfrm>
              </p:grpSpPr>
              <p:grpSp>
                <p:nvGrpSpPr>
                  <p:cNvPr id="5" name="Group 200"/>
                  <p:cNvGrpSpPr/>
                  <p:nvPr/>
                </p:nvGrpSpPr>
                <p:grpSpPr bwMode="auto">
                  <a:xfrm>
                    <a:off x="768" y="1248"/>
                    <a:ext cx="432" cy="1008"/>
                    <a:chOff x="864" y="1200"/>
                    <a:chExt cx="432" cy="1008"/>
                  </a:xfrm>
                </p:grpSpPr>
                <p:sp>
                  <p:nvSpPr>
                    <p:cNvPr id="74795" name="Text Box 201"/>
                    <p:cNvSpPr txBox="1">
                      <a:spLocks noChangeArrowheads="1"/>
                    </p:cNvSpPr>
                    <p:nvPr/>
                  </p:nvSpPr>
                  <p:spPr bwMode="auto">
                    <a:xfrm>
                      <a:off x="960"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a:solidFill>
                            <a:srgbClr val="000000"/>
                          </a:solidFill>
                        </a:rPr>
                        <a:t>译码器</a:t>
                      </a:r>
                      <a:endParaRPr lang="zh-CN" altLang="en-US" sz="2000">
                        <a:solidFill>
                          <a:srgbClr val="000000"/>
                        </a:solidFill>
                      </a:endParaRPr>
                    </a:p>
                  </p:txBody>
                </p:sp>
                <p:sp>
                  <p:nvSpPr>
                    <p:cNvPr id="74796" name="Rectangle 202"/>
                    <p:cNvSpPr>
                      <a:spLocks noChangeArrowheads="1"/>
                    </p:cNvSpPr>
                    <p:nvPr/>
                  </p:nvSpPr>
                  <p:spPr bwMode="auto">
                    <a:xfrm>
                      <a:off x="864"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3"/>
                  <p:cNvGrpSpPr/>
                  <p:nvPr/>
                </p:nvGrpSpPr>
                <p:grpSpPr bwMode="auto">
                  <a:xfrm>
                    <a:off x="1440" y="1248"/>
                    <a:ext cx="432" cy="1008"/>
                    <a:chOff x="1392" y="1200"/>
                    <a:chExt cx="432" cy="1008"/>
                  </a:xfrm>
                </p:grpSpPr>
                <p:sp>
                  <p:nvSpPr>
                    <p:cNvPr id="74793" name="Text Box 204"/>
                    <p:cNvSpPr txBox="1">
                      <a:spLocks noChangeArrowheads="1"/>
                    </p:cNvSpPr>
                    <p:nvPr/>
                  </p:nvSpPr>
                  <p:spPr bwMode="auto">
                    <a:xfrm>
                      <a:off x="1488"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a:solidFill>
                            <a:srgbClr val="000000"/>
                          </a:solidFill>
                        </a:rPr>
                        <a:t>驱动器</a:t>
                      </a:r>
                      <a:endParaRPr lang="zh-CN" altLang="en-US" sz="2000">
                        <a:solidFill>
                          <a:srgbClr val="000000"/>
                        </a:solidFill>
                      </a:endParaRPr>
                    </a:p>
                  </p:txBody>
                </p:sp>
                <p:sp>
                  <p:nvSpPr>
                    <p:cNvPr id="74794" name="Rectangle 205"/>
                    <p:cNvSpPr>
                      <a:spLocks noChangeArrowheads="1"/>
                    </p:cNvSpPr>
                    <p:nvPr/>
                  </p:nvSpPr>
                  <p:spPr bwMode="auto">
                    <a:xfrm>
                      <a:off x="1392"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6"/>
                  <p:cNvGrpSpPr/>
                  <p:nvPr/>
                </p:nvGrpSpPr>
                <p:grpSpPr bwMode="auto">
                  <a:xfrm>
                    <a:off x="2112" y="1248"/>
                    <a:ext cx="432" cy="1008"/>
                    <a:chOff x="1920" y="1200"/>
                    <a:chExt cx="432" cy="1008"/>
                  </a:xfrm>
                </p:grpSpPr>
                <p:sp>
                  <p:nvSpPr>
                    <p:cNvPr id="74791" name="Text Box 207"/>
                    <p:cNvSpPr txBox="1">
                      <a:spLocks noChangeArrowheads="1"/>
                    </p:cNvSpPr>
                    <p:nvPr/>
                  </p:nvSpPr>
                  <p:spPr bwMode="auto">
                    <a:xfrm>
                      <a:off x="2016"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dirty="0">
                          <a:solidFill>
                            <a:srgbClr val="000000"/>
                          </a:solidFill>
                        </a:rPr>
                        <a:t>显示器</a:t>
                      </a:r>
                      <a:endParaRPr lang="zh-CN" altLang="en-US" sz="2000" dirty="0">
                        <a:solidFill>
                          <a:srgbClr val="000000"/>
                        </a:solidFill>
                      </a:endParaRPr>
                    </a:p>
                  </p:txBody>
                </p:sp>
                <p:sp>
                  <p:nvSpPr>
                    <p:cNvPr id="74792" name="Rectangle 208"/>
                    <p:cNvSpPr>
                      <a:spLocks noChangeArrowheads="1"/>
                    </p:cNvSpPr>
                    <p:nvPr/>
                  </p:nvSpPr>
                  <p:spPr bwMode="auto">
                    <a:xfrm>
                      <a:off x="1920"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4777" name="Line 209"/>
                  <p:cNvSpPr>
                    <a:spLocks noChangeShapeType="1"/>
                  </p:cNvSpPr>
                  <p:nvPr/>
                </p:nvSpPr>
                <p:spPr bwMode="auto">
                  <a:xfrm>
                    <a:off x="480" y="1440"/>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8" name="Line 210"/>
                  <p:cNvSpPr>
                    <a:spLocks noChangeShapeType="1"/>
                  </p:cNvSpPr>
                  <p:nvPr/>
                </p:nvSpPr>
                <p:spPr bwMode="auto">
                  <a:xfrm>
                    <a:off x="480" y="1632"/>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9" name="Line 211"/>
                  <p:cNvSpPr>
                    <a:spLocks noChangeShapeType="1"/>
                  </p:cNvSpPr>
                  <p:nvPr/>
                </p:nvSpPr>
                <p:spPr bwMode="auto">
                  <a:xfrm>
                    <a:off x="480" y="1872"/>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0" name="Line 212"/>
                  <p:cNvSpPr>
                    <a:spLocks noChangeShapeType="1"/>
                  </p:cNvSpPr>
                  <p:nvPr/>
                </p:nvSpPr>
                <p:spPr bwMode="auto">
                  <a:xfrm>
                    <a:off x="480" y="2064"/>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1" name="Line 213"/>
                  <p:cNvSpPr>
                    <a:spLocks noChangeShapeType="1"/>
                  </p:cNvSpPr>
                  <p:nvPr/>
                </p:nvSpPr>
                <p:spPr bwMode="auto">
                  <a:xfrm>
                    <a:off x="1200" y="1392"/>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2" name="Line 214"/>
                  <p:cNvSpPr>
                    <a:spLocks noChangeShapeType="1"/>
                  </p:cNvSpPr>
                  <p:nvPr/>
                </p:nvSpPr>
                <p:spPr bwMode="auto">
                  <a:xfrm>
                    <a:off x="1200" y="1536"/>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3" name="Line 215"/>
                  <p:cNvSpPr>
                    <a:spLocks noChangeShapeType="1"/>
                  </p:cNvSpPr>
                  <p:nvPr/>
                </p:nvSpPr>
                <p:spPr bwMode="auto">
                  <a:xfrm>
                    <a:off x="1200" y="2160"/>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4" name="Text Box 216"/>
                  <p:cNvSpPr txBox="1">
                    <a:spLocks noChangeArrowheads="1"/>
                  </p:cNvSpPr>
                  <p:nvPr/>
                </p:nvSpPr>
                <p:spPr bwMode="auto">
                  <a:xfrm>
                    <a:off x="288" y="1324"/>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D</a:t>
                    </a:r>
                    <a:endParaRPr lang="en-US" altLang="zh-CN" sz="1600">
                      <a:solidFill>
                        <a:srgbClr val="000000"/>
                      </a:solidFill>
                    </a:endParaRPr>
                  </a:p>
                </p:txBody>
              </p:sp>
              <p:sp>
                <p:nvSpPr>
                  <p:cNvPr id="74785" name="Text Box 217"/>
                  <p:cNvSpPr txBox="1">
                    <a:spLocks noChangeArrowheads="1"/>
                  </p:cNvSpPr>
                  <p:nvPr/>
                </p:nvSpPr>
                <p:spPr bwMode="auto">
                  <a:xfrm>
                    <a:off x="288" y="15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C</a:t>
                    </a:r>
                    <a:endParaRPr lang="en-US" altLang="zh-CN" sz="1600">
                      <a:solidFill>
                        <a:srgbClr val="000000"/>
                      </a:solidFill>
                    </a:endParaRPr>
                  </a:p>
                </p:txBody>
              </p:sp>
              <p:sp>
                <p:nvSpPr>
                  <p:cNvPr id="74786" name="Text Box 218"/>
                  <p:cNvSpPr txBox="1">
                    <a:spLocks noChangeArrowheads="1"/>
                  </p:cNvSpPr>
                  <p:nvPr/>
                </p:nvSpPr>
                <p:spPr bwMode="auto">
                  <a:xfrm>
                    <a:off x="288" y="175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87" name="Text Box 219"/>
                  <p:cNvSpPr txBox="1">
                    <a:spLocks noChangeArrowheads="1"/>
                  </p:cNvSpPr>
                  <p:nvPr/>
                </p:nvSpPr>
                <p:spPr bwMode="auto">
                  <a:xfrm>
                    <a:off x="288" y="1948"/>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88" name="Line 220"/>
                  <p:cNvSpPr>
                    <a:spLocks noChangeShapeType="1"/>
                  </p:cNvSpPr>
                  <p:nvPr/>
                </p:nvSpPr>
                <p:spPr bwMode="auto">
                  <a:xfrm>
                    <a:off x="1869" y="1392"/>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9" name="Line 221"/>
                  <p:cNvSpPr>
                    <a:spLocks noChangeShapeType="1"/>
                  </p:cNvSpPr>
                  <p:nvPr/>
                </p:nvSpPr>
                <p:spPr bwMode="auto">
                  <a:xfrm>
                    <a:off x="1869" y="1536"/>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90" name="Line 222"/>
                  <p:cNvSpPr>
                    <a:spLocks noChangeShapeType="1"/>
                  </p:cNvSpPr>
                  <p:nvPr/>
                </p:nvSpPr>
                <p:spPr bwMode="auto">
                  <a:xfrm>
                    <a:off x="1869" y="2160"/>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8" name="Group 223"/>
              <p:cNvGrpSpPr/>
              <p:nvPr/>
            </p:nvGrpSpPr>
            <p:grpSpPr bwMode="auto">
              <a:xfrm>
                <a:off x="1488" y="864"/>
                <a:ext cx="240" cy="162"/>
                <a:chOff x="3648" y="960"/>
                <a:chExt cx="240" cy="162"/>
              </a:xfrm>
            </p:grpSpPr>
            <p:sp>
              <p:nvSpPr>
                <p:cNvPr id="74768" name="Text Box 224"/>
                <p:cNvSpPr txBox="1">
                  <a:spLocks noChangeArrowheads="1"/>
                </p:cNvSpPr>
                <p:nvPr/>
              </p:nvSpPr>
              <p:spPr bwMode="auto">
                <a:xfrm>
                  <a:off x="3648" y="960"/>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69" name="Line 225"/>
                <p:cNvSpPr>
                  <a:spLocks noChangeShapeType="1"/>
                </p:cNvSpPr>
                <p:nvPr/>
              </p:nvSpPr>
              <p:spPr bwMode="auto">
                <a:xfrm>
                  <a:off x="3696" y="98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26"/>
              <p:cNvGrpSpPr/>
              <p:nvPr/>
            </p:nvGrpSpPr>
            <p:grpSpPr bwMode="auto">
              <a:xfrm>
                <a:off x="1488" y="1076"/>
                <a:ext cx="240" cy="162"/>
                <a:chOff x="3744" y="1115"/>
                <a:chExt cx="240" cy="162"/>
              </a:xfrm>
            </p:grpSpPr>
            <p:sp>
              <p:nvSpPr>
                <p:cNvPr id="74766" name="Text Box 227"/>
                <p:cNvSpPr txBox="1">
                  <a:spLocks noChangeArrowheads="1"/>
                </p:cNvSpPr>
                <p:nvPr/>
              </p:nvSpPr>
              <p:spPr bwMode="auto">
                <a:xfrm>
                  <a:off x="3744" y="1115"/>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67" name="Line 228"/>
                <p:cNvSpPr>
                  <a:spLocks noChangeShapeType="1"/>
                </p:cNvSpPr>
                <p:nvPr/>
              </p:nvSpPr>
              <p:spPr bwMode="auto">
                <a:xfrm>
                  <a:off x="3792" y="11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29"/>
              <p:cNvGrpSpPr/>
              <p:nvPr/>
            </p:nvGrpSpPr>
            <p:grpSpPr bwMode="auto">
              <a:xfrm>
                <a:off x="1488" y="1643"/>
                <a:ext cx="240" cy="149"/>
                <a:chOff x="3744" y="1115"/>
                <a:chExt cx="240" cy="149"/>
              </a:xfrm>
            </p:grpSpPr>
            <p:sp>
              <p:nvSpPr>
                <p:cNvPr id="74764" name="Text Box 230"/>
                <p:cNvSpPr txBox="1">
                  <a:spLocks noChangeArrowheads="1"/>
                </p:cNvSpPr>
                <p:nvPr/>
              </p:nvSpPr>
              <p:spPr bwMode="auto">
                <a:xfrm>
                  <a:off x="3744" y="1115"/>
                  <a:ext cx="240" cy="149"/>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400">
                      <a:solidFill>
                        <a:srgbClr val="000000"/>
                      </a:solidFill>
                    </a:rPr>
                    <a:t>g</a:t>
                  </a:r>
                  <a:endParaRPr lang="en-US" altLang="zh-CN" sz="1400">
                    <a:solidFill>
                      <a:srgbClr val="000000"/>
                    </a:solidFill>
                  </a:endParaRPr>
                </a:p>
              </p:txBody>
            </p:sp>
            <p:sp>
              <p:nvSpPr>
                <p:cNvPr id="74765" name="Line 231"/>
                <p:cNvSpPr>
                  <a:spLocks noChangeShapeType="1"/>
                </p:cNvSpPr>
                <p:nvPr/>
              </p:nvSpPr>
              <p:spPr bwMode="auto">
                <a:xfrm>
                  <a:off x="3792" y="11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3" name="组合 12"/>
          <p:cNvGrpSpPr/>
          <p:nvPr/>
        </p:nvGrpSpPr>
        <p:grpSpPr>
          <a:xfrm>
            <a:off x="2087687" y="4447104"/>
            <a:ext cx="8259762" cy="2078241"/>
            <a:chOff x="563687" y="4447103"/>
            <a:chExt cx="8259762" cy="2078241"/>
          </a:xfrm>
        </p:grpSpPr>
        <p:sp>
          <p:nvSpPr>
            <p:cNvPr id="12" name="矩形 11"/>
            <p:cNvSpPr/>
            <p:nvPr/>
          </p:nvSpPr>
          <p:spPr bwMode="auto">
            <a:xfrm>
              <a:off x="563687" y="4447103"/>
              <a:ext cx="8259762" cy="2068421"/>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134376" name="Text Box 232"/>
            <p:cNvSpPr txBox="1">
              <a:spLocks noChangeArrowheads="1"/>
            </p:cNvSpPr>
            <p:nvPr/>
          </p:nvSpPr>
          <p:spPr bwMode="auto">
            <a:xfrm>
              <a:off x="563687" y="4512485"/>
              <a:ext cx="8133983" cy="2012859"/>
            </a:xfrm>
            <a:prstGeom prst="rect">
              <a:avLst/>
            </a:prstGeom>
            <a:noFill/>
            <a:ln w="9525">
              <a:noFill/>
              <a:miter lim="800000"/>
            </a:ln>
          </p:spPr>
          <p:txBody>
            <a:bodyPr wrap="square">
              <a:spAutoFit/>
            </a:bodyPr>
            <a:lstStyle/>
            <a:p>
              <a:pPr marL="274955" indent="-274955" algn="just">
                <a:lnSpc>
                  <a:spcPct val="100000"/>
                </a:lnSpc>
                <a:spcBef>
                  <a:spcPct val="20000"/>
                </a:spcBef>
                <a:buClrTx/>
                <a:buSzTx/>
                <a:buFontTx/>
                <a:buNone/>
              </a:pPr>
              <a:r>
                <a:rPr lang="zh-CN" altLang="en-US" sz="2400" b="0" dirty="0">
                  <a:solidFill>
                    <a:srgbClr val="063DE8"/>
                  </a:solidFill>
                  <a:latin typeface="微软雅黑" panose="020B0503020204020204" pitchFamily="34" charset="-122"/>
                  <a:ea typeface="微软雅黑" panose="020B0503020204020204" pitchFamily="34" charset="-122"/>
                </a:rPr>
                <a:t>显示器件</a:t>
              </a:r>
              <a:endParaRPr lang="en-US" altLang="zh-CN" sz="2400" b="0" dirty="0">
                <a:solidFill>
                  <a:srgbClr val="063DE8"/>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辉光数码管、</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段荧光数码管、液晶显示器</a:t>
              </a:r>
              <a:endParaRPr lang="zh-CN" altLang="en-US" b="0" dirty="0">
                <a:solidFill>
                  <a:srgbClr val="000000"/>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目前广泛使用的显示数字的器件是</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段数码显示器（由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段可发光的线段拼合而成），包括半导体数码显示器和液晶显示器两种。</a:t>
              </a:r>
              <a:endParaRPr lang="zh-CN" altLang="en-US" b="0" dirty="0">
                <a:solidFill>
                  <a:srgbClr val="000000"/>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数码显示器人们通常又称为数码管。半导体</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段数码管实际上是由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个发光二极管（</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）构成的，因此又称为</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数码管。</a:t>
              </a:r>
              <a:endParaRPr lang="en-US" altLang="zh-CN" b="0" dirty="0">
                <a:solidFill>
                  <a:srgbClr val="000000"/>
                </a:solidFill>
                <a:latin typeface="微软雅黑" panose="020B0503020204020204" pitchFamily="34" charset="-122"/>
                <a:ea typeface="微软雅黑" panose="020B0503020204020204" pitchFamily="34" charset="-122"/>
              </a:endParaRPr>
            </a:p>
          </p:txBody>
        </p:sp>
      </p:grpSp>
      <p:sp>
        <p:nvSpPr>
          <p:cNvPr id="74759" name="Rectangle 325"/>
          <p:cNvSpPr>
            <a:spLocks noChangeArrowheads="1"/>
          </p:cNvSpPr>
          <p:nvPr/>
        </p:nvSpPr>
        <p:spPr bwMode="auto">
          <a:xfrm>
            <a:off x="407368" y="692696"/>
            <a:ext cx="10884600" cy="1083724"/>
          </a:xfrm>
          <a:prstGeom prst="rect">
            <a:avLst/>
          </a:prstGeom>
          <a:noFill/>
          <a:ln w="9525">
            <a:noFill/>
            <a:miter lim="800000"/>
          </a:ln>
        </p:spPr>
        <p:txBody>
          <a:bodyPr/>
          <a:lstStyle/>
          <a:p>
            <a:pPr eaLnBrk="1" hangingPunct="1">
              <a:lnSpc>
                <a:spcPct val="150000"/>
              </a:lnSpc>
              <a:spcBef>
                <a:spcPts val="0"/>
              </a:spcBef>
              <a:buClr>
                <a:srgbClr val="FC0128"/>
              </a:buClr>
              <a:buSzTx/>
              <a:buFont typeface="Wingdings" panose="05000000000000000000" pitchFamily="2" charset="2"/>
              <a:buChar char="v"/>
            </a:pPr>
            <a:r>
              <a:rPr lang="zh-CN" altLang="en-US" sz="2400" b="0" dirty="0">
                <a:solidFill>
                  <a:srgbClr val="FF0000"/>
                </a:solidFill>
                <a:latin typeface="微软雅黑" panose="020B0503020204020204" pitchFamily="34" charset="-122"/>
                <a:ea typeface="微软雅黑" panose="020B0503020204020204" pitchFamily="34" charset="-122"/>
              </a:rPr>
              <a:t>显示译码器：</a:t>
            </a:r>
            <a:r>
              <a:rPr lang="zh-CN" altLang="en-US" sz="2400" b="0" dirty="0">
                <a:solidFill>
                  <a:srgbClr val="000000"/>
                </a:solidFill>
                <a:latin typeface="微软雅黑" panose="020B0503020204020204" pitchFamily="34" charset="-122"/>
                <a:ea typeface="微软雅黑" panose="020B0503020204020204" pitchFamily="34" charset="-122"/>
              </a:rPr>
              <a:t>用于驱动数码显示器，是一种将二进制代码表示的数字、文字、符号用人们习惯的形式直观显示出来的电路。</a:t>
            </a:r>
            <a:endParaRPr lang="en-US" altLang="zh-CN"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sp>
        <p:nvSpPr>
          <p:cNvPr id="288905" name="Text Box 137"/>
          <p:cNvSpPr txBox="1">
            <a:spLocks noChangeArrowheads="1"/>
          </p:cNvSpPr>
          <p:nvPr/>
        </p:nvSpPr>
        <p:spPr bwMode="auto">
          <a:xfrm>
            <a:off x="2110141" y="4521391"/>
            <a:ext cx="7971717" cy="1323439"/>
          </a:xfrm>
          <a:prstGeom prst="rect">
            <a:avLst/>
          </a:prstGeom>
          <a:solidFill>
            <a:srgbClr val="FFFFCC"/>
          </a:solidFill>
          <a:ln w="9525">
            <a:solidFill>
              <a:srgbClr val="FF6600"/>
            </a:solidFill>
            <a:miter lim="800000"/>
          </a:ln>
          <a:effectLst/>
        </p:spPr>
        <p:txBody>
          <a:bodyPr wrap="square">
            <a:spAutoFit/>
          </a:bodyPr>
          <a:lstStyle/>
          <a:p>
            <a:pPr marL="342900" indent="-342900" eaLnBrk="1" hangingPunct="1">
              <a:lnSpc>
                <a:spcPts val="3200"/>
              </a:lnSpc>
              <a:spcBef>
                <a:spcPct val="50000"/>
              </a:spcBef>
              <a:buClr>
                <a:srgbClr val="063DE8"/>
              </a:buClr>
              <a:buSzTx/>
            </a:pP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FC0128"/>
                </a:solidFill>
                <a:latin typeface="微软雅黑" panose="020B0503020204020204" pitchFamily="34" charset="-122"/>
                <a:ea typeface="微软雅黑" panose="020B0503020204020204" pitchFamily="34" charset="-122"/>
              </a:rPr>
              <a:t>共阴极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数码管，则显示译码器的输出应为</a:t>
            </a:r>
            <a:r>
              <a:rPr kumimoji="1" lang="zh-CN" altLang="en-US" sz="2400" b="0" dirty="0">
                <a:solidFill>
                  <a:srgbClr val="FC0128"/>
                </a:solidFill>
                <a:latin typeface="微软雅黑" panose="020B0503020204020204" pitchFamily="34" charset="-122"/>
                <a:ea typeface="微软雅黑" panose="020B0503020204020204" pitchFamily="34" charset="-122"/>
              </a:rPr>
              <a:t>高电平输出有效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063DE8"/>
                </a:solidFill>
                <a:latin typeface="微软雅黑" panose="020B0503020204020204" pitchFamily="34" charset="-122"/>
                <a:ea typeface="微软雅黑" panose="020B0503020204020204" pitchFamily="34" charset="-122"/>
              </a:rPr>
              <a:t>共阳极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数码管，则译码器应为</a:t>
            </a:r>
            <a:r>
              <a:rPr kumimoji="1" lang="zh-CN" altLang="en-US" sz="2400" b="0" dirty="0">
                <a:solidFill>
                  <a:srgbClr val="063DE8"/>
                </a:solidFill>
                <a:latin typeface="微软雅黑" panose="020B0503020204020204" pitchFamily="34" charset="-122"/>
                <a:ea typeface="微软雅黑" panose="020B0503020204020204" pitchFamily="34" charset="-122"/>
              </a:rPr>
              <a:t>低电平输出有效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a:t>
            </a:r>
            <a:endParaRPr kumimoji="1" lang="zh-CN" altLang="en-US" sz="2400" b="0" dirty="0">
              <a:solidFill>
                <a:srgbClr val="00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397126" y="1700809"/>
            <a:ext cx="7477125" cy="2133925"/>
            <a:chOff x="873125" y="1700808"/>
            <a:chExt cx="7477125" cy="2133925"/>
          </a:xfrm>
        </p:grpSpPr>
        <p:grpSp>
          <p:nvGrpSpPr>
            <p:cNvPr id="2" name="Group 43"/>
            <p:cNvGrpSpPr/>
            <p:nvPr/>
          </p:nvGrpSpPr>
          <p:grpSpPr bwMode="auto">
            <a:xfrm>
              <a:off x="1396999" y="1818556"/>
              <a:ext cx="1066800" cy="1476378"/>
              <a:chOff x="720" y="2496"/>
              <a:chExt cx="672" cy="930"/>
            </a:xfrm>
          </p:grpSpPr>
          <p:sp>
            <p:nvSpPr>
              <p:cNvPr id="75861" name="Line 44"/>
              <p:cNvSpPr>
                <a:spLocks noChangeShapeType="1"/>
              </p:cNvSpPr>
              <p:nvPr/>
            </p:nvSpPr>
            <p:spPr bwMode="auto">
              <a:xfrm>
                <a:off x="912" y="273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2" name="Line 45"/>
              <p:cNvSpPr>
                <a:spLocks noChangeShapeType="1"/>
              </p:cNvSpPr>
              <p:nvPr/>
            </p:nvSpPr>
            <p:spPr bwMode="auto">
              <a:xfrm>
                <a:off x="1152" y="273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3" name="Line 46"/>
              <p:cNvSpPr>
                <a:spLocks noChangeShapeType="1"/>
              </p:cNvSpPr>
              <p:nvPr/>
            </p:nvSpPr>
            <p:spPr bwMode="auto">
              <a:xfrm>
                <a:off x="912" y="297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4" name="Line 47"/>
              <p:cNvSpPr>
                <a:spLocks noChangeShapeType="1"/>
              </p:cNvSpPr>
              <p:nvPr/>
            </p:nvSpPr>
            <p:spPr bwMode="auto">
              <a:xfrm>
                <a:off x="1152" y="297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5" name="Line 48"/>
              <p:cNvSpPr>
                <a:spLocks noChangeShapeType="1"/>
              </p:cNvSpPr>
              <p:nvPr/>
            </p:nvSpPr>
            <p:spPr bwMode="auto">
              <a:xfrm>
                <a:off x="912" y="2688"/>
                <a:ext cx="240"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6" name="Line 49"/>
              <p:cNvSpPr>
                <a:spLocks noChangeShapeType="1"/>
              </p:cNvSpPr>
              <p:nvPr/>
            </p:nvSpPr>
            <p:spPr bwMode="auto">
              <a:xfrm>
                <a:off x="912" y="3216"/>
                <a:ext cx="240"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7" name="Line 50"/>
              <p:cNvSpPr>
                <a:spLocks noChangeShapeType="1"/>
              </p:cNvSpPr>
              <p:nvPr/>
            </p:nvSpPr>
            <p:spPr bwMode="auto">
              <a:xfrm>
                <a:off x="960" y="2955"/>
                <a:ext cx="144"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8" name="Oval 51"/>
              <p:cNvSpPr>
                <a:spLocks noChangeArrowheads="1"/>
              </p:cNvSpPr>
              <p:nvPr/>
            </p:nvSpPr>
            <p:spPr bwMode="auto">
              <a:xfrm>
                <a:off x="1200" y="3168"/>
                <a:ext cx="48" cy="48"/>
              </a:xfrm>
              <a:prstGeom prst="ellipse">
                <a:avLst/>
              </a:prstGeom>
              <a:solidFill>
                <a:schemeClr val="accent1"/>
              </a:solidFill>
              <a:ln w="9525">
                <a:solidFill>
                  <a:schemeClr val="accent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9" name="Text Box 52"/>
              <p:cNvSpPr txBox="1">
                <a:spLocks noChangeArrowheads="1"/>
              </p:cNvSpPr>
              <p:nvPr/>
            </p:nvSpPr>
            <p:spPr bwMode="auto">
              <a:xfrm>
                <a:off x="960" y="2496"/>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a</a:t>
                </a:r>
                <a:endParaRPr lang="en-US" altLang="zh-CN" sz="2000" dirty="0">
                  <a:solidFill>
                    <a:srgbClr val="063DE8"/>
                  </a:solidFill>
                </a:endParaRPr>
              </a:p>
            </p:txBody>
          </p:sp>
          <p:sp>
            <p:nvSpPr>
              <p:cNvPr id="75870" name="Text Box 53"/>
              <p:cNvSpPr txBox="1">
                <a:spLocks noChangeArrowheads="1"/>
              </p:cNvSpPr>
              <p:nvPr/>
            </p:nvSpPr>
            <p:spPr bwMode="auto">
              <a:xfrm>
                <a:off x="1132" y="274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b</a:t>
                </a:r>
                <a:endParaRPr lang="en-US" altLang="zh-CN" sz="2000" dirty="0">
                  <a:solidFill>
                    <a:srgbClr val="063DE8"/>
                  </a:solidFill>
                </a:endParaRPr>
              </a:p>
            </p:txBody>
          </p:sp>
          <p:sp>
            <p:nvSpPr>
              <p:cNvPr id="75871" name="Text Box 54"/>
              <p:cNvSpPr txBox="1">
                <a:spLocks noChangeArrowheads="1"/>
              </p:cNvSpPr>
              <p:nvPr/>
            </p:nvSpPr>
            <p:spPr bwMode="auto">
              <a:xfrm>
                <a:off x="1152" y="298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a:solidFill>
                      <a:srgbClr val="063DE8"/>
                    </a:solidFill>
                  </a:rPr>
                  <a:t>c</a:t>
                </a:r>
                <a:endParaRPr lang="en-US" altLang="zh-CN" sz="2000">
                  <a:solidFill>
                    <a:srgbClr val="063DE8"/>
                  </a:solidFill>
                </a:endParaRPr>
              </a:p>
            </p:txBody>
          </p:sp>
          <p:sp>
            <p:nvSpPr>
              <p:cNvPr id="75872" name="Text Box 55"/>
              <p:cNvSpPr txBox="1">
                <a:spLocks noChangeArrowheads="1"/>
              </p:cNvSpPr>
              <p:nvPr/>
            </p:nvSpPr>
            <p:spPr bwMode="auto">
              <a:xfrm>
                <a:off x="912" y="322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d</a:t>
                </a:r>
                <a:endParaRPr lang="en-US" altLang="zh-CN" sz="2000" dirty="0">
                  <a:solidFill>
                    <a:srgbClr val="063DE8"/>
                  </a:solidFill>
                </a:endParaRPr>
              </a:p>
            </p:txBody>
          </p:sp>
          <p:sp>
            <p:nvSpPr>
              <p:cNvPr id="75873" name="Text Box 56"/>
              <p:cNvSpPr txBox="1">
                <a:spLocks noChangeArrowheads="1"/>
              </p:cNvSpPr>
              <p:nvPr/>
            </p:nvSpPr>
            <p:spPr bwMode="auto">
              <a:xfrm>
                <a:off x="720" y="298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e</a:t>
                </a:r>
                <a:endParaRPr lang="en-US" altLang="zh-CN" sz="2000" dirty="0">
                  <a:solidFill>
                    <a:srgbClr val="063DE8"/>
                  </a:solidFill>
                </a:endParaRPr>
              </a:p>
            </p:txBody>
          </p:sp>
          <p:sp>
            <p:nvSpPr>
              <p:cNvPr id="75874" name="Text Box 57"/>
              <p:cNvSpPr txBox="1">
                <a:spLocks noChangeArrowheads="1"/>
              </p:cNvSpPr>
              <p:nvPr/>
            </p:nvSpPr>
            <p:spPr bwMode="auto">
              <a:xfrm>
                <a:off x="724" y="274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f</a:t>
                </a:r>
                <a:endParaRPr lang="en-US" altLang="zh-CN" sz="2000" dirty="0">
                  <a:solidFill>
                    <a:srgbClr val="063DE8"/>
                  </a:solidFill>
                </a:endParaRPr>
              </a:p>
            </p:txBody>
          </p:sp>
          <p:sp>
            <p:nvSpPr>
              <p:cNvPr id="75875" name="Text Box 58"/>
              <p:cNvSpPr txBox="1">
                <a:spLocks noChangeArrowheads="1"/>
              </p:cNvSpPr>
              <p:nvPr/>
            </p:nvSpPr>
            <p:spPr bwMode="auto">
              <a:xfrm>
                <a:off x="938" y="2785"/>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g</a:t>
                </a:r>
                <a:endParaRPr lang="en-US" altLang="zh-CN" sz="2000" dirty="0">
                  <a:solidFill>
                    <a:srgbClr val="063DE8"/>
                  </a:solidFill>
                </a:endParaRPr>
              </a:p>
            </p:txBody>
          </p:sp>
          <p:sp>
            <p:nvSpPr>
              <p:cNvPr id="75876" name="Text Box 59"/>
              <p:cNvSpPr txBox="1">
                <a:spLocks noChangeArrowheads="1"/>
              </p:cNvSpPr>
              <p:nvPr/>
            </p:nvSpPr>
            <p:spPr bwMode="auto">
              <a:xfrm>
                <a:off x="1132" y="3238"/>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h</a:t>
                </a:r>
                <a:endParaRPr lang="en-US" altLang="zh-CN" sz="2000" dirty="0">
                  <a:solidFill>
                    <a:srgbClr val="063DE8"/>
                  </a:solidFill>
                </a:endParaRPr>
              </a:p>
            </p:txBody>
          </p:sp>
        </p:grpSp>
        <p:grpSp>
          <p:nvGrpSpPr>
            <p:cNvPr id="3" name="Group 60"/>
            <p:cNvGrpSpPr/>
            <p:nvPr/>
          </p:nvGrpSpPr>
          <p:grpSpPr bwMode="auto">
            <a:xfrm>
              <a:off x="3206750" y="1923241"/>
              <a:ext cx="2362200" cy="1903413"/>
              <a:chOff x="1680" y="2544"/>
              <a:chExt cx="1488" cy="1199"/>
            </a:xfrm>
          </p:grpSpPr>
          <p:grpSp>
            <p:nvGrpSpPr>
              <p:cNvPr id="4" name="Group 61"/>
              <p:cNvGrpSpPr/>
              <p:nvPr/>
            </p:nvGrpSpPr>
            <p:grpSpPr bwMode="auto">
              <a:xfrm>
                <a:off x="1680" y="2564"/>
                <a:ext cx="1327" cy="988"/>
                <a:chOff x="1536" y="2564"/>
                <a:chExt cx="1327" cy="988"/>
              </a:xfrm>
            </p:grpSpPr>
            <p:grpSp>
              <p:nvGrpSpPr>
                <p:cNvPr id="5" name="Group 62"/>
                <p:cNvGrpSpPr/>
                <p:nvPr/>
              </p:nvGrpSpPr>
              <p:grpSpPr bwMode="auto">
                <a:xfrm rot="10800000">
                  <a:off x="2542" y="2926"/>
                  <a:ext cx="96" cy="96"/>
                  <a:chOff x="2064" y="3168"/>
                  <a:chExt cx="96" cy="96"/>
                </a:xfrm>
              </p:grpSpPr>
              <p:sp>
                <p:nvSpPr>
                  <p:cNvPr id="75859" name="AutoShape 6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0" name="Line 64"/>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65"/>
                <p:cNvGrpSpPr/>
                <p:nvPr/>
              </p:nvGrpSpPr>
              <p:grpSpPr bwMode="auto">
                <a:xfrm rot="10800000">
                  <a:off x="2398" y="2926"/>
                  <a:ext cx="96" cy="96"/>
                  <a:chOff x="2064" y="3168"/>
                  <a:chExt cx="96" cy="96"/>
                </a:xfrm>
              </p:grpSpPr>
              <p:sp>
                <p:nvSpPr>
                  <p:cNvPr id="75857" name="AutoShape 6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8" name="Line 67"/>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68"/>
                <p:cNvGrpSpPr/>
                <p:nvPr/>
              </p:nvGrpSpPr>
              <p:grpSpPr bwMode="auto">
                <a:xfrm rot="10800000">
                  <a:off x="2254" y="2926"/>
                  <a:ext cx="96" cy="96"/>
                  <a:chOff x="2064" y="3168"/>
                  <a:chExt cx="96" cy="96"/>
                </a:xfrm>
              </p:grpSpPr>
              <p:sp>
                <p:nvSpPr>
                  <p:cNvPr id="75855" name="AutoShape 6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6" name="Line 70"/>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71"/>
                <p:cNvGrpSpPr/>
                <p:nvPr/>
              </p:nvGrpSpPr>
              <p:grpSpPr bwMode="auto">
                <a:xfrm rot="10800000">
                  <a:off x="2110" y="2926"/>
                  <a:ext cx="96" cy="96"/>
                  <a:chOff x="2064" y="3168"/>
                  <a:chExt cx="96" cy="96"/>
                </a:xfrm>
              </p:grpSpPr>
              <p:sp>
                <p:nvSpPr>
                  <p:cNvPr id="75853" name="AutoShape 72"/>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4" name="Line 73"/>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74"/>
                <p:cNvGrpSpPr/>
                <p:nvPr/>
              </p:nvGrpSpPr>
              <p:grpSpPr bwMode="auto">
                <a:xfrm rot="10800000">
                  <a:off x="1966" y="2926"/>
                  <a:ext cx="96" cy="96"/>
                  <a:chOff x="2064" y="3168"/>
                  <a:chExt cx="96" cy="96"/>
                </a:xfrm>
              </p:grpSpPr>
              <p:sp>
                <p:nvSpPr>
                  <p:cNvPr id="75851" name="AutoShape 75"/>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2" name="Line 76"/>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77"/>
                <p:cNvGrpSpPr/>
                <p:nvPr/>
              </p:nvGrpSpPr>
              <p:grpSpPr bwMode="auto">
                <a:xfrm rot="10800000">
                  <a:off x="1822" y="2926"/>
                  <a:ext cx="96" cy="96"/>
                  <a:chOff x="2064" y="3168"/>
                  <a:chExt cx="96" cy="96"/>
                </a:xfrm>
              </p:grpSpPr>
              <p:sp>
                <p:nvSpPr>
                  <p:cNvPr id="75849" name="AutoShape 78"/>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0" name="Line 79"/>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80"/>
                <p:cNvGrpSpPr/>
                <p:nvPr/>
              </p:nvGrpSpPr>
              <p:grpSpPr bwMode="auto">
                <a:xfrm rot="10800000">
                  <a:off x="1678" y="2926"/>
                  <a:ext cx="96" cy="96"/>
                  <a:chOff x="2064" y="3168"/>
                  <a:chExt cx="96" cy="96"/>
                </a:xfrm>
              </p:grpSpPr>
              <p:sp>
                <p:nvSpPr>
                  <p:cNvPr id="75847" name="AutoShape 8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48" name="Line 82"/>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5835" name="Oval 83"/>
                <p:cNvSpPr>
                  <a:spLocks noChangeArrowheads="1"/>
                </p:cNvSpPr>
                <p:nvPr/>
              </p:nvSpPr>
              <p:spPr bwMode="auto">
                <a:xfrm>
                  <a:off x="1536" y="2784"/>
                  <a:ext cx="1296" cy="480"/>
                </a:xfrm>
                <a:prstGeom prst="ellipse">
                  <a:avLst/>
                </a:prstGeom>
                <a:noFill/>
                <a:ln w="9525">
                  <a:solidFill>
                    <a:schemeClr val="tx1"/>
                  </a:solidFill>
                  <a:prstDash val="dash"/>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36" name="Line 84"/>
                <p:cNvSpPr>
                  <a:spLocks noChangeShapeType="1"/>
                </p:cNvSpPr>
                <p:nvPr/>
              </p:nvSpPr>
              <p:spPr bwMode="auto">
                <a:xfrm>
                  <a:off x="1680" y="3072"/>
                  <a:ext cx="1003"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7" name="Line 85"/>
                <p:cNvSpPr>
                  <a:spLocks noChangeShapeType="1"/>
                </p:cNvSpPr>
                <p:nvPr/>
              </p:nvSpPr>
              <p:spPr bwMode="auto">
                <a:xfrm>
                  <a:off x="2688" y="3072"/>
                  <a:ext cx="0" cy="48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8" name="Line 86"/>
                <p:cNvSpPr>
                  <a:spLocks noChangeShapeType="1"/>
                </p:cNvSpPr>
                <p:nvPr/>
              </p:nvSpPr>
              <p:spPr bwMode="auto">
                <a:xfrm>
                  <a:off x="2619" y="3552"/>
                  <a:ext cx="147"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9" name="Line 87"/>
                <p:cNvSpPr>
                  <a:spLocks noChangeShapeType="1"/>
                </p:cNvSpPr>
                <p:nvPr/>
              </p:nvSpPr>
              <p:spPr bwMode="auto">
                <a:xfrm>
                  <a:off x="1728"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0" name="Line 88"/>
                <p:cNvSpPr>
                  <a:spLocks noChangeShapeType="1"/>
                </p:cNvSpPr>
                <p:nvPr/>
              </p:nvSpPr>
              <p:spPr bwMode="auto">
                <a:xfrm>
                  <a:off x="1872"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1" name="Line 89"/>
                <p:cNvSpPr>
                  <a:spLocks noChangeShapeType="1"/>
                </p:cNvSpPr>
                <p:nvPr/>
              </p:nvSpPr>
              <p:spPr bwMode="auto">
                <a:xfrm>
                  <a:off x="2016"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2" name="Line 90"/>
                <p:cNvSpPr>
                  <a:spLocks noChangeShapeType="1"/>
                </p:cNvSpPr>
                <p:nvPr/>
              </p:nvSpPr>
              <p:spPr bwMode="auto">
                <a:xfrm>
                  <a:off x="2160"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3" name="Line 91"/>
                <p:cNvSpPr>
                  <a:spLocks noChangeShapeType="1"/>
                </p:cNvSpPr>
                <p:nvPr/>
              </p:nvSpPr>
              <p:spPr bwMode="auto">
                <a:xfrm>
                  <a:off x="2304"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4" name="Line 92"/>
                <p:cNvSpPr>
                  <a:spLocks noChangeShapeType="1"/>
                </p:cNvSpPr>
                <p:nvPr/>
              </p:nvSpPr>
              <p:spPr bwMode="auto">
                <a:xfrm>
                  <a:off x="2448"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5" name="Line 93"/>
                <p:cNvSpPr>
                  <a:spLocks noChangeShapeType="1"/>
                </p:cNvSpPr>
                <p:nvPr/>
              </p:nvSpPr>
              <p:spPr bwMode="auto">
                <a:xfrm>
                  <a:off x="2592"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6" name="Text Box 94"/>
                <p:cNvSpPr txBox="1">
                  <a:spLocks noChangeArrowheads="1"/>
                </p:cNvSpPr>
                <p:nvPr/>
              </p:nvSpPr>
              <p:spPr bwMode="auto">
                <a:xfrm>
                  <a:off x="1625" y="2564"/>
                  <a:ext cx="1238" cy="162"/>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endParaRPr lang="en-US" altLang="zh-CN" sz="1600" dirty="0">
                    <a:solidFill>
                      <a:srgbClr val="063DE8"/>
                    </a:solidFill>
                  </a:endParaRPr>
                </a:p>
              </p:txBody>
            </p:sp>
          </p:grpSp>
          <p:sp>
            <p:nvSpPr>
              <p:cNvPr id="75825" name="Text Box 95"/>
              <p:cNvSpPr txBox="1">
                <a:spLocks noChangeArrowheads="1"/>
              </p:cNvSpPr>
              <p:nvPr/>
            </p:nvSpPr>
            <p:spPr bwMode="auto">
              <a:xfrm>
                <a:off x="2880" y="2544"/>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endParaRPr lang="zh-CN" altLang="en-US" sz="1600">
                  <a:solidFill>
                    <a:srgbClr val="000000"/>
                  </a:solidFill>
                  <a:ea typeface="楷体_GB2312" pitchFamily="49" charset="-122"/>
                </a:endParaRPr>
              </a:p>
            </p:txBody>
          </p:sp>
          <p:sp>
            <p:nvSpPr>
              <p:cNvPr id="75826" name="Text Box 96"/>
              <p:cNvSpPr txBox="1">
                <a:spLocks noChangeArrowheads="1"/>
              </p:cNvSpPr>
              <p:nvPr/>
            </p:nvSpPr>
            <p:spPr bwMode="auto">
              <a:xfrm>
                <a:off x="2880" y="3110"/>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endParaRPr lang="zh-CN" altLang="en-US" sz="1600">
                  <a:solidFill>
                    <a:srgbClr val="000000"/>
                  </a:solidFill>
                  <a:ea typeface="楷体_GB2312" pitchFamily="49" charset="-122"/>
                </a:endParaRPr>
              </a:p>
            </p:txBody>
          </p:sp>
          <p:sp>
            <p:nvSpPr>
              <p:cNvPr id="75827" name="Text Box 97"/>
              <p:cNvSpPr txBox="1">
                <a:spLocks noChangeArrowheads="1"/>
              </p:cNvSpPr>
              <p:nvPr/>
            </p:nvSpPr>
            <p:spPr bwMode="auto">
              <a:xfrm>
                <a:off x="1824" y="3493"/>
                <a:ext cx="1008"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共阴极结构</a:t>
                </a:r>
                <a:endParaRPr lang="zh-CN" altLang="en-US" sz="2000" b="0" dirty="0">
                  <a:solidFill>
                    <a:srgbClr val="C00000"/>
                  </a:solidFill>
                  <a:ea typeface="楷体_GB2312" pitchFamily="49" charset="-122"/>
                </a:endParaRPr>
              </a:p>
            </p:txBody>
          </p:sp>
        </p:grpSp>
        <p:sp>
          <p:nvSpPr>
            <p:cNvPr id="288904" name="Text Box 136"/>
            <p:cNvSpPr txBox="1">
              <a:spLocks noChangeArrowheads="1"/>
            </p:cNvSpPr>
            <p:nvPr/>
          </p:nvSpPr>
          <p:spPr bwMode="black">
            <a:xfrm>
              <a:off x="873125" y="3434623"/>
              <a:ext cx="2424113"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b="0" dirty="0">
                  <a:solidFill>
                    <a:srgbClr val="C00000"/>
                  </a:solidFill>
                  <a:ea typeface="楷体_GB2312" pitchFamily="49" charset="-122"/>
                </a:rPr>
                <a:t>半导体</a:t>
              </a:r>
              <a:r>
                <a:rPr lang="en-US" altLang="zh-CN" sz="2000" b="0" dirty="0">
                  <a:solidFill>
                    <a:srgbClr val="C00000"/>
                  </a:solidFill>
                  <a:ea typeface="楷体_GB2312" pitchFamily="49" charset="-122"/>
                </a:rPr>
                <a:t>7</a:t>
              </a:r>
              <a:r>
                <a:rPr lang="zh-CN" altLang="en-US" sz="2000" b="0" dirty="0">
                  <a:solidFill>
                    <a:srgbClr val="C00000"/>
                  </a:solidFill>
                  <a:ea typeface="楷体_GB2312" pitchFamily="49" charset="-122"/>
                </a:rPr>
                <a:t>段数码管</a:t>
              </a:r>
              <a:endParaRPr lang="zh-CN" altLang="en-US" sz="2000" b="0" dirty="0">
                <a:solidFill>
                  <a:srgbClr val="C00000"/>
                </a:solidFill>
                <a:ea typeface="楷体_GB2312" pitchFamily="49" charset="-122"/>
              </a:endParaRPr>
            </a:p>
          </p:txBody>
        </p:sp>
        <p:grpSp>
          <p:nvGrpSpPr>
            <p:cNvPr id="12" name="Group 140"/>
            <p:cNvGrpSpPr/>
            <p:nvPr/>
          </p:nvGrpSpPr>
          <p:grpSpPr bwMode="auto">
            <a:xfrm>
              <a:off x="5988050" y="1700808"/>
              <a:ext cx="2362200" cy="2114549"/>
              <a:chOff x="3772" y="751"/>
              <a:chExt cx="1488" cy="1332"/>
            </a:xfrm>
          </p:grpSpPr>
          <p:grpSp>
            <p:nvGrpSpPr>
              <p:cNvPr id="13" name="Group 98"/>
              <p:cNvGrpSpPr/>
              <p:nvPr/>
            </p:nvGrpSpPr>
            <p:grpSpPr bwMode="auto">
              <a:xfrm>
                <a:off x="3772" y="804"/>
                <a:ext cx="1488" cy="1279"/>
                <a:chOff x="3408" y="2544"/>
                <a:chExt cx="1488" cy="1279"/>
              </a:xfrm>
            </p:grpSpPr>
            <p:grpSp>
              <p:nvGrpSpPr>
                <p:cNvPr id="14" name="Group 99"/>
                <p:cNvGrpSpPr/>
                <p:nvPr/>
              </p:nvGrpSpPr>
              <p:grpSpPr bwMode="auto">
                <a:xfrm rot="10800000">
                  <a:off x="3552" y="3072"/>
                  <a:ext cx="960" cy="96"/>
                  <a:chOff x="3552" y="3072"/>
                  <a:chExt cx="960" cy="96"/>
                </a:xfrm>
              </p:grpSpPr>
              <p:grpSp>
                <p:nvGrpSpPr>
                  <p:cNvPr id="15" name="Group 100"/>
                  <p:cNvGrpSpPr/>
                  <p:nvPr/>
                </p:nvGrpSpPr>
                <p:grpSpPr bwMode="auto">
                  <a:xfrm>
                    <a:off x="3552" y="3072"/>
                    <a:ext cx="96" cy="96"/>
                    <a:chOff x="2064" y="3168"/>
                    <a:chExt cx="96" cy="96"/>
                  </a:xfrm>
                </p:grpSpPr>
                <p:sp>
                  <p:nvSpPr>
                    <p:cNvPr id="75822" name="AutoShape 10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3" name="Line 102"/>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03"/>
                  <p:cNvGrpSpPr/>
                  <p:nvPr/>
                </p:nvGrpSpPr>
                <p:grpSpPr bwMode="auto">
                  <a:xfrm>
                    <a:off x="3696" y="3072"/>
                    <a:ext cx="96" cy="96"/>
                    <a:chOff x="2064" y="3168"/>
                    <a:chExt cx="96" cy="96"/>
                  </a:xfrm>
                </p:grpSpPr>
                <p:sp>
                  <p:nvSpPr>
                    <p:cNvPr id="75820" name="AutoShape 104"/>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1" name="Line 105"/>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106"/>
                  <p:cNvGrpSpPr/>
                  <p:nvPr/>
                </p:nvGrpSpPr>
                <p:grpSpPr bwMode="auto">
                  <a:xfrm>
                    <a:off x="3840" y="3072"/>
                    <a:ext cx="96" cy="96"/>
                    <a:chOff x="2064" y="3168"/>
                    <a:chExt cx="96" cy="96"/>
                  </a:xfrm>
                </p:grpSpPr>
                <p:sp>
                  <p:nvSpPr>
                    <p:cNvPr id="75818" name="AutoShape 107"/>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9" name="Line 108"/>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109"/>
                  <p:cNvGrpSpPr/>
                  <p:nvPr/>
                </p:nvGrpSpPr>
                <p:grpSpPr bwMode="auto">
                  <a:xfrm>
                    <a:off x="3984" y="3072"/>
                    <a:ext cx="96" cy="96"/>
                    <a:chOff x="2064" y="3168"/>
                    <a:chExt cx="96" cy="96"/>
                  </a:xfrm>
                </p:grpSpPr>
                <p:sp>
                  <p:nvSpPr>
                    <p:cNvPr id="75816" name="AutoShape 110"/>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7" name="Line 111"/>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9" name="Group 112"/>
                  <p:cNvGrpSpPr/>
                  <p:nvPr/>
                </p:nvGrpSpPr>
                <p:grpSpPr bwMode="auto">
                  <a:xfrm>
                    <a:off x="4128" y="3072"/>
                    <a:ext cx="96" cy="96"/>
                    <a:chOff x="2064" y="3168"/>
                    <a:chExt cx="96" cy="96"/>
                  </a:xfrm>
                </p:grpSpPr>
                <p:sp>
                  <p:nvSpPr>
                    <p:cNvPr id="75814" name="AutoShape 11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5" name="Line 114"/>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0" name="Group 115"/>
                  <p:cNvGrpSpPr/>
                  <p:nvPr/>
                </p:nvGrpSpPr>
                <p:grpSpPr bwMode="auto">
                  <a:xfrm>
                    <a:off x="4272" y="3072"/>
                    <a:ext cx="96" cy="96"/>
                    <a:chOff x="2064" y="3168"/>
                    <a:chExt cx="96" cy="96"/>
                  </a:xfrm>
                </p:grpSpPr>
                <p:sp>
                  <p:nvSpPr>
                    <p:cNvPr id="75812" name="AutoShape 11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3" name="Line 117"/>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18"/>
                  <p:cNvGrpSpPr/>
                  <p:nvPr/>
                </p:nvGrpSpPr>
                <p:grpSpPr bwMode="auto">
                  <a:xfrm>
                    <a:off x="4416" y="3072"/>
                    <a:ext cx="96" cy="96"/>
                    <a:chOff x="2064" y="3168"/>
                    <a:chExt cx="96" cy="96"/>
                  </a:xfrm>
                </p:grpSpPr>
                <p:sp>
                  <p:nvSpPr>
                    <p:cNvPr id="75810" name="AutoShape 11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1" name="Line 120"/>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75789" name="Line 121"/>
                <p:cNvSpPr>
                  <a:spLocks noChangeShapeType="1"/>
                </p:cNvSpPr>
                <p:nvPr/>
              </p:nvSpPr>
              <p:spPr bwMode="auto">
                <a:xfrm>
                  <a:off x="3600"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0" name="Line 122"/>
                <p:cNvSpPr>
                  <a:spLocks noChangeShapeType="1"/>
                </p:cNvSpPr>
                <p:nvPr/>
              </p:nvSpPr>
              <p:spPr bwMode="auto">
                <a:xfrm>
                  <a:off x="3744"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1" name="Line 123"/>
                <p:cNvSpPr>
                  <a:spLocks noChangeShapeType="1"/>
                </p:cNvSpPr>
                <p:nvPr/>
              </p:nvSpPr>
              <p:spPr bwMode="auto">
                <a:xfrm>
                  <a:off x="3888"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2" name="Line 124"/>
                <p:cNvSpPr>
                  <a:spLocks noChangeShapeType="1"/>
                </p:cNvSpPr>
                <p:nvPr/>
              </p:nvSpPr>
              <p:spPr bwMode="auto">
                <a:xfrm>
                  <a:off x="4032"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3" name="Line 125"/>
                <p:cNvSpPr>
                  <a:spLocks noChangeShapeType="1"/>
                </p:cNvSpPr>
                <p:nvPr/>
              </p:nvSpPr>
              <p:spPr bwMode="auto">
                <a:xfrm>
                  <a:off x="4176"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4" name="Line 126"/>
                <p:cNvSpPr>
                  <a:spLocks noChangeShapeType="1"/>
                </p:cNvSpPr>
                <p:nvPr/>
              </p:nvSpPr>
              <p:spPr bwMode="auto">
                <a:xfrm>
                  <a:off x="4320"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5" name="Line 127"/>
                <p:cNvSpPr>
                  <a:spLocks noChangeShapeType="1"/>
                </p:cNvSpPr>
                <p:nvPr/>
              </p:nvSpPr>
              <p:spPr bwMode="auto">
                <a:xfrm>
                  <a:off x="4464"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6" name="Line 128"/>
                <p:cNvSpPr>
                  <a:spLocks noChangeShapeType="1"/>
                </p:cNvSpPr>
                <p:nvPr/>
              </p:nvSpPr>
              <p:spPr bwMode="auto">
                <a:xfrm>
                  <a:off x="3552" y="2976"/>
                  <a:ext cx="9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7" name="Line 129"/>
                <p:cNvSpPr>
                  <a:spLocks noChangeShapeType="1"/>
                </p:cNvSpPr>
                <p:nvPr/>
              </p:nvSpPr>
              <p:spPr bwMode="auto">
                <a:xfrm flipV="1">
                  <a:off x="4512" y="268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8" name="Oval 130"/>
                <p:cNvSpPr>
                  <a:spLocks noChangeArrowheads="1"/>
                </p:cNvSpPr>
                <p:nvPr/>
              </p:nvSpPr>
              <p:spPr bwMode="auto">
                <a:xfrm>
                  <a:off x="3408" y="2784"/>
                  <a:ext cx="1248" cy="480"/>
                </a:xfrm>
                <a:prstGeom prst="ellipse">
                  <a:avLst/>
                </a:prstGeom>
                <a:noFill/>
                <a:ln w="9525">
                  <a:solidFill>
                    <a:schemeClr val="tx1"/>
                  </a:solidFill>
                  <a:prstDash val="dash"/>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799" name="Text Box 131"/>
                <p:cNvSpPr txBox="1">
                  <a:spLocks noChangeArrowheads="1"/>
                </p:cNvSpPr>
                <p:nvPr/>
              </p:nvSpPr>
              <p:spPr bwMode="auto">
                <a:xfrm>
                  <a:off x="3504" y="3347"/>
                  <a:ext cx="1282" cy="162"/>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endParaRPr lang="en-US" altLang="zh-CN" sz="1600" dirty="0">
                    <a:solidFill>
                      <a:srgbClr val="063DE8"/>
                    </a:solidFill>
                  </a:endParaRPr>
                </a:p>
              </p:txBody>
            </p:sp>
            <p:sp>
              <p:nvSpPr>
                <p:cNvPr id="75800" name="Text Box 132"/>
                <p:cNvSpPr txBox="1">
                  <a:spLocks noChangeArrowheads="1"/>
                </p:cNvSpPr>
                <p:nvPr/>
              </p:nvSpPr>
              <p:spPr bwMode="auto">
                <a:xfrm>
                  <a:off x="4608" y="2544"/>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endParaRPr lang="zh-CN" altLang="en-US" sz="1600">
                    <a:solidFill>
                      <a:srgbClr val="000000"/>
                    </a:solidFill>
                    <a:ea typeface="楷体_GB2312" pitchFamily="49" charset="-122"/>
                  </a:endParaRPr>
                </a:p>
              </p:txBody>
            </p:sp>
            <p:sp>
              <p:nvSpPr>
                <p:cNvPr id="75801" name="Text Box 133"/>
                <p:cNvSpPr txBox="1">
                  <a:spLocks noChangeArrowheads="1"/>
                </p:cNvSpPr>
                <p:nvPr/>
              </p:nvSpPr>
              <p:spPr bwMode="auto">
                <a:xfrm>
                  <a:off x="4608" y="3110"/>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endParaRPr lang="zh-CN" altLang="en-US" sz="1600">
                    <a:solidFill>
                      <a:srgbClr val="000000"/>
                    </a:solidFill>
                    <a:ea typeface="楷体_GB2312" pitchFamily="49" charset="-122"/>
                  </a:endParaRPr>
                </a:p>
              </p:txBody>
            </p:sp>
            <p:sp>
              <p:nvSpPr>
                <p:cNvPr id="75802" name="Text Box 134"/>
                <p:cNvSpPr txBox="1">
                  <a:spLocks noChangeArrowheads="1"/>
                </p:cNvSpPr>
                <p:nvPr/>
              </p:nvSpPr>
              <p:spPr bwMode="auto">
                <a:xfrm>
                  <a:off x="3640" y="3573"/>
                  <a:ext cx="1008"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共阳极结构</a:t>
                  </a:r>
                  <a:endParaRPr lang="zh-CN" altLang="en-US" sz="2000" b="0" dirty="0">
                    <a:solidFill>
                      <a:srgbClr val="C00000"/>
                    </a:solidFill>
                    <a:ea typeface="楷体_GB2312" pitchFamily="49" charset="-122"/>
                  </a:endParaRPr>
                </a:p>
              </p:txBody>
            </p:sp>
          </p:grpSp>
          <p:sp>
            <p:nvSpPr>
              <p:cNvPr id="75786" name="Line 138"/>
              <p:cNvSpPr>
                <a:spLocks noChangeShapeType="1"/>
              </p:cNvSpPr>
              <p:nvPr/>
            </p:nvSpPr>
            <p:spPr bwMode="black">
              <a:xfrm>
                <a:off x="4816" y="937"/>
                <a:ext cx="118"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87" name="Text Box 139"/>
              <p:cNvSpPr txBox="1">
                <a:spLocks noChangeArrowheads="1"/>
              </p:cNvSpPr>
              <p:nvPr/>
            </p:nvSpPr>
            <p:spPr bwMode="black">
              <a:xfrm>
                <a:off x="4692" y="751"/>
                <a:ext cx="458" cy="213"/>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1600" dirty="0">
                    <a:solidFill>
                      <a:srgbClr val="C00000"/>
                    </a:solidFill>
                  </a:rPr>
                  <a:t>+5V</a:t>
                </a:r>
                <a:endParaRPr lang="en-US" altLang="zh-CN" sz="1600" baseline="-25000" dirty="0">
                  <a:solidFill>
                    <a:srgbClr val="C00000"/>
                  </a:solidFill>
                </a:endParaRPr>
              </a:p>
            </p:txBody>
          </p:sp>
        </p:grpSp>
      </p:grpSp>
      <p:sp>
        <p:nvSpPr>
          <p:cNvPr id="101" name="文本占位符 2"/>
          <p:cNvSpPr txBox="1"/>
          <p:nvPr/>
        </p:nvSpPr>
        <p:spPr bwMode="auto">
          <a:xfrm>
            <a:off x="612000" y="900000"/>
            <a:ext cx="8381791" cy="4839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8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sz="2400"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sz="2000" b="1">
                <a:solidFill>
                  <a:schemeClr val="tx1"/>
                </a:solidFill>
                <a:latin typeface="+mn-lt"/>
              </a:defRPr>
            </a:lvl3pPr>
            <a:lvl4pPr marL="1968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172720" indent="-457200">
              <a:lnSpc>
                <a:spcPct val="130000"/>
              </a:lnSpc>
              <a:spcBef>
                <a:spcPts val="0"/>
              </a:spcBef>
              <a:buFont typeface="+mj-ea"/>
              <a:buAutoNum type="circleNumDbPlain"/>
            </a:pPr>
            <a:r>
              <a:rPr lang="zh-CN" altLang="en-US" sz="2400" kern="0" dirty="0">
                <a:solidFill>
                  <a:srgbClr val="000000"/>
                </a:solidFill>
              </a:rPr>
              <a:t>半导体</a:t>
            </a:r>
            <a:r>
              <a:rPr lang="en-US" altLang="zh-CN" sz="2400" kern="0" dirty="0">
                <a:solidFill>
                  <a:srgbClr val="000000"/>
                </a:solidFill>
              </a:rPr>
              <a:t>7</a:t>
            </a:r>
            <a:r>
              <a:rPr lang="zh-CN" altLang="en-US" sz="2400" kern="0" dirty="0">
                <a:solidFill>
                  <a:srgbClr val="000000"/>
                </a:solidFill>
              </a:rPr>
              <a:t>端数码管</a:t>
            </a:r>
            <a:endParaRPr lang="en-US" altLang="zh-CN" sz="2400"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8905"/>
                                        </p:tgtEl>
                                        <p:attrNameLst>
                                          <p:attrName>style.visibility</p:attrName>
                                        </p:attrNameLst>
                                      </p:cBhvr>
                                      <p:to>
                                        <p:strVal val="visible"/>
                                      </p:to>
                                    </p:set>
                                    <p:anim calcmode="lin" valueType="num">
                                      <p:cBhvr>
                                        <p:cTn id="12" dur="500" fill="hold"/>
                                        <p:tgtEl>
                                          <p:spTgt spid="288905"/>
                                        </p:tgtEl>
                                        <p:attrNameLst>
                                          <p:attrName>ppt_w</p:attrName>
                                        </p:attrNameLst>
                                      </p:cBhvr>
                                      <p:tavLst>
                                        <p:tav tm="0">
                                          <p:val>
                                            <p:fltVal val="0"/>
                                          </p:val>
                                        </p:tav>
                                        <p:tav tm="100000">
                                          <p:val>
                                            <p:strVal val="#ppt_w"/>
                                          </p:val>
                                        </p:tav>
                                      </p:tavLst>
                                    </p:anim>
                                    <p:anim calcmode="lin" valueType="num">
                                      <p:cBhvr>
                                        <p:cTn id="13" dur="500" fill="hold"/>
                                        <p:tgtEl>
                                          <p:spTgt spid="2889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905"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612000" y="252000"/>
            <a:ext cx="7344816"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135304" name="Text Box 136"/>
          <p:cNvSpPr txBox="1">
            <a:spLocks noChangeArrowheads="1"/>
          </p:cNvSpPr>
          <p:nvPr/>
        </p:nvSpPr>
        <p:spPr bwMode="auto">
          <a:xfrm>
            <a:off x="2076699" y="892645"/>
            <a:ext cx="3314700" cy="1249573"/>
          </a:xfrm>
          <a:prstGeom prst="rect">
            <a:avLst/>
          </a:prstGeom>
          <a:noFill/>
          <a:ln w="9525">
            <a:noFill/>
            <a:miter lim="800000"/>
          </a:ln>
        </p:spPr>
        <p:txBody>
          <a:bodyPr wrap="square">
            <a:spAutoFit/>
          </a:bodyPr>
          <a:lstStyle/>
          <a:p>
            <a:pPr marL="172720" indent="-457200">
              <a:lnSpc>
                <a:spcPct val="130000"/>
              </a:lnSpc>
              <a:spcBef>
                <a:spcPts val="0"/>
              </a:spcBef>
              <a:buClr>
                <a:srgbClr val="FF0000"/>
              </a:buClr>
              <a:buFont typeface="+mj-ea"/>
              <a:buAutoNum type="circleNumDbPlain" startAt="3"/>
            </a:pPr>
            <a:r>
              <a:rPr lang="zh-CN" altLang="en-US" sz="2000" b="0" dirty="0">
                <a:solidFill>
                  <a:srgbClr val="CC3300"/>
                </a:solidFill>
                <a:latin typeface="微软雅黑" panose="020B0503020204020204" pitchFamily="34" charset="-122"/>
                <a:ea typeface="微软雅黑" panose="020B0503020204020204" pitchFamily="34" charset="-122"/>
              </a:rPr>
              <a:t> </a:t>
            </a:r>
            <a:r>
              <a:rPr lang="zh-CN" altLang="en-US" sz="2400" b="0" kern="0" dirty="0">
                <a:solidFill>
                  <a:srgbClr val="000000"/>
                </a:solidFill>
                <a:latin typeface="微软雅黑" panose="020B0503020204020204" pitchFamily="34" charset="-122"/>
                <a:ea typeface="微软雅黑" panose="020B0503020204020204" pitchFamily="34" charset="-122"/>
              </a:rPr>
              <a:t>驱动电路</a:t>
            </a:r>
            <a:endParaRPr lang="en-US" altLang="zh-CN" sz="2400" b="0" kern="0" dirty="0">
              <a:solidFill>
                <a:srgbClr val="000000"/>
              </a:solidFill>
              <a:latin typeface="微软雅黑" panose="020B0503020204020204" pitchFamily="34" charset="-122"/>
              <a:ea typeface="微软雅黑" panose="020B0503020204020204" pitchFamily="34" charset="-122"/>
            </a:endParaRPr>
          </a:p>
          <a:p>
            <a:pPr algn="just">
              <a:lnSpc>
                <a:spcPct val="100000"/>
              </a:lnSpc>
              <a:spcBef>
                <a:spcPct val="20000"/>
              </a:spcBef>
              <a:buClrTx/>
              <a:buSzTx/>
              <a:buFontTx/>
              <a:buNone/>
            </a:pPr>
            <a:r>
              <a:rPr lang="zh-CN" altLang="en-US" sz="2000" b="0" dirty="0">
                <a:solidFill>
                  <a:srgbClr val="000000"/>
                </a:solidFill>
                <a:latin typeface="微软雅黑" panose="020B0503020204020204" pitchFamily="34" charset="-122"/>
                <a:ea typeface="微软雅黑" panose="020B0503020204020204" pitchFamily="34" charset="-122"/>
              </a:rPr>
              <a:t>使译码器输出反相，并提供大的驱动电流。</a:t>
            </a:r>
            <a:endParaRPr lang="zh-CN" altLang="en-US" sz="2000" b="0" dirty="0">
              <a:solidFill>
                <a:srgbClr val="000000"/>
              </a:solidFill>
              <a:latin typeface="微软雅黑" panose="020B0503020204020204" pitchFamily="34" charset="-122"/>
              <a:ea typeface="微软雅黑" panose="020B0503020204020204" pitchFamily="34" charset="-122"/>
            </a:endParaRPr>
          </a:p>
        </p:txBody>
      </p:sp>
      <p:grpSp>
        <p:nvGrpSpPr>
          <p:cNvPr id="13" name="组合 103"/>
          <p:cNvGrpSpPr/>
          <p:nvPr/>
        </p:nvGrpSpPr>
        <p:grpSpPr>
          <a:xfrm>
            <a:off x="2068130" y="2158578"/>
            <a:ext cx="3091767" cy="4222750"/>
            <a:chOff x="549958" y="2030413"/>
            <a:chExt cx="3091767" cy="4222750"/>
          </a:xfrm>
        </p:grpSpPr>
        <p:grpSp>
          <p:nvGrpSpPr>
            <p:cNvPr id="14" name="Group 242"/>
            <p:cNvGrpSpPr/>
            <p:nvPr/>
          </p:nvGrpSpPr>
          <p:grpSpPr bwMode="auto">
            <a:xfrm>
              <a:off x="746125" y="2030413"/>
              <a:ext cx="2895600" cy="4222750"/>
              <a:chOff x="398" y="1207"/>
              <a:chExt cx="1824" cy="2660"/>
            </a:xfrm>
          </p:grpSpPr>
          <p:sp>
            <p:nvSpPr>
              <p:cNvPr id="76807" name="Line 139"/>
              <p:cNvSpPr>
                <a:spLocks noChangeShapeType="1"/>
              </p:cNvSpPr>
              <p:nvPr/>
            </p:nvSpPr>
            <p:spPr bwMode="auto">
              <a:xfrm>
                <a:off x="1502" y="2235"/>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8" name="Line 140"/>
              <p:cNvSpPr>
                <a:spLocks noChangeShapeType="1"/>
              </p:cNvSpPr>
              <p:nvPr/>
            </p:nvSpPr>
            <p:spPr bwMode="auto">
              <a:xfrm>
                <a:off x="1436" y="2427"/>
                <a:ext cx="144"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9" name="Line 142"/>
              <p:cNvSpPr>
                <a:spLocks noChangeShapeType="1"/>
              </p:cNvSpPr>
              <p:nvPr/>
            </p:nvSpPr>
            <p:spPr bwMode="auto">
              <a:xfrm>
                <a:off x="1358" y="1995"/>
                <a:ext cx="0" cy="192"/>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0" name="Line 143"/>
              <p:cNvSpPr>
                <a:spLocks noChangeShapeType="1"/>
              </p:cNvSpPr>
              <p:nvPr/>
            </p:nvSpPr>
            <p:spPr bwMode="auto">
              <a:xfrm>
                <a:off x="1358" y="2091"/>
                <a:ext cx="144" cy="144"/>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1" name="Line 144"/>
              <p:cNvSpPr>
                <a:spLocks noChangeShapeType="1"/>
              </p:cNvSpPr>
              <p:nvPr/>
            </p:nvSpPr>
            <p:spPr bwMode="auto">
              <a:xfrm flipV="1">
                <a:off x="1358" y="1947"/>
                <a:ext cx="144"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2" name="Oval 145"/>
              <p:cNvSpPr>
                <a:spLocks noChangeArrowheads="1"/>
              </p:cNvSpPr>
              <p:nvPr/>
            </p:nvSpPr>
            <p:spPr bwMode="auto">
              <a:xfrm>
                <a:off x="1287" y="1924"/>
                <a:ext cx="333" cy="333"/>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3" name="Line 146"/>
              <p:cNvSpPr>
                <a:spLocks noChangeShapeType="1"/>
              </p:cNvSpPr>
              <p:nvPr/>
            </p:nvSpPr>
            <p:spPr bwMode="auto">
              <a:xfrm flipH="1">
                <a:off x="1118" y="209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4" name="Rectangle 147"/>
              <p:cNvSpPr>
                <a:spLocks noChangeArrowheads="1"/>
              </p:cNvSpPr>
              <p:nvPr/>
            </p:nvSpPr>
            <p:spPr bwMode="auto">
              <a:xfrm>
                <a:off x="1481" y="1611"/>
                <a:ext cx="48" cy="192"/>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5" name="Line 148"/>
              <p:cNvSpPr>
                <a:spLocks noChangeShapeType="1"/>
              </p:cNvSpPr>
              <p:nvPr/>
            </p:nvSpPr>
            <p:spPr bwMode="auto">
              <a:xfrm flipV="1">
                <a:off x="1502" y="1803"/>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6" name="Rectangle 149"/>
              <p:cNvSpPr>
                <a:spLocks noChangeArrowheads="1"/>
              </p:cNvSpPr>
              <p:nvPr/>
            </p:nvSpPr>
            <p:spPr bwMode="auto">
              <a:xfrm>
                <a:off x="878" y="2061"/>
                <a:ext cx="240" cy="48"/>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7" name="Line 150"/>
              <p:cNvSpPr>
                <a:spLocks noChangeShapeType="1"/>
              </p:cNvSpPr>
              <p:nvPr/>
            </p:nvSpPr>
            <p:spPr bwMode="auto">
              <a:xfrm flipH="1">
                <a:off x="638" y="209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8" name="Oval 151"/>
              <p:cNvSpPr>
                <a:spLocks noChangeArrowheads="1"/>
              </p:cNvSpPr>
              <p:nvPr/>
            </p:nvSpPr>
            <p:spPr bwMode="auto">
              <a:xfrm>
                <a:off x="581" y="206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9" name="Line 152"/>
              <p:cNvSpPr>
                <a:spLocks noChangeShapeType="1"/>
              </p:cNvSpPr>
              <p:nvPr/>
            </p:nvSpPr>
            <p:spPr bwMode="auto">
              <a:xfrm>
                <a:off x="1502" y="1419"/>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0" name="Oval 153"/>
              <p:cNvSpPr>
                <a:spLocks noChangeArrowheads="1"/>
              </p:cNvSpPr>
              <p:nvPr/>
            </p:nvSpPr>
            <p:spPr bwMode="auto">
              <a:xfrm>
                <a:off x="1481" y="137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1" name="Line 154"/>
              <p:cNvSpPr>
                <a:spLocks noChangeShapeType="1"/>
              </p:cNvSpPr>
              <p:nvPr/>
            </p:nvSpPr>
            <p:spPr bwMode="auto">
              <a:xfrm>
                <a:off x="1502" y="187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2" name="Oval 155"/>
              <p:cNvSpPr>
                <a:spLocks noChangeArrowheads="1"/>
              </p:cNvSpPr>
              <p:nvPr/>
            </p:nvSpPr>
            <p:spPr bwMode="auto">
              <a:xfrm>
                <a:off x="1937" y="1863"/>
                <a:ext cx="48" cy="48"/>
              </a:xfrm>
              <a:prstGeom prst="ellipse">
                <a:avLst/>
              </a:prstGeom>
              <a:noFill/>
              <a:ln w="9525">
                <a:solidFill>
                  <a:schemeClr val="tx1"/>
                </a:solidFill>
                <a:rou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23" name="Oval 156"/>
              <p:cNvSpPr>
                <a:spLocks noChangeArrowheads="1"/>
              </p:cNvSpPr>
              <p:nvPr/>
            </p:nvSpPr>
            <p:spPr bwMode="auto">
              <a:xfrm>
                <a:off x="1481" y="185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4" name="Text Box 157"/>
              <p:cNvSpPr txBox="1">
                <a:spLocks noChangeArrowheads="1"/>
              </p:cNvSpPr>
              <p:nvPr/>
            </p:nvSpPr>
            <p:spPr bwMode="auto">
              <a:xfrm>
                <a:off x="1214" y="1207"/>
                <a:ext cx="768" cy="21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endParaRPr kumimoji="1" lang="en-US" altLang="zh-CN" sz="1600">
                  <a:solidFill>
                    <a:srgbClr val="000000"/>
                  </a:solidFill>
                </a:endParaRPr>
              </a:p>
            </p:txBody>
          </p:sp>
          <p:sp>
            <p:nvSpPr>
              <p:cNvPr id="76825" name="Line 159"/>
              <p:cNvSpPr>
                <a:spLocks noChangeShapeType="1"/>
              </p:cNvSpPr>
              <p:nvPr/>
            </p:nvSpPr>
            <p:spPr bwMode="auto">
              <a:xfrm>
                <a:off x="1511" y="3675"/>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6" name="Line 160"/>
              <p:cNvSpPr>
                <a:spLocks noChangeShapeType="1"/>
              </p:cNvSpPr>
              <p:nvPr/>
            </p:nvSpPr>
            <p:spPr bwMode="auto">
              <a:xfrm>
                <a:off x="1445" y="3867"/>
                <a:ext cx="144"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7" name="Line 162"/>
              <p:cNvSpPr>
                <a:spLocks noChangeShapeType="1"/>
              </p:cNvSpPr>
              <p:nvPr/>
            </p:nvSpPr>
            <p:spPr bwMode="auto">
              <a:xfrm>
                <a:off x="1367" y="3435"/>
                <a:ext cx="0" cy="192"/>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8" name="Line 163"/>
              <p:cNvSpPr>
                <a:spLocks noChangeShapeType="1"/>
              </p:cNvSpPr>
              <p:nvPr/>
            </p:nvSpPr>
            <p:spPr bwMode="auto">
              <a:xfrm>
                <a:off x="1367" y="3531"/>
                <a:ext cx="144" cy="144"/>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9" name="Line 164"/>
              <p:cNvSpPr>
                <a:spLocks noChangeShapeType="1"/>
              </p:cNvSpPr>
              <p:nvPr/>
            </p:nvSpPr>
            <p:spPr bwMode="auto">
              <a:xfrm flipV="1">
                <a:off x="1367" y="3387"/>
                <a:ext cx="144"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0" name="Oval 165"/>
              <p:cNvSpPr>
                <a:spLocks noChangeArrowheads="1"/>
              </p:cNvSpPr>
              <p:nvPr/>
            </p:nvSpPr>
            <p:spPr bwMode="auto">
              <a:xfrm>
                <a:off x="1296" y="3364"/>
                <a:ext cx="333" cy="333"/>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1" name="Line 166"/>
              <p:cNvSpPr>
                <a:spLocks noChangeShapeType="1"/>
              </p:cNvSpPr>
              <p:nvPr/>
            </p:nvSpPr>
            <p:spPr bwMode="auto">
              <a:xfrm flipH="1">
                <a:off x="1127" y="35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2" name="Rectangle 167"/>
              <p:cNvSpPr>
                <a:spLocks noChangeArrowheads="1"/>
              </p:cNvSpPr>
              <p:nvPr/>
            </p:nvSpPr>
            <p:spPr bwMode="auto">
              <a:xfrm>
                <a:off x="1490" y="3051"/>
                <a:ext cx="48" cy="192"/>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3" name="Line 168"/>
              <p:cNvSpPr>
                <a:spLocks noChangeShapeType="1"/>
              </p:cNvSpPr>
              <p:nvPr/>
            </p:nvSpPr>
            <p:spPr bwMode="auto">
              <a:xfrm flipV="1">
                <a:off x="1511" y="3243"/>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4" name="Rectangle 169"/>
              <p:cNvSpPr>
                <a:spLocks noChangeArrowheads="1"/>
              </p:cNvSpPr>
              <p:nvPr/>
            </p:nvSpPr>
            <p:spPr bwMode="auto">
              <a:xfrm>
                <a:off x="887" y="3501"/>
                <a:ext cx="240" cy="48"/>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5" name="Line 170"/>
              <p:cNvSpPr>
                <a:spLocks noChangeShapeType="1"/>
              </p:cNvSpPr>
              <p:nvPr/>
            </p:nvSpPr>
            <p:spPr bwMode="auto">
              <a:xfrm flipH="1">
                <a:off x="647" y="35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6" name="Oval 171"/>
              <p:cNvSpPr>
                <a:spLocks noChangeArrowheads="1"/>
              </p:cNvSpPr>
              <p:nvPr/>
            </p:nvSpPr>
            <p:spPr bwMode="auto">
              <a:xfrm>
                <a:off x="590" y="350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7" name="Line 172"/>
              <p:cNvSpPr>
                <a:spLocks noChangeShapeType="1"/>
              </p:cNvSpPr>
              <p:nvPr/>
            </p:nvSpPr>
            <p:spPr bwMode="auto">
              <a:xfrm>
                <a:off x="1511" y="2859"/>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8" name="Oval 173"/>
              <p:cNvSpPr>
                <a:spLocks noChangeArrowheads="1"/>
              </p:cNvSpPr>
              <p:nvPr/>
            </p:nvSpPr>
            <p:spPr bwMode="auto">
              <a:xfrm>
                <a:off x="1490" y="281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9" name="Line 174"/>
              <p:cNvSpPr>
                <a:spLocks noChangeShapeType="1"/>
              </p:cNvSpPr>
              <p:nvPr/>
            </p:nvSpPr>
            <p:spPr bwMode="auto">
              <a:xfrm>
                <a:off x="1511" y="331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40" name="Oval 175"/>
              <p:cNvSpPr>
                <a:spLocks noChangeArrowheads="1"/>
              </p:cNvSpPr>
              <p:nvPr/>
            </p:nvSpPr>
            <p:spPr bwMode="auto">
              <a:xfrm>
                <a:off x="1946" y="3303"/>
                <a:ext cx="48" cy="48"/>
              </a:xfrm>
              <a:prstGeom prst="ellipse">
                <a:avLst/>
              </a:prstGeom>
              <a:noFill/>
              <a:ln w="9525">
                <a:solidFill>
                  <a:schemeClr val="tx1"/>
                </a:solidFill>
                <a:rou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41" name="Oval 176"/>
              <p:cNvSpPr>
                <a:spLocks noChangeArrowheads="1"/>
              </p:cNvSpPr>
              <p:nvPr/>
            </p:nvSpPr>
            <p:spPr bwMode="auto">
              <a:xfrm>
                <a:off x="1490" y="329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42" name="Text Box 177"/>
              <p:cNvSpPr txBox="1">
                <a:spLocks noChangeArrowheads="1"/>
              </p:cNvSpPr>
              <p:nvPr/>
            </p:nvSpPr>
            <p:spPr bwMode="auto">
              <a:xfrm>
                <a:off x="1214" y="2647"/>
                <a:ext cx="768" cy="21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endParaRPr kumimoji="1" lang="en-US" altLang="zh-CN" sz="1600">
                  <a:solidFill>
                    <a:srgbClr val="000000"/>
                  </a:solidFill>
                </a:endParaRPr>
              </a:p>
            </p:txBody>
          </p:sp>
          <p:sp>
            <p:nvSpPr>
              <p:cNvPr id="76843" name="Text Box 178"/>
              <p:cNvSpPr txBox="1">
                <a:spLocks noChangeArrowheads="1"/>
              </p:cNvSpPr>
              <p:nvPr/>
            </p:nvSpPr>
            <p:spPr bwMode="auto">
              <a:xfrm>
                <a:off x="1982" y="1803"/>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844" name="Text Box 179"/>
              <p:cNvSpPr txBox="1">
                <a:spLocks noChangeArrowheads="1"/>
              </p:cNvSpPr>
              <p:nvPr/>
            </p:nvSpPr>
            <p:spPr bwMode="auto">
              <a:xfrm>
                <a:off x="1982" y="3243"/>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grpSp>
            <p:nvGrpSpPr>
              <p:cNvPr id="15" name="Group 180"/>
              <p:cNvGrpSpPr/>
              <p:nvPr/>
            </p:nvGrpSpPr>
            <p:grpSpPr bwMode="auto">
              <a:xfrm>
                <a:off x="446" y="3387"/>
                <a:ext cx="240" cy="212"/>
                <a:chOff x="480" y="2880"/>
                <a:chExt cx="240" cy="212"/>
              </a:xfrm>
            </p:grpSpPr>
            <p:sp>
              <p:nvSpPr>
                <p:cNvPr id="76849" name="Text Box 181"/>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sp>
              <p:nvSpPr>
                <p:cNvPr id="76850" name="Line 182"/>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83"/>
              <p:cNvGrpSpPr/>
              <p:nvPr/>
            </p:nvGrpSpPr>
            <p:grpSpPr bwMode="auto">
              <a:xfrm>
                <a:off x="398" y="1947"/>
                <a:ext cx="240" cy="212"/>
                <a:chOff x="480" y="2880"/>
                <a:chExt cx="240" cy="212"/>
              </a:xfrm>
            </p:grpSpPr>
            <p:sp>
              <p:nvSpPr>
                <p:cNvPr id="76847" name="Text Box 184"/>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848" name="Line 185"/>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03" name="矩形 102"/>
            <p:cNvSpPr/>
            <p:nvPr/>
          </p:nvSpPr>
          <p:spPr>
            <a:xfrm>
              <a:off x="549958" y="3978634"/>
              <a:ext cx="1085554" cy="707886"/>
            </a:xfrm>
            <a:prstGeom prst="rect">
              <a:avLst/>
            </a:prstGeom>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反相器</a:t>
              </a:r>
              <a:endParaRPr lang="en-US" altLang="zh-CN" sz="2000" dirty="0">
                <a:solidFill>
                  <a:srgbClr val="000000"/>
                </a:solidFill>
              </a:endParaRPr>
            </a:p>
            <a:p>
              <a:pPr eaLnBrk="1" hangingPunct="1">
                <a:lnSpc>
                  <a:spcPct val="100000"/>
                </a:lnSpc>
                <a:spcBef>
                  <a:spcPct val="0"/>
                </a:spcBef>
                <a:buClrTx/>
                <a:buSzTx/>
                <a:buFontTx/>
                <a:buNone/>
              </a:pPr>
              <a:r>
                <a:rPr lang="zh-CN" altLang="en-US" sz="2000" dirty="0">
                  <a:solidFill>
                    <a:srgbClr val="000000"/>
                  </a:solidFill>
                </a:rPr>
                <a:t>或</a:t>
              </a:r>
              <a:r>
                <a:rPr lang="en-US" altLang="zh-CN" sz="2000" dirty="0">
                  <a:solidFill>
                    <a:srgbClr val="000000"/>
                  </a:solidFill>
                </a:rPr>
                <a:t>OC</a:t>
              </a:r>
              <a:r>
                <a:rPr lang="zh-CN" altLang="en-US" sz="2000" dirty="0">
                  <a:solidFill>
                    <a:srgbClr val="000000"/>
                  </a:solidFill>
                </a:rPr>
                <a:t>门</a:t>
              </a:r>
              <a:endParaRPr lang="zh-CN" altLang="en-US" sz="2000" dirty="0">
                <a:solidFill>
                  <a:srgbClr val="FC0128"/>
                </a:solidFill>
              </a:endParaRPr>
            </a:p>
          </p:txBody>
        </p:sp>
      </p:grpSp>
      <p:grpSp>
        <p:nvGrpSpPr>
          <p:cNvPr id="3" name="Group 240"/>
          <p:cNvGrpSpPr/>
          <p:nvPr/>
        </p:nvGrpSpPr>
        <p:grpSpPr bwMode="auto">
          <a:xfrm>
            <a:off x="5653336" y="863382"/>
            <a:ext cx="4191000" cy="5653089"/>
            <a:chOff x="2449" y="527"/>
            <a:chExt cx="2640" cy="3561"/>
          </a:xfrm>
        </p:grpSpPr>
        <p:sp>
          <p:nvSpPr>
            <p:cNvPr id="76869" name="Text Box 187"/>
            <p:cNvSpPr txBox="1">
              <a:spLocks noChangeArrowheads="1"/>
            </p:cNvSpPr>
            <p:nvPr/>
          </p:nvSpPr>
          <p:spPr bwMode="auto">
            <a:xfrm>
              <a:off x="2688" y="527"/>
              <a:ext cx="2353" cy="331"/>
            </a:xfrm>
            <a:prstGeom prst="rect">
              <a:avLst/>
            </a:prstGeom>
            <a:noFill/>
            <a:ln w="9525">
              <a:noFill/>
              <a:miter lim="800000"/>
            </a:ln>
          </p:spPr>
          <p:txBody>
            <a:bodyPr wrap="square">
              <a:spAutoFit/>
            </a:bodyPr>
            <a:lstStyle/>
            <a:p>
              <a:pPr marL="172720" indent="-457200">
                <a:lnSpc>
                  <a:spcPct val="130000"/>
                </a:lnSpc>
                <a:spcBef>
                  <a:spcPts val="0"/>
                </a:spcBef>
                <a:buClr>
                  <a:srgbClr val="FF0000"/>
                </a:buClr>
                <a:buFont typeface="+mj-ea"/>
                <a:buAutoNum type="circleNumDbPlain" startAt="2"/>
              </a:pPr>
              <a:r>
                <a:rPr lang="zh-CN" altLang="en-US" sz="2400" kern="0" dirty="0">
                  <a:solidFill>
                    <a:srgbClr val="000000"/>
                  </a:solidFill>
                  <a:latin typeface="Arial" panose="020B0604020202020204"/>
                </a:rPr>
                <a:t>译码器（共阳器件）</a:t>
              </a:r>
              <a:endParaRPr lang="zh-CN" altLang="en-US" sz="2400" kern="0" dirty="0">
                <a:solidFill>
                  <a:srgbClr val="000000"/>
                </a:solidFill>
                <a:latin typeface="Arial" panose="020B0604020202020204"/>
              </a:endParaRPr>
            </a:p>
          </p:txBody>
        </p:sp>
        <p:grpSp>
          <p:nvGrpSpPr>
            <p:cNvPr id="4" name="Group 188"/>
            <p:cNvGrpSpPr/>
            <p:nvPr/>
          </p:nvGrpSpPr>
          <p:grpSpPr bwMode="auto">
            <a:xfrm>
              <a:off x="2449" y="891"/>
              <a:ext cx="2640" cy="3197"/>
              <a:chOff x="2400" y="720"/>
              <a:chExt cx="2640" cy="3197"/>
            </a:xfrm>
          </p:grpSpPr>
          <p:sp>
            <p:nvSpPr>
              <p:cNvPr id="76871" name="Rectangle 189"/>
              <p:cNvSpPr>
                <a:spLocks noChangeArrowheads="1"/>
              </p:cNvSpPr>
              <p:nvPr/>
            </p:nvSpPr>
            <p:spPr bwMode="auto">
              <a:xfrm>
                <a:off x="4320" y="931"/>
                <a:ext cx="720"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2</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3</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4</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5</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6</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7</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8</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9</a:t>
                </a:r>
                <a:endParaRPr lang="en-US" altLang="zh-CN" sz="1600">
                  <a:solidFill>
                    <a:srgbClr val="000000"/>
                  </a:solidFill>
                </a:endParaRPr>
              </a:p>
            </p:txBody>
          </p:sp>
          <p:sp>
            <p:nvSpPr>
              <p:cNvPr id="76872" name="Rectangle 190"/>
              <p:cNvSpPr>
                <a:spLocks noChangeArrowheads="1"/>
              </p:cNvSpPr>
              <p:nvPr/>
            </p:nvSpPr>
            <p:spPr bwMode="auto">
              <a:xfrm>
                <a:off x="4320" y="720"/>
                <a:ext cx="72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ea typeface="楷体_GB2312" pitchFamily="49" charset="-122"/>
                  </a:rPr>
                  <a:t>显示数字</a:t>
                </a:r>
                <a:endParaRPr lang="zh-CN" altLang="en-US">
                  <a:solidFill>
                    <a:srgbClr val="000000"/>
                  </a:solidFill>
                  <a:ea typeface="楷体_GB2312" pitchFamily="49" charset="-122"/>
                </a:endParaRPr>
              </a:p>
            </p:txBody>
          </p:sp>
          <p:sp>
            <p:nvSpPr>
              <p:cNvPr id="76873" name="Rectangle 191"/>
              <p:cNvSpPr>
                <a:spLocks noChangeArrowheads="1"/>
              </p:cNvSpPr>
              <p:nvPr/>
            </p:nvSpPr>
            <p:spPr bwMode="auto">
              <a:xfrm>
                <a:off x="3208" y="931"/>
                <a:ext cx="1112"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0  0  1  0  0  1  0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1  0  0  1  1  0  0 </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0  1  0  0  1  0  0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endParaRPr lang="en-US" altLang="zh-CN" sz="1600" dirty="0">
                  <a:solidFill>
                    <a:srgbClr val="000000"/>
                  </a:solidFill>
                </a:endParaRPr>
              </a:p>
            </p:txBody>
          </p:sp>
          <p:sp>
            <p:nvSpPr>
              <p:cNvPr id="76874" name="Rectangle 192"/>
              <p:cNvSpPr>
                <a:spLocks noChangeArrowheads="1"/>
              </p:cNvSpPr>
              <p:nvPr/>
            </p:nvSpPr>
            <p:spPr bwMode="auto">
              <a:xfrm>
                <a:off x="2400" y="931"/>
                <a:ext cx="808"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a:t>
                </a:r>
                <a:endParaRPr lang="en-US" altLang="zh-CN" sz="1600" dirty="0">
                  <a:solidFill>
                    <a:srgbClr val="000000"/>
                  </a:solidFill>
                </a:endParaRPr>
              </a:p>
            </p:txBody>
          </p:sp>
          <p:sp>
            <p:nvSpPr>
              <p:cNvPr id="76875" name="Rectangle 193"/>
              <p:cNvSpPr>
                <a:spLocks noChangeArrowheads="1"/>
              </p:cNvSpPr>
              <p:nvPr/>
            </p:nvSpPr>
            <p:spPr bwMode="auto">
              <a:xfrm>
                <a:off x="3208" y="720"/>
                <a:ext cx="111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76876" name="Rectangle 194"/>
              <p:cNvSpPr>
                <a:spLocks noChangeArrowheads="1"/>
              </p:cNvSpPr>
              <p:nvPr/>
            </p:nvSpPr>
            <p:spPr bwMode="auto">
              <a:xfrm>
                <a:off x="2400" y="720"/>
                <a:ext cx="80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D C B A</a:t>
                </a:r>
                <a:endParaRPr lang="en-US" altLang="zh-CN" sz="1600">
                  <a:solidFill>
                    <a:srgbClr val="000000"/>
                  </a:solidFill>
                </a:endParaRPr>
              </a:p>
            </p:txBody>
          </p:sp>
          <p:sp>
            <p:nvSpPr>
              <p:cNvPr id="76877" name="Line 195"/>
              <p:cNvSpPr>
                <a:spLocks noChangeShapeType="1"/>
              </p:cNvSpPr>
              <p:nvPr/>
            </p:nvSpPr>
            <p:spPr bwMode="auto">
              <a:xfrm>
                <a:off x="2400" y="720"/>
                <a:ext cx="264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8" name="Line 196"/>
              <p:cNvSpPr>
                <a:spLocks noChangeShapeType="1"/>
              </p:cNvSpPr>
              <p:nvPr/>
            </p:nvSpPr>
            <p:spPr bwMode="auto">
              <a:xfrm>
                <a:off x="2400" y="931"/>
                <a:ext cx="264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9" name="Line 197"/>
              <p:cNvSpPr>
                <a:spLocks noChangeShapeType="1"/>
              </p:cNvSpPr>
              <p:nvPr/>
            </p:nvSpPr>
            <p:spPr bwMode="auto">
              <a:xfrm>
                <a:off x="2400" y="3917"/>
                <a:ext cx="264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0" name="Line 199"/>
              <p:cNvSpPr>
                <a:spLocks noChangeShapeType="1"/>
              </p:cNvSpPr>
              <p:nvPr/>
            </p:nvSpPr>
            <p:spPr bwMode="auto">
              <a:xfrm>
                <a:off x="3208" y="720"/>
                <a:ext cx="0" cy="319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1" name="Line 201"/>
              <p:cNvSpPr>
                <a:spLocks noChangeShapeType="1"/>
              </p:cNvSpPr>
              <p:nvPr/>
            </p:nvSpPr>
            <p:spPr bwMode="auto">
              <a:xfrm>
                <a:off x="4320" y="720"/>
                <a:ext cx="0" cy="319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202"/>
              <p:cNvGrpSpPr/>
              <p:nvPr/>
            </p:nvGrpSpPr>
            <p:grpSpPr bwMode="auto">
              <a:xfrm>
                <a:off x="3264" y="720"/>
                <a:ext cx="240" cy="212"/>
                <a:chOff x="480" y="2880"/>
                <a:chExt cx="240" cy="212"/>
              </a:xfrm>
            </p:grpSpPr>
            <p:sp>
              <p:nvSpPr>
                <p:cNvPr id="76901" name="Text Box 203"/>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902" name="Line 204"/>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5"/>
              <p:cNvGrpSpPr/>
              <p:nvPr/>
            </p:nvGrpSpPr>
            <p:grpSpPr bwMode="auto">
              <a:xfrm>
                <a:off x="3408" y="720"/>
                <a:ext cx="240" cy="212"/>
                <a:chOff x="480" y="2880"/>
                <a:chExt cx="240" cy="212"/>
              </a:xfrm>
            </p:grpSpPr>
            <p:sp>
              <p:nvSpPr>
                <p:cNvPr id="76899" name="Text Box 206"/>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6900" name="Line 207"/>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8"/>
              <p:cNvGrpSpPr/>
              <p:nvPr/>
            </p:nvGrpSpPr>
            <p:grpSpPr bwMode="auto">
              <a:xfrm>
                <a:off x="3552" y="720"/>
                <a:ext cx="240" cy="212"/>
                <a:chOff x="480" y="2880"/>
                <a:chExt cx="240" cy="212"/>
              </a:xfrm>
            </p:grpSpPr>
            <p:sp>
              <p:nvSpPr>
                <p:cNvPr id="76897" name="Text Box 209"/>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c</a:t>
                  </a:r>
                  <a:endParaRPr lang="en-US" altLang="zh-CN" sz="1600">
                    <a:solidFill>
                      <a:srgbClr val="000000"/>
                    </a:solidFill>
                  </a:endParaRPr>
                </a:p>
              </p:txBody>
            </p:sp>
            <p:sp>
              <p:nvSpPr>
                <p:cNvPr id="76898" name="Line 210"/>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211"/>
              <p:cNvGrpSpPr/>
              <p:nvPr/>
            </p:nvGrpSpPr>
            <p:grpSpPr bwMode="auto">
              <a:xfrm>
                <a:off x="3696" y="720"/>
                <a:ext cx="240" cy="212"/>
                <a:chOff x="480" y="2880"/>
                <a:chExt cx="240" cy="212"/>
              </a:xfrm>
            </p:grpSpPr>
            <p:sp>
              <p:nvSpPr>
                <p:cNvPr id="76895" name="Text Box 212"/>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d</a:t>
                  </a:r>
                  <a:endParaRPr lang="en-US" altLang="zh-CN" sz="1600">
                    <a:solidFill>
                      <a:srgbClr val="000000"/>
                    </a:solidFill>
                  </a:endParaRPr>
                </a:p>
              </p:txBody>
            </p:sp>
            <p:sp>
              <p:nvSpPr>
                <p:cNvPr id="76896" name="Line 213"/>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14"/>
              <p:cNvGrpSpPr/>
              <p:nvPr/>
            </p:nvGrpSpPr>
            <p:grpSpPr bwMode="auto">
              <a:xfrm>
                <a:off x="3840" y="720"/>
                <a:ext cx="240" cy="212"/>
                <a:chOff x="480" y="2880"/>
                <a:chExt cx="240" cy="212"/>
              </a:xfrm>
            </p:grpSpPr>
            <p:sp>
              <p:nvSpPr>
                <p:cNvPr id="76893" name="Text Box 215"/>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e</a:t>
                  </a:r>
                  <a:endParaRPr lang="en-US" altLang="zh-CN" sz="1600">
                    <a:solidFill>
                      <a:srgbClr val="000000"/>
                    </a:solidFill>
                  </a:endParaRPr>
                </a:p>
              </p:txBody>
            </p:sp>
            <p:sp>
              <p:nvSpPr>
                <p:cNvPr id="76894" name="Line 216"/>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17"/>
              <p:cNvGrpSpPr/>
              <p:nvPr/>
            </p:nvGrpSpPr>
            <p:grpSpPr bwMode="auto">
              <a:xfrm>
                <a:off x="3984" y="720"/>
                <a:ext cx="240" cy="212"/>
                <a:chOff x="480" y="2880"/>
                <a:chExt cx="240" cy="212"/>
              </a:xfrm>
            </p:grpSpPr>
            <p:sp>
              <p:nvSpPr>
                <p:cNvPr id="76891" name="Text Box 218"/>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f</a:t>
                  </a:r>
                  <a:endParaRPr lang="en-US" altLang="zh-CN" sz="1600">
                    <a:solidFill>
                      <a:srgbClr val="000000"/>
                    </a:solidFill>
                  </a:endParaRPr>
                </a:p>
              </p:txBody>
            </p:sp>
            <p:sp>
              <p:nvSpPr>
                <p:cNvPr id="76892" name="Line 219"/>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220"/>
              <p:cNvGrpSpPr/>
              <p:nvPr/>
            </p:nvGrpSpPr>
            <p:grpSpPr bwMode="auto">
              <a:xfrm>
                <a:off x="4128" y="720"/>
                <a:ext cx="240" cy="212"/>
                <a:chOff x="480" y="2880"/>
                <a:chExt cx="240" cy="212"/>
              </a:xfrm>
            </p:grpSpPr>
            <p:sp>
              <p:nvSpPr>
                <p:cNvPr id="76889" name="Text Box 221"/>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sp>
              <p:nvSpPr>
                <p:cNvPr id="76890" name="Line 222"/>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aphicFrame>
        <p:nvGraphicFramePr>
          <p:cNvPr id="2" name="Object 4"/>
          <p:cNvGraphicFramePr>
            <a:graphicFrameLocks noChangeAspect="1"/>
          </p:cNvGraphicFramePr>
          <p:nvPr/>
        </p:nvGraphicFramePr>
        <p:xfrm>
          <a:off x="10281958" y="1961139"/>
          <a:ext cx="1046163" cy="2017712"/>
        </p:xfrm>
        <a:graphic>
          <a:graphicData uri="http://schemas.openxmlformats.org/presentationml/2006/ole">
            <mc:AlternateContent xmlns:mc="http://schemas.openxmlformats.org/markup-compatibility/2006">
              <mc:Choice xmlns:v="urn:schemas-microsoft-com:vml" Requires="v">
                <p:oleObj spid="_x0000_s0" name="Visio" r:id="rId1" imgW="1166495" imgH="2239010" progId="Visio.Drawing.11">
                  <p:embed/>
                </p:oleObj>
              </mc:Choice>
              <mc:Fallback>
                <p:oleObj name="Visio" r:id="rId1" imgW="1166495" imgH="223901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1958" y="1961139"/>
                        <a:ext cx="1046163" cy="2017712"/>
                      </a:xfrm>
                      <a:prstGeom prst="rect">
                        <a:avLst/>
                      </a:prstGeom>
                      <a:noFill/>
                      <a:ln>
                        <a:noFill/>
                      </a:ln>
                      <a:effec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35304"/>
                                        </p:tgtEl>
                                        <p:attrNameLst>
                                          <p:attrName>style.visibility</p:attrName>
                                        </p:attrNameLst>
                                      </p:cBhvr>
                                      <p:to>
                                        <p:strVal val="visible"/>
                                      </p:to>
                                    </p:set>
                                    <p:anim calcmode="lin" valueType="num">
                                      <p:cBhvr additive="base">
                                        <p:cTn id="15" dur="500" fill="hold"/>
                                        <p:tgtEl>
                                          <p:spTgt spid="135304"/>
                                        </p:tgtEl>
                                        <p:attrNameLst>
                                          <p:attrName>ppt_x</p:attrName>
                                        </p:attrNameLst>
                                      </p:cBhvr>
                                      <p:tavLst>
                                        <p:tav tm="0">
                                          <p:val>
                                            <p:strVal val="0-#ppt_w/2"/>
                                          </p:val>
                                        </p:tav>
                                        <p:tav tm="100000">
                                          <p:val>
                                            <p:strVal val="#ppt_x"/>
                                          </p:val>
                                        </p:tav>
                                      </p:tavLst>
                                    </p:anim>
                                    <p:anim calcmode="lin" valueType="num">
                                      <p:cBhvr additive="base">
                                        <p:cTn id="16" dur="500" fill="hold"/>
                                        <p:tgtEl>
                                          <p:spTgt spid="13530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04" grpId="0"/>
    </p:bldLst>
  </p:timing>
</p:sld>
</file>

<file path=ppt/slides/slide74.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612000" y="252000"/>
            <a:ext cx="7344816"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七段</a:t>
            </a:r>
            <a:r>
              <a:rPr lang="zh-CN" altLang="en-US" i="0" dirty="0">
                <a:solidFill>
                  <a:schemeClr val="accent1"/>
                </a:solidFill>
                <a:latin typeface="Times New Roman" panose="02020603050405020304" pitchFamily="18" charset="0"/>
                <a:cs typeface="Times New Roman" panose="02020603050405020304" pitchFamily="18" charset="0"/>
              </a:rPr>
              <a:t>译码器逻辑电路图（高电平有效）</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12" name="组合 14"/>
          <p:cNvGrpSpPr/>
          <p:nvPr/>
        </p:nvGrpSpPr>
        <p:grpSpPr>
          <a:xfrm>
            <a:off x="5711350" y="819171"/>
            <a:ext cx="6384111" cy="5760163"/>
            <a:chOff x="2758449" y="800028"/>
            <a:chExt cx="6384111" cy="5760163"/>
          </a:xfrm>
        </p:grpSpPr>
        <p:pic>
          <p:nvPicPr>
            <p:cNvPr id="17" name="图片 4"/>
            <p:cNvPicPr>
              <a:picLocks noChangeAspect="1"/>
            </p:cNvPicPr>
            <p:nvPr/>
          </p:nvPicPr>
          <p:blipFill>
            <a:blip r:embed="rId1"/>
            <a:stretch>
              <a:fillRect/>
            </a:stretch>
          </p:blipFill>
          <p:spPr>
            <a:xfrm>
              <a:off x="2758449" y="800028"/>
              <a:ext cx="5722821" cy="5591764"/>
            </a:xfrm>
            <a:prstGeom prst="rect">
              <a:avLst/>
            </a:prstGeom>
          </p:spPr>
        </p:pic>
        <p:sp>
          <p:nvSpPr>
            <p:cNvPr id="18" name="矩形 5"/>
            <p:cNvSpPr/>
            <p:nvPr/>
          </p:nvSpPr>
          <p:spPr bwMode="auto">
            <a:xfrm>
              <a:off x="8422553" y="1954635"/>
              <a:ext cx="720007" cy="460555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9" name="矩形 6"/>
            <p:cNvSpPr/>
            <p:nvPr/>
          </p:nvSpPr>
          <p:spPr bwMode="auto">
            <a:xfrm>
              <a:off x="7592037" y="6057972"/>
              <a:ext cx="1216403" cy="3338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cxnSp>
          <p:nvCxnSpPr>
            <p:cNvPr id="20" name="直接连接符 8"/>
            <p:cNvCxnSpPr/>
            <p:nvPr/>
          </p:nvCxnSpPr>
          <p:spPr bwMode="auto">
            <a:xfrm flipV="1">
              <a:off x="7592037" y="6291743"/>
              <a:ext cx="330647" cy="252"/>
            </a:xfrm>
            <a:prstGeom prst="line">
              <a:avLst/>
            </a:prstGeom>
            <a:noFill/>
            <a:ln w="38100" cap="flat" cmpd="sng" algn="ctr">
              <a:solidFill>
                <a:schemeClr val="tx1"/>
              </a:solidFill>
              <a:prstDash val="solid"/>
              <a:round/>
              <a:headEnd type="none" w="med" len="med"/>
              <a:tailEnd type="none" w="med" len="med"/>
            </a:ln>
            <a:effectLst/>
          </p:spPr>
        </p:cxnSp>
        <p:cxnSp>
          <p:nvCxnSpPr>
            <p:cNvPr id="21" name="直接连接符 11"/>
            <p:cNvCxnSpPr/>
            <p:nvPr/>
          </p:nvCxnSpPr>
          <p:spPr bwMode="auto">
            <a:xfrm>
              <a:off x="7926161" y="6057972"/>
              <a:ext cx="0" cy="233771"/>
            </a:xfrm>
            <a:prstGeom prst="line">
              <a:avLst/>
            </a:prstGeom>
            <a:noFill/>
            <a:ln w="38100" cap="flat" cmpd="sng" algn="ctr">
              <a:solidFill>
                <a:schemeClr val="tx1"/>
              </a:solidFill>
              <a:prstDash val="solid"/>
              <a:round/>
              <a:headEnd type="none" w="med" len="med"/>
              <a:tailEnd type="none" w="med" len="med"/>
            </a:ln>
            <a:effectLst/>
          </p:spPr>
        </p:cxnSp>
        <p:sp>
          <p:nvSpPr>
            <p:cNvPr id="22" name="矩形 13"/>
            <p:cNvSpPr/>
            <p:nvPr/>
          </p:nvSpPr>
          <p:spPr bwMode="auto">
            <a:xfrm>
              <a:off x="8179266" y="906011"/>
              <a:ext cx="780176" cy="88022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grpSp>
      <p:pic>
        <p:nvPicPr>
          <p:cNvPr id="23" name="内容占位符 10"/>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6539" y="1375797"/>
            <a:ext cx="5414503" cy="2017712"/>
          </a:xfrm>
          <a:prstGeom prst="rect">
            <a:avLst/>
          </a:prstGeom>
          <a:noFill/>
          <a:ln w="12700">
            <a:noFill/>
            <a:miter lim="800000"/>
            <a:headEnd/>
            <a:tailEnd/>
          </a:ln>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7"/>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4211" name="Rectangle 2"/>
          <p:cNvSpPr>
            <a:spLocks noGrp="1" noChangeArrowheads="1"/>
          </p:cNvSpPr>
          <p:nvPr>
            <p:ph type="title"/>
          </p:nvPr>
        </p:nvSpPr>
        <p:spPr>
          <a:xfrm>
            <a:off x="191344" y="190017"/>
            <a:ext cx="7010400" cy="372603"/>
          </a:xfrm>
        </p:spPr>
        <p:txBody>
          <a:bodyPr/>
          <a:lstStyle/>
          <a:p>
            <a:pPr eaLnBrk="1" hangingPunct="1"/>
            <a:r>
              <a:rPr lang="zh-CN" altLang="en-US" dirty="0"/>
              <a:t>用译码器设计组合逻辑电路</a:t>
            </a:r>
            <a:endParaRPr lang="zh-CN" altLang="en-US" dirty="0"/>
          </a:p>
        </p:txBody>
      </p:sp>
      <p:sp>
        <p:nvSpPr>
          <p:cNvPr id="94212" name="Rectangle 3"/>
          <p:cNvSpPr>
            <a:spLocks noGrp="1" noChangeArrowheads="1"/>
          </p:cNvSpPr>
          <p:nvPr>
            <p:ph type="body" sz="half" idx="1"/>
          </p:nvPr>
        </p:nvSpPr>
        <p:spPr>
          <a:xfrm>
            <a:off x="1631504" y="916753"/>
            <a:ext cx="8214296" cy="470129"/>
          </a:xfrm>
        </p:spPr>
        <p:txBody>
          <a:bodyPr/>
          <a:lstStyle/>
          <a:p>
            <a:pPr eaLnBrk="1" hangingPunct="1"/>
            <a:r>
              <a:rPr lang="zh-CN" altLang="en-US" dirty="0"/>
              <a:t>试用</a:t>
            </a:r>
            <a:r>
              <a:rPr lang="en-US" altLang="zh-CN" dirty="0"/>
              <a:t>3</a:t>
            </a:r>
            <a:r>
              <a:rPr lang="zh-CN" altLang="en-US" dirty="0"/>
              <a:t>线</a:t>
            </a:r>
            <a:r>
              <a:rPr lang="en-US" altLang="zh-CN" dirty="0"/>
              <a:t>/8</a:t>
            </a:r>
            <a:r>
              <a:rPr lang="zh-CN" altLang="en-US" dirty="0"/>
              <a:t>线译码器实现逻辑函数（高电平有效）</a:t>
            </a:r>
            <a:endParaRPr lang="zh-CN" altLang="en-US" dirty="0"/>
          </a:p>
        </p:txBody>
      </p:sp>
      <p:graphicFrame>
        <p:nvGraphicFramePr>
          <p:cNvPr id="238596" name="Object 4"/>
          <p:cNvGraphicFramePr>
            <a:graphicFrameLocks noGrp="1" noChangeAspect="1"/>
          </p:cNvGraphicFramePr>
          <p:nvPr>
            <p:ph sz="quarter" idx="2"/>
          </p:nvPr>
        </p:nvGraphicFramePr>
        <p:xfrm>
          <a:off x="3431704" y="1708943"/>
          <a:ext cx="4895850" cy="1271588"/>
        </p:xfrm>
        <a:graphic>
          <a:graphicData uri="http://schemas.openxmlformats.org/presentationml/2006/ole">
            <mc:AlternateContent xmlns:mc="http://schemas.openxmlformats.org/markup-compatibility/2006">
              <mc:Choice xmlns:v="urn:schemas-microsoft-com:vml" Requires="v">
                <p:oleObj spid="_x0000_s0" name="公式" r:id="rId1" imgW="1955800" imgH="508000" progId="Equation.3">
                  <p:embed/>
                </p:oleObj>
              </mc:Choice>
              <mc:Fallback>
                <p:oleObj name="公式" r:id="rId1" imgW="1955800" imgH="508000" progId="Equation.3">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708943"/>
                        <a:ext cx="4895850" cy="1271588"/>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5" name="Object 9"/>
          <p:cNvGraphicFramePr>
            <a:graphicFrameLocks noChangeAspect="1"/>
          </p:cNvGraphicFramePr>
          <p:nvPr/>
        </p:nvGraphicFramePr>
        <p:xfrm>
          <a:off x="4367808" y="3726346"/>
          <a:ext cx="5905500" cy="2941637"/>
        </p:xfrm>
        <a:graphic>
          <a:graphicData uri="http://schemas.openxmlformats.org/presentationml/2006/ole">
            <mc:AlternateContent xmlns:mc="http://schemas.openxmlformats.org/markup-compatibility/2006">
              <mc:Choice xmlns:v="urn:schemas-microsoft-com:vml" Requires="v">
                <p:oleObj spid="_x0000_s2" name="Visio" r:id="rId3" imgW="4912360" imgH="2519045" progId="Visio.Drawing.11">
                  <p:embed/>
                </p:oleObj>
              </mc:Choice>
              <mc:Fallback>
                <p:oleObj name="Visio" r:id="rId3" imgW="4912360" imgH="251904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808" y="3726346"/>
                        <a:ext cx="5905500"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8604" name="Object 12"/>
          <p:cNvGraphicFramePr>
            <a:graphicFrameLocks noChangeAspect="1"/>
          </p:cNvGraphicFramePr>
          <p:nvPr/>
        </p:nvGraphicFramePr>
        <p:xfrm>
          <a:off x="7781155" y="4207301"/>
          <a:ext cx="419100" cy="287338"/>
        </p:xfrm>
        <a:graphic>
          <a:graphicData uri="http://schemas.openxmlformats.org/presentationml/2006/ole">
            <mc:AlternateContent xmlns:mc="http://schemas.openxmlformats.org/markup-compatibility/2006">
              <mc:Choice xmlns:v="urn:schemas-microsoft-com:vml" Requires="v">
                <p:oleObj spid="_x0000_s3" name="公式" r:id="rId5" imgW="203200" imgH="139700" progId="Equation.3">
                  <p:embed/>
                </p:oleObj>
              </mc:Choice>
              <mc:Fallback>
                <p:oleObj name="公式" r:id="rId5" imgW="2032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155" y="4207301"/>
                        <a:ext cx="419100"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5" name="Object 13"/>
          <p:cNvGraphicFramePr>
            <a:graphicFrameLocks noChangeAspect="1"/>
          </p:cNvGraphicFramePr>
          <p:nvPr/>
        </p:nvGraphicFramePr>
        <p:xfrm>
          <a:off x="7767661" y="4848772"/>
          <a:ext cx="446088" cy="287338"/>
        </p:xfrm>
        <a:graphic>
          <a:graphicData uri="http://schemas.openxmlformats.org/presentationml/2006/ole">
            <mc:AlternateContent xmlns:mc="http://schemas.openxmlformats.org/markup-compatibility/2006">
              <mc:Choice xmlns:v="urn:schemas-microsoft-com:vml" Requires="v">
                <p:oleObj spid="_x0000_s4" name="公式" r:id="rId7" imgW="215900" imgH="139700" progId="Equation.3">
                  <p:embed/>
                </p:oleObj>
              </mc:Choice>
              <mc:Fallback>
                <p:oleObj name="公式" r:id="rId7" imgW="215900" imgH="139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7661" y="4848772"/>
                        <a:ext cx="446088"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6" name="Object 14"/>
          <p:cNvGraphicFramePr>
            <a:graphicFrameLocks noChangeAspect="1"/>
          </p:cNvGraphicFramePr>
          <p:nvPr/>
        </p:nvGraphicFramePr>
        <p:xfrm>
          <a:off x="7781155" y="5309554"/>
          <a:ext cx="419100" cy="287337"/>
        </p:xfrm>
        <a:graphic>
          <a:graphicData uri="http://schemas.openxmlformats.org/presentationml/2006/ole">
            <mc:AlternateContent xmlns:mc="http://schemas.openxmlformats.org/markup-compatibility/2006">
              <mc:Choice xmlns:v="urn:schemas-microsoft-com:vml" Requires="v">
                <p:oleObj spid="_x0000_s5" name="公式" r:id="rId9" imgW="203200" imgH="139700" progId="Equation.3">
                  <p:embed/>
                </p:oleObj>
              </mc:Choice>
              <mc:Fallback>
                <p:oleObj name="公式" r:id="rId9" imgW="203200" imgH="1397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1155" y="5309554"/>
                        <a:ext cx="419100" cy="28733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7" name="Object 15"/>
          <p:cNvGraphicFramePr>
            <a:graphicFrameLocks noChangeAspect="1"/>
          </p:cNvGraphicFramePr>
          <p:nvPr/>
        </p:nvGraphicFramePr>
        <p:xfrm>
          <a:off x="7772607" y="5674519"/>
          <a:ext cx="446087" cy="287338"/>
        </p:xfrm>
        <a:graphic>
          <a:graphicData uri="http://schemas.openxmlformats.org/presentationml/2006/ole">
            <mc:AlternateContent xmlns:mc="http://schemas.openxmlformats.org/markup-compatibility/2006">
              <mc:Choice xmlns:v="urn:schemas-microsoft-com:vml" Requires="v">
                <p:oleObj spid="_x0000_s6" name="公式" r:id="rId11" imgW="215900" imgH="139700" progId="Equation.3">
                  <p:embed/>
                </p:oleObj>
              </mc:Choice>
              <mc:Fallback>
                <p:oleObj name="公式" r:id="rId11" imgW="215900" imgH="1397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607" y="5674519"/>
                        <a:ext cx="446087"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组合 6"/>
          <p:cNvGrpSpPr/>
          <p:nvPr/>
        </p:nvGrpSpPr>
        <p:grpSpPr>
          <a:xfrm>
            <a:off x="686557" y="3292933"/>
            <a:ext cx="2464269" cy="2381586"/>
            <a:chOff x="839416" y="3788569"/>
            <a:chExt cx="2464269" cy="2381586"/>
          </a:xfrm>
        </p:grpSpPr>
        <p:graphicFrame>
          <p:nvGraphicFramePr>
            <p:cNvPr id="238603" name="Object 11"/>
            <p:cNvGraphicFramePr>
              <a:graphicFrameLocks noChangeAspect="1"/>
            </p:cNvGraphicFramePr>
            <p:nvPr/>
          </p:nvGraphicFramePr>
          <p:xfrm>
            <a:off x="839416" y="3788569"/>
            <a:ext cx="1646237" cy="2305050"/>
          </p:xfrm>
          <a:graphic>
            <a:graphicData uri="http://schemas.openxmlformats.org/presentationml/2006/ole">
              <mc:AlternateContent xmlns:mc="http://schemas.openxmlformats.org/markup-compatibility/2006">
                <mc:Choice xmlns:v="urn:schemas-microsoft-com:vml" Requires="v">
                  <p:oleObj spid="_x0000_s8" name="公式" r:id="rId13" imgW="800100" imgH="1117600" progId="Equation.3">
                    <p:embed/>
                  </p:oleObj>
                </mc:Choice>
                <mc:Fallback>
                  <p:oleObj name="公式" r:id="rId13" imgW="800100" imgH="11176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9416" y="3788569"/>
                          <a:ext cx="1646237" cy="2305050"/>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9" name="文本框 8"/>
                <p:cNvSpPr txBox="1"/>
                <p:nvPr/>
              </p:nvSpPr>
              <p:spPr>
                <a:xfrm>
                  <a:off x="2501650" y="3860935"/>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𝟎</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501650" y="3860935"/>
                  <a:ext cx="802035" cy="406265"/>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501650" y="4391160"/>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𝟏</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2501650" y="4391160"/>
                  <a:ext cx="802035" cy="406265"/>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2501650" y="5763890"/>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𝟕</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2501650" y="5763890"/>
                  <a:ext cx="802035" cy="406265"/>
                </a:xfrm>
                <a:prstGeom prst="rect">
                  <a:avLst/>
                </a:prstGeom>
                <a:blipFill rotWithShape="1">
                  <a:blip r:embed="rId17"/>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8596"/>
                                        </p:tgtEl>
                                        <p:attrNameLst>
                                          <p:attrName>style.visibility</p:attrName>
                                        </p:attrNameLst>
                                      </p:cBhvr>
                                      <p:to>
                                        <p:strVal val="visible"/>
                                      </p:to>
                                    </p:set>
                                    <p:anim calcmode="lin" valueType="num">
                                      <p:cBhvr additive="base">
                                        <p:cTn id="7" dur="500" fill="hold"/>
                                        <p:tgtEl>
                                          <p:spTgt spid="238596"/>
                                        </p:tgtEl>
                                        <p:attrNameLst>
                                          <p:attrName>ppt_x</p:attrName>
                                        </p:attrNameLst>
                                      </p:cBhvr>
                                      <p:tavLst>
                                        <p:tav tm="0">
                                          <p:val>
                                            <p:strVal val="0-#ppt_w/2"/>
                                          </p:val>
                                        </p:tav>
                                        <p:tav tm="100000">
                                          <p:val>
                                            <p:strVal val="#ppt_x"/>
                                          </p:val>
                                        </p:tav>
                                      </p:tavLst>
                                    </p:anim>
                                    <p:anim calcmode="lin" valueType="num">
                                      <p:cBhvr additive="base">
                                        <p:cTn id="8" dur="500" fill="hold"/>
                                        <p:tgtEl>
                                          <p:spTgt spid="2385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8604"/>
                                        </p:tgtEl>
                                        <p:attrNameLst>
                                          <p:attrName>style.visibility</p:attrName>
                                        </p:attrNameLst>
                                      </p:cBhvr>
                                      <p:to>
                                        <p:strVal val="visible"/>
                                      </p:to>
                                    </p:set>
                                    <p:anim calcmode="lin" valueType="num">
                                      <p:cBhvr additive="base">
                                        <p:cTn id="13" dur="500" fill="hold"/>
                                        <p:tgtEl>
                                          <p:spTgt spid="238604"/>
                                        </p:tgtEl>
                                        <p:attrNameLst>
                                          <p:attrName>ppt_x</p:attrName>
                                        </p:attrNameLst>
                                      </p:cBhvr>
                                      <p:tavLst>
                                        <p:tav tm="0">
                                          <p:val>
                                            <p:strVal val="0-#ppt_w/2"/>
                                          </p:val>
                                        </p:tav>
                                        <p:tav tm="100000">
                                          <p:val>
                                            <p:strVal val="#ppt_x"/>
                                          </p:val>
                                        </p:tav>
                                      </p:tavLst>
                                    </p:anim>
                                    <p:anim calcmode="lin" valueType="num">
                                      <p:cBhvr additive="base">
                                        <p:cTn id="14" dur="500" fill="hold"/>
                                        <p:tgtEl>
                                          <p:spTgt spid="23860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8605"/>
                                        </p:tgtEl>
                                        <p:attrNameLst>
                                          <p:attrName>style.visibility</p:attrName>
                                        </p:attrNameLst>
                                      </p:cBhvr>
                                      <p:to>
                                        <p:strVal val="visible"/>
                                      </p:to>
                                    </p:set>
                                    <p:anim calcmode="lin" valueType="num">
                                      <p:cBhvr additive="base">
                                        <p:cTn id="19" dur="500" fill="hold"/>
                                        <p:tgtEl>
                                          <p:spTgt spid="238605"/>
                                        </p:tgtEl>
                                        <p:attrNameLst>
                                          <p:attrName>ppt_x</p:attrName>
                                        </p:attrNameLst>
                                      </p:cBhvr>
                                      <p:tavLst>
                                        <p:tav tm="0">
                                          <p:val>
                                            <p:strVal val="0-#ppt_w/2"/>
                                          </p:val>
                                        </p:tav>
                                        <p:tav tm="100000">
                                          <p:val>
                                            <p:strVal val="#ppt_x"/>
                                          </p:val>
                                        </p:tav>
                                      </p:tavLst>
                                    </p:anim>
                                    <p:anim calcmode="lin" valueType="num">
                                      <p:cBhvr additive="base">
                                        <p:cTn id="20" dur="500" fill="hold"/>
                                        <p:tgtEl>
                                          <p:spTgt spid="2386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38606"/>
                                        </p:tgtEl>
                                        <p:attrNameLst>
                                          <p:attrName>style.visibility</p:attrName>
                                        </p:attrNameLst>
                                      </p:cBhvr>
                                      <p:to>
                                        <p:strVal val="visible"/>
                                      </p:to>
                                    </p:set>
                                    <p:anim calcmode="lin" valueType="num">
                                      <p:cBhvr additive="base">
                                        <p:cTn id="25" dur="500" fill="hold"/>
                                        <p:tgtEl>
                                          <p:spTgt spid="238606"/>
                                        </p:tgtEl>
                                        <p:attrNameLst>
                                          <p:attrName>ppt_x</p:attrName>
                                        </p:attrNameLst>
                                      </p:cBhvr>
                                      <p:tavLst>
                                        <p:tav tm="0">
                                          <p:val>
                                            <p:strVal val="0-#ppt_w/2"/>
                                          </p:val>
                                        </p:tav>
                                        <p:tav tm="100000">
                                          <p:val>
                                            <p:strVal val="#ppt_x"/>
                                          </p:val>
                                        </p:tav>
                                      </p:tavLst>
                                    </p:anim>
                                    <p:anim calcmode="lin" valueType="num">
                                      <p:cBhvr additive="base">
                                        <p:cTn id="26" dur="500" fill="hold"/>
                                        <p:tgtEl>
                                          <p:spTgt spid="23860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8607"/>
                                        </p:tgtEl>
                                        <p:attrNameLst>
                                          <p:attrName>style.visibility</p:attrName>
                                        </p:attrNameLst>
                                      </p:cBhvr>
                                      <p:to>
                                        <p:strVal val="visible"/>
                                      </p:to>
                                    </p:set>
                                    <p:anim calcmode="lin" valueType="num">
                                      <p:cBhvr additive="base">
                                        <p:cTn id="31" dur="500" fill="hold"/>
                                        <p:tgtEl>
                                          <p:spTgt spid="238607"/>
                                        </p:tgtEl>
                                        <p:attrNameLst>
                                          <p:attrName>ppt_x</p:attrName>
                                        </p:attrNameLst>
                                      </p:cBhvr>
                                      <p:tavLst>
                                        <p:tav tm="0">
                                          <p:val>
                                            <p:strVal val="0-#ppt_w/2"/>
                                          </p:val>
                                        </p:tav>
                                        <p:tav tm="100000">
                                          <p:val>
                                            <p:strVal val="#ppt_x"/>
                                          </p:val>
                                        </p:tav>
                                      </p:tavLst>
                                    </p:anim>
                                    <p:anim calcmode="lin" valueType="num">
                                      <p:cBhvr additive="base">
                                        <p:cTn id="32" dur="500" fill="hold"/>
                                        <p:tgtEl>
                                          <p:spTgt spid="23860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8"/>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6259" name="Rectangle 4"/>
          <p:cNvSpPr>
            <a:spLocks noGrp="1" noChangeArrowheads="1"/>
          </p:cNvSpPr>
          <p:nvPr>
            <p:ph type="title" sz="quarter"/>
          </p:nvPr>
        </p:nvSpPr>
        <p:spPr>
          <a:xfrm>
            <a:off x="335360" y="211826"/>
            <a:ext cx="10390716" cy="372603"/>
          </a:xfrm>
        </p:spPr>
        <p:txBody>
          <a:bodyPr/>
          <a:lstStyle/>
          <a:p>
            <a:pPr eaLnBrk="1" hangingPunct="1"/>
            <a:r>
              <a:rPr lang="zh-CN" altLang="en-US" dirty="0"/>
              <a:t>用</a:t>
            </a:r>
            <a:r>
              <a:rPr lang="en-US" altLang="zh-CN" dirty="0"/>
              <a:t>74LS138</a:t>
            </a:r>
            <a:r>
              <a:rPr lang="zh-CN" altLang="en-US" dirty="0"/>
              <a:t>译码器实现</a:t>
            </a:r>
            <a:r>
              <a:rPr lang="en-US" altLang="zh-CN" dirty="0"/>
              <a:t>(</a:t>
            </a:r>
            <a:r>
              <a:rPr lang="zh-CN" altLang="en-US" dirty="0"/>
              <a:t>低电平输出）</a:t>
            </a:r>
            <a:endParaRPr lang="zh-CN" altLang="en-US" dirty="0"/>
          </a:p>
        </p:txBody>
      </p:sp>
      <p:graphicFrame>
        <p:nvGraphicFramePr>
          <p:cNvPr id="330758" name="Object 6"/>
          <p:cNvGraphicFramePr>
            <a:graphicFrameLocks noGrp="1" noChangeAspect="1"/>
          </p:cNvGraphicFramePr>
          <p:nvPr>
            <p:ph sz="quarter" idx="2"/>
          </p:nvPr>
        </p:nvGraphicFramePr>
        <p:xfrm>
          <a:off x="2144151" y="1597818"/>
          <a:ext cx="5256212" cy="682625"/>
        </p:xfrm>
        <a:graphic>
          <a:graphicData uri="http://schemas.openxmlformats.org/presentationml/2006/ole">
            <mc:AlternateContent xmlns:mc="http://schemas.openxmlformats.org/markup-compatibility/2006">
              <mc:Choice xmlns:v="urn:schemas-microsoft-com:vml" Requires="v">
                <p:oleObj spid="_x0000_s0" name="公式" r:id="rId1" imgW="1955165" imgH="254000" progId="Equation.3">
                  <p:embed/>
                </p:oleObj>
              </mc:Choice>
              <mc:Fallback>
                <p:oleObj name="公式" r:id="rId1" imgW="1955165" imgH="254000" progId="Equation.3">
                  <p:embed/>
                  <p:pic>
                    <p:nvPicPr>
                      <p:cNvPr id="0" name="Object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151" y="1597818"/>
                        <a:ext cx="5256212" cy="68262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0" name="Object 8"/>
          <p:cNvGraphicFramePr>
            <a:graphicFrameLocks noGrp="1" noChangeAspect="1"/>
          </p:cNvGraphicFramePr>
          <p:nvPr>
            <p:ph sz="quarter" idx="3"/>
          </p:nvPr>
        </p:nvGraphicFramePr>
        <p:xfrm>
          <a:off x="7896200" y="4434832"/>
          <a:ext cx="3024188" cy="1641475"/>
        </p:xfrm>
        <a:graphic>
          <a:graphicData uri="http://schemas.openxmlformats.org/presentationml/2006/ole">
            <mc:AlternateContent xmlns:mc="http://schemas.openxmlformats.org/markup-compatibility/2006">
              <mc:Choice xmlns:v="urn:schemas-microsoft-com:vml" Requires="v">
                <p:oleObj spid="_x0000_s2" name="公式" r:id="rId3" imgW="1333500" imgH="723900" progId="Equation.3">
                  <p:embed/>
                </p:oleObj>
              </mc:Choice>
              <mc:Fallback>
                <p:oleObj name="公式" r:id="rId3" imgW="1333500" imgH="723900" progId="Equation.3">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00" y="4434832"/>
                        <a:ext cx="3024188" cy="1641475"/>
                      </a:xfrm>
                      <a:prstGeom prst="rect">
                        <a:avLst/>
                      </a:prstGeom>
                      <a:noFill/>
                      <a:ln>
                        <a:noFill/>
                      </a:ln>
                      <a:effectLst/>
                    </p:spPr>
                  </p:pic>
                </p:oleObj>
              </mc:Fallback>
            </mc:AlternateContent>
          </a:graphicData>
        </a:graphic>
      </p:graphicFrame>
      <p:grpSp>
        <p:nvGrpSpPr>
          <p:cNvPr id="96262" name="Group 13"/>
          <p:cNvGrpSpPr/>
          <p:nvPr/>
        </p:nvGrpSpPr>
        <p:grpSpPr bwMode="auto">
          <a:xfrm>
            <a:off x="1103313" y="2954339"/>
            <a:ext cx="5694363" cy="2894013"/>
            <a:chOff x="-265" y="1861"/>
            <a:chExt cx="3587" cy="1823"/>
          </a:xfrm>
        </p:grpSpPr>
        <p:graphicFrame>
          <p:nvGraphicFramePr>
            <p:cNvPr id="96272" name="Object 3"/>
            <p:cNvGraphicFramePr>
              <a:graphicFrameLocks noChangeAspect="1"/>
            </p:cNvGraphicFramePr>
            <p:nvPr/>
          </p:nvGraphicFramePr>
          <p:xfrm>
            <a:off x="-265" y="1861"/>
            <a:ext cx="3587" cy="1823"/>
          </p:xfrm>
          <a:graphic>
            <a:graphicData uri="http://schemas.openxmlformats.org/presentationml/2006/ole">
              <mc:AlternateContent xmlns:mc="http://schemas.openxmlformats.org/markup-compatibility/2006">
                <mc:Choice xmlns:v="urn:schemas-microsoft-com:vml" Requires="v">
                  <p:oleObj spid="_x0000_s3" name="Visio" r:id="rId5" imgW="4831715" imgH="2456180" progId="Visio.Drawing.11">
                    <p:embed/>
                  </p:oleObj>
                </mc:Choice>
                <mc:Fallback>
                  <p:oleObj name="Visio" r:id="rId5" imgW="4831715" imgH="245618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 y="1861"/>
                          <a:ext cx="3587" cy="1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3" name="Oval 12"/>
            <p:cNvSpPr>
              <a:spLocks noChangeArrowheads="1"/>
            </p:cNvSpPr>
            <p:nvPr/>
          </p:nvSpPr>
          <p:spPr bwMode="auto">
            <a:xfrm>
              <a:off x="2608" y="2614"/>
              <a:ext cx="91" cy="91"/>
            </a:xfrm>
            <a:prstGeom prst="ellipse">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aphicFrame>
        <p:nvGraphicFramePr>
          <p:cNvPr id="330766" name="Object 14"/>
          <p:cNvGraphicFramePr>
            <a:graphicFrameLocks noChangeAspect="1"/>
          </p:cNvGraphicFramePr>
          <p:nvPr/>
        </p:nvGraphicFramePr>
        <p:xfrm>
          <a:off x="3943583" y="2748756"/>
          <a:ext cx="442913" cy="493713"/>
        </p:xfrm>
        <a:graphic>
          <a:graphicData uri="http://schemas.openxmlformats.org/presentationml/2006/ole">
            <mc:AlternateContent xmlns:mc="http://schemas.openxmlformats.org/markup-compatibility/2006">
              <mc:Choice xmlns:v="urn:schemas-microsoft-com:vml" Requires="v">
                <p:oleObj spid="_x0000_s4" name="公式" r:id="rId7" imgW="215900" imgH="241300" progId="Equation.3">
                  <p:embed/>
                </p:oleObj>
              </mc:Choice>
              <mc:Fallback>
                <p:oleObj name="公式" r:id="rId7" imgW="215900" imgH="241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583" y="2748756"/>
                        <a:ext cx="442913" cy="4937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7" name="Object 15"/>
          <p:cNvGraphicFramePr>
            <a:graphicFrameLocks noChangeAspect="1"/>
          </p:cNvGraphicFramePr>
          <p:nvPr/>
        </p:nvGraphicFramePr>
        <p:xfrm>
          <a:off x="4578582" y="2748756"/>
          <a:ext cx="469900" cy="493713"/>
        </p:xfrm>
        <a:graphic>
          <a:graphicData uri="http://schemas.openxmlformats.org/presentationml/2006/ole">
            <mc:AlternateContent xmlns:mc="http://schemas.openxmlformats.org/markup-compatibility/2006">
              <mc:Choice xmlns:v="urn:schemas-microsoft-com:vml" Requires="v">
                <p:oleObj spid="_x0000_s5" name="公式" r:id="rId9" imgW="228600" imgH="241300" progId="Equation.3">
                  <p:embed/>
                </p:oleObj>
              </mc:Choice>
              <mc:Fallback>
                <p:oleObj name="公式" r:id="rId9" imgW="228600" imgH="2413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8582" y="2748756"/>
                        <a:ext cx="469900" cy="4937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8" name="Object 16"/>
          <p:cNvGraphicFramePr>
            <a:graphicFrameLocks noChangeAspect="1"/>
          </p:cNvGraphicFramePr>
          <p:nvPr/>
        </p:nvGraphicFramePr>
        <p:xfrm>
          <a:off x="3583220" y="5414168"/>
          <a:ext cx="469900" cy="493712"/>
        </p:xfrm>
        <a:graphic>
          <a:graphicData uri="http://schemas.openxmlformats.org/presentationml/2006/ole">
            <mc:AlternateContent xmlns:mc="http://schemas.openxmlformats.org/markup-compatibility/2006">
              <mc:Choice xmlns:v="urn:schemas-microsoft-com:vml" Requires="v">
                <p:oleObj spid="_x0000_s6" name="公式" r:id="rId11" imgW="228600" imgH="241300" progId="Equation.3">
                  <p:embed/>
                </p:oleObj>
              </mc:Choice>
              <mc:Fallback>
                <p:oleObj name="公式" r:id="rId11" imgW="228600" imgH="2413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3220" y="5414168"/>
                        <a:ext cx="469900" cy="49371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9" name="Object 17"/>
          <p:cNvGraphicFramePr>
            <a:graphicFrameLocks noChangeAspect="1"/>
          </p:cNvGraphicFramePr>
          <p:nvPr/>
        </p:nvGraphicFramePr>
        <p:xfrm>
          <a:off x="4302357" y="5414168"/>
          <a:ext cx="469900" cy="493712"/>
        </p:xfrm>
        <a:graphic>
          <a:graphicData uri="http://schemas.openxmlformats.org/presentationml/2006/ole">
            <mc:AlternateContent xmlns:mc="http://schemas.openxmlformats.org/markup-compatibility/2006">
              <mc:Choice xmlns:v="urn:schemas-microsoft-com:vml" Requires="v">
                <p:oleObj spid="_x0000_s7" name="公式" r:id="rId13" imgW="228600" imgH="241300" progId="Equation.3">
                  <p:embed/>
                </p:oleObj>
              </mc:Choice>
              <mc:Fallback>
                <p:oleObj name="公式" r:id="rId13" imgW="228600" imgH="2413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2357" y="5414168"/>
                        <a:ext cx="469900" cy="49371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7" name="Line 18"/>
          <p:cNvSpPr>
            <a:spLocks noChangeShapeType="1"/>
          </p:cNvSpPr>
          <p:nvPr/>
        </p:nvSpPr>
        <p:spPr bwMode="auto">
          <a:xfrm flipH="1">
            <a:off x="3870557" y="3180556"/>
            <a:ext cx="215900" cy="288925"/>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68" name="Line 19"/>
          <p:cNvSpPr>
            <a:spLocks noChangeShapeType="1"/>
          </p:cNvSpPr>
          <p:nvPr/>
        </p:nvSpPr>
        <p:spPr bwMode="auto">
          <a:xfrm flipH="1">
            <a:off x="4086457" y="3253580"/>
            <a:ext cx="647700" cy="71913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69" name="Line 20"/>
          <p:cNvSpPr>
            <a:spLocks noChangeShapeType="1"/>
          </p:cNvSpPr>
          <p:nvPr/>
        </p:nvSpPr>
        <p:spPr bwMode="auto">
          <a:xfrm>
            <a:off x="4302357" y="4764880"/>
            <a:ext cx="215900" cy="6492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70" name="Line 21"/>
          <p:cNvSpPr>
            <a:spLocks noChangeShapeType="1"/>
          </p:cNvSpPr>
          <p:nvPr/>
        </p:nvSpPr>
        <p:spPr bwMode="auto">
          <a:xfrm>
            <a:off x="3583221" y="4406106"/>
            <a:ext cx="287337" cy="1008063"/>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96271" name="Object 22"/>
          <p:cNvGraphicFramePr>
            <a:graphicFrameLocks noChangeAspect="1"/>
          </p:cNvGraphicFramePr>
          <p:nvPr/>
        </p:nvGraphicFramePr>
        <p:xfrm>
          <a:off x="8479119" y="1432992"/>
          <a:ext cx="2586605" cy="2283347"/>
        </p:xfrm>
        <a:graphic>
          <a:graphicData uri="http://schemas.openxmlformats.org/presentationml/2006/ole">
            <mc:AlternateContent xmlns:mc="http://schemas.openxmlformats.org/markup-compatibility/2006">
              <mc:Choice xmlns:v="urn:schemas-microsoft-com:vml" Requires="v">
                <p:oleObj spid="_x0000_s8" name="公式" r:id="rId15" imgW="1168400" imgH="1346200" progId="Equation.3">
                  <p:embed/>
                </p:oleObj>
              </mc:Choice>
              <mc:Fallback>
                <p:oleObj name="公式" r:id="rId15" imgW="1168400" imgH="134620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9119" y="1432992"/>
                        <a:ext cx="2586605" cy="2283347"/>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0760"/>
                                        </p:tgtEl>
                                        <p:attrNameLst>
                                          <p:attrName>style.visibility</p:attrName>
                                        </p:attrNameLst>
                                      </p:cBhvr>
                                      <p:to>
                                        <p:strVal val="visible"/>
                                      </p:to>
                                    </p:set>
                                    <p:anim calcmode="lin" valueType="num">
                                      <p:cBhvr additive="base">
                                        <p:cTn id="7" dur="500" fill="hold"/>
                                        <p:tgtEl>
                                          <p:spTgt spid="330760"/>
                                        </p:tgtEl>
                                        <p:attrNameLst>
                                          <p:attrName>ppt_x</p:attrName>
                                        </p:attrNameLst>
                                      </p:cBhvr>
                                      <p:tavLst>
                                        <p:tav tm="0">
                                          <p:val>
                                            <p:strVal val="0-#ppt_w/2"/>
                                          </p:val>
                                        </p:tav>
                                        <p:tav tm="100000">
                                          <p:val>
                                            <p:strVal val="#ppt_x"/>
                                          </p:val>
                                        </p:tav>
                                      </p:tavLst>
                                    </p:anim>
                                    <p:anim calcmode="lin" valueType="num">
                                      <p:cBhvr additive="base">
                                        <p:cTn id="8" dur="500" fill="hold"/>
                                        <p:tgtEl>
                                          <p:spTgt spid="3307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2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0766"/>
                                        </p:tgtEl>
                                        <p:attrNameLst>
                                          <p:attrName>style.visibility</p:attrName>
                                        </p:attrNameLst>
                                      </p:cBhvr>
                                      <p:to>
                                        <p:strVal val="visible"/>
                                      </p:to>
                                    </p:set>
                                    <p:anim calcmode="lin" valueType="num">
                                      <p:cBhvr additive="base">
                                        <p:cTn id="17" dur="500" fill="hold"/>
                                        <p:tgtEl>
                                          <p:spTgt spid="330766"/>
                                        </p:tgtEl>
                                        <p:attrNameLst>
                                          <p:attrName>ppt_x</p:attrName>
                                        </p:attrNameLst>
                                      </p:cBhvr>
                                      <p:tavLst>
                                        <p:tav tm="0">
                                          <p:val>
                                            <p:strVal val="0-#ppt_w/2"/>
                                          </p:val>
                                        </p:tav>
                                        <p:tav tm="100000">
                                          <p:val>
                                            <p:strVal val="#ppt_x"/>
                                          </p:val>
                                        </p:tav>
                                      </p:tavLst>
                                    </p:anim>
                                    <p:anim calcmode="lin" valueType="num">
                                      <p:cBhvr additive="base">
                                        <p:cTn id="18" dur="500" fill="hold"/>
                                        <p:tgtEl>
                                          <p:spTgt spid="33076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30767"/>
                                        </p:tgtEl>
                                        <p:attrNameLst>
                                          <p:attrName>style.visibility</p:attrName>
                                        </p:attrNameLst>
                                      </p:cBhvr>
                                      <p:to>
                                        <p:strVal val="visible"/>
                                      </p:to>
                                    </p:set>
                                    <p:anim calcmode="lin" valueType="num">
                                      <p:cBhvr additive="base">
                                        <p:cTn id="23" dur="500" fill="hold"/>
                                        <p:tgtEl>
                                          <p:spTgt spid="330767"/>
                                        </p:tgtEl>
                                        <p:attrNameLst>
                                          <p:attrName>ppt_x</p:attrName>
                                        </p:attrNameLst>
                                      </p:cBhvr>
                                      <p:tavLst>
                                        <p:tav tm="0">
                                          <p:val>
                                            <p:strVal val="0-#ppt_w/2"/>
                                          </p:val>
                                        </p:tav>
                                        <p:tav tm="100000">
                                          <p:val>
                                            <p:strVal val="#ppt_x"/>
                                          </p:val>
                                        </p:tav>
                                      </p:tavLst>
                                    </p:anim>
                                    <p:anim calcmode="lin" valueType="num">
                                      <p:cBhvr additive="base">
                                        <p:cTn id="24" dur="500" fill="hold"/>
                                        <p:tgtEl>
                                          <p:spTgt spid="33076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30768"/>
                                        </p:tgtEl>
                                        <p:attrNameLst>
                                          <p:attrName>style.visibility</p:attrName>
                                        </p:attrNameLst>
                                      </p:cBhvr>
                                      <p:to>
                                        <p:strVal val="visible"/>
                                      </p:to>
                                    </p:set>
                                    <p:anim calcmode="lin" valueType="num">
                                      <p:cBhvr additive="base">
                                        <p:cTn id="29" dur="500" fill="hold"/>
                                        <p:tgtEl>
                                          <p:spTgt spid="330768"/>
                                        </p:tgtEl>
                                        <p:attrNameLst>
                                          <p:attrName>ppt_x</p:attrName>
                                        </p:attrNameLst>
                                      </p:cBhvr>
                                      <p:tavLst>
                                        <p:tav tm="0">
                                          <p:val>
                                            <p:strVal val="0-#ppt_w/2"/>
                                          </p:val>
                                        </p:tav>
                                        <p:tav tm="100000">
                                          <p:val>
                                            <p:strVal val="#ppt_x"/>
                                          </p:val>
                                        </p:tav>
                                      </p:tavLst>
                                    </p:anim>
                                    <p:anim calcmode="lin" valueType="num">
                                      <p:cBhvr additive="base">
                                        <p:cTn id="30" dur="500" fill="hold"/>
                                        <p:tgtEl>
                                          <p:spTgt spid="33076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30769"/>
                                        </p:tgtEl>
                                        <p:attrNameLst>
                                          <p:attrName>style.visibility</p:attrName>
                                        </p:attrNameLst>
                                      </p:cBhvr>
                                      <p:to>
                                        <p:strVal val="visible"/>
                                      </p:to>
                                    </p:set>
                                    <p:anim calcmode="lin" valueType="num">
                                      <p:cBhvr additive="base">
                                        <p:cTn id="35" dur="500" fill="hold"/>
                                        <p:tgtEl>
                                          <p:spTgt spid="330769"/>
                                        </p:tgtEl>
                                        <p:attrNameLst>
                                          <p:attrName>ppt_x</p:attrName>
                                        </p:attrNameLst>
                                      </p:cBhvr>
                                      <p:tavLst>
                                        <p:tav tm="0">
                                          <p:val>
                                            <p:strVal val="0-#ppt_w/2"/>
                                          </p:val>
                                        </p:tav>
                                        <p:tav tm="100000">
                                          <p:val>
                                            <p:strVal val="#ppt_x"/>
                                          </p:val>
                                        </p:tav>
                                      </p:tavLst>
                                    </p:anim>
                                    <p:anim calcmode="lin" valueType="num">
                                      <p:cBhvr additive="base">
                                        <p:cTn id="36" dur="500" fill="hold"/>
                                        <p:tgtEl>
                                          <p:spTgt spid="3307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8307" name="Rectangle 2"/>
          <p:cNvSpPr>
            <a:spLocks noGrp="1" noChangeArrowheads="1"/>
          </p:cNvSpPr>
          <p:nvPr>
            <p:ph type="title"/>
          </p:nvPr>
        </p:nvSpPr>
        <p:spPr/>
        <p:txBody>
          <a:bodyPr/>
          <a:lstStyle/>
          <a:p>
            <a:pPr eaLnBrk="1" hangingPunct="1"/>
            <a:r>
              <a:rPr lang="zh-CN" altLang="en-US"/>
              <a:t>用译码器实现逻辑函数的方法</a:t>
            </a:r>
            <a:endParaRPr lang="zh-CN" altLang="en-US"/>
          </a:p>
        </p:txBody>
      </p:sp>
      <p:sp>
        <p:nvSpPr>
          <p:cNvPr id="98308" name="Rectangle 3"/>
          <p:cNvSpPr>
            <a:spLocks noGrp="1" noChangeArrowheads="1"/>
          </p:cNvSpPr>
          <p:nvPr>
            <p:ph type="body" idx="1"/>
          </p:nvPr>
        </p:nvSpPr>
        <p:spPr>
          <a:xfrm>
            <a:off x="695400" y="980728"/>
            <a:ext cx="10464800" cy="3772379"/>
          </a:xfrm>
        </p:spPr>
        <p:txBody>
          <a:bodyPr/>
          <a:lstStyle/>
          <a:p>
            <a:pPr eaLnBrk="1" hangingPunct="1"/>
            <a:r>
              <a:rPr lang="en-US" altLang="zh-CN" sz="2800" b="0" dirty="0"/>
              <a:t>1.</a:t>
            </a:r>
            <a:r>
              <a:rPr lang="zh-CN" altLang="en-US" sz="2800" b="0" dirty="0"/>
              <a:t>首先将被实现的函数变成最小项表示的与或表达式。并将被实现函数的变量接到译码器的代码输入端；</a:t>
            </a:r>
            <a:endParaRPr lang="zh-CN" altLang="en-US" sz="2800" b="0" dirty="0"/>
          </a:p>
          <a:p>
            <a:pPr eaLnBrk="1" hangingPunct="1"/>
            <a:r>
              <a:rPr lang="en-US" altLang="zh-CN" sz="2800" b="0" dirty="0"/>
              <a:t>2.</a:t>
            </a:r>
            <a:r>
              <a:rPr lang="zh-CN" altLang="en-US" sz="2800" b="0" dirty="0"/>
              <a:t>当译码器的输出为高电平有效时，选用或门；当输出为低电平有效时，选用与非门；</a:t>
            </a:r>
            <a:endParaRPr lang="zh-CN" altLang="en-US" sz="2800" b="0" dirty="0"/>
          </a:p>
          <a:p>
            <a:pPr eaLnBrk="1" hangingPunct="1"/>
            <a:r>
              <a:rPr lang="en-US" altLang="zh-CN" sz="2800" b="0" dirty="0"/>
              <a:t>3.</a:t>
            </a:r>
            <a:r>
              <a:rPr lang="zh-CN" altLang="en-US" sz="2800" b="0" dirty="0"/>
              <a:t>将译码器输出与逻辑函数</a:t>
            </a:r>
            <a:r>
              <a:rPr lang="en-US" altLang="zh-CN" sz="2800" b="0" dirty="0"/>
              <a:t>F</a:t>
            </a:r>
            <a:r>
              <a:rPr lang="zh-CN" altLang="en-US" sz="2800" b="0" dirty="0"/>
              <a:t>所具有的最小项相对应的所有输出端连接到一个或门（或者与非门）的输入端，则或门（或者与非门）的输出就是被实现的逻辑函数。</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6"/>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100355" name="Rectangle 3"/>
          <p:cNvSpPr>
            <a:spLocks noGrp="1" noChangeArrowheads="1"/>
          </p:cNvSpPr>
          <p:nvPr>
            <p:ph type="body" sz="half" idx="1"/>
          </p:nvPr>
        </p:nvSpPr>
        <p:spPr>
          <a:xfrm>
            <a:off x="119336" y="836712"/>
            <a:ext cx="5976664" cy="826893"/>
          </a:xfrm>
        </p:spPr>
        <p:txBody>
          <a:bodyPr/>
          <a:lstStyle/>
          <a:p>
            <a:pPr eaLnBrk="1" hangingPunct="1">
              <a:lnSpc>
                <a:spcPct val="90000"/>
              </a:lnSpc>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例</a:t>
            </a:r>
            <a:r>
              <a:rPr lang="en-US" altLang="zh-CN" sz="2800" dirty="0">
                <a:latin typeface="宋体" panose="02010600030101010101" pitchFamily="2" charset="-122"/>
              </a:rPr>
              <a:t>.</a:t>
            </a:r>
            <a:r>
              <a:rPr lang="zh-CN" altLang="en-US" dirty="0">
                <a:latin typeface="宋体" panose="02010600030101010101" pitchFamily="2" charset="-122"/>
              </a:rPr>
              <a:t>利用</a:t>
            </a:r>
            <a:r>
              <a:rPr lang="en-US" altLang="zh-CN" dirty="0">
                <a:latin typeface="宋体" panose="02010600030101010101" pitchFamily="2" charset="-122"/>
              </a:rPr>
              <a:t>74LS138</a:t>
            </a:r>
            <a:r>
              <a:rPr lang="zh-CN" altLang="en-US" dirty="0">
                <a:latin typeface="宋体" panose="02010600030101010101" pitchFamily="2" charset="-122"/>
              </a:rPr>
              <a:t>及一些门电路，设计一个多路输出的组合逻辑电路，输出表达式：</a:t>
            </a:r>
            <a:r>
              <a:rPr lang="zh-CN" altLang="en-US" sz="2800" dirty="0">
                <a:latin typeface="宋体" panose="02010600030101010101" pitchFamily="2" charset="-122"/>
              </a:rPr>
              <a:t>    </a:t>
            </a:r>
            <a:endParaRPr lang="zh-CN" altLang="en-US" sz="2800" dirty="0">
              <a:latin typeface="宋体" panose="02010600030101010101" pitchFamily="2" charset="-122"/>
            </a:endParaRPr>
          </a:p>
        </p:txBody>
      </p:sp>
      <p:graphicFrame>
        <p:nvGraphicFramePr>
          <p:cNvPr id="336900" name="Object 4"/>
          <p:cNvGraphicFramePr>
            <a:graphicFrameLocks noGrp="1" noChangeAspect="1"/>
          </p:cNvGraphicFramePr>
          <p:nvPr>
            <p:ph sz="half" idx="2"/>
          </p:nvPr>
        </p:nvGraphicFramePr>
        <p:xfrm>
          <a:off x="626320" y="1757076"/>
          <a:ext cx="4087418" cy="1055463"/>
        </p:xfrm>
        <a:graphic>
          <a:graphicData uri="http://schemas.openxmlformats.org/presentationml/2006/ole">
            <mc:AlternateContent xmlns:mc="http://schemas.openxmlformats.org/markup-compatibility/2006">
              <mc:Choice xmlns:v="urn:schemas-microsoft-com:vml" Requires="v">
                <p:oleObj spid="_x0000_s0" name="公式" r:id="rId1" imgW="1968500" imgH="508000" progId="Equation.3">
                  <p:embed/>
                </p:oleObj>
              </mc:Choice>
              <mc:Fallback>
                <p:oleObj name="公式" r:id="rId1" imgW="1968500" imgH="508000" progId="Equation.3">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20" y="1757076"/>
                        <a:ext cx="4087418" cy="1055463"/>
                      </a:xfrm>
                      <a:prstGeom prst="rect">
                        <a:avLst/>
                      </a:prstGeom>
                      <a:noFill/>
                      <a:ln>
                        <a:noFill/>
                      </a:ln>
                      <a:effectLst/>
                    </p:spPr>
                  </p:pic>
                </p:oleObj>
              </mc:Fallback>
            </mc:AlternateContent>
          </a:graphicData>
        </a:graphic>
      </p:graphicFrame>
      <p:graphicFrame>
        <p:nvGraphicFramePr>
          <p:cNvPr id="336902" name="Object 6"/>
          <p:cNvGraphicFramePr>
            <a:graphicFrameLocks noChangeAspect="1"/>
          </p:cNvGraphicFramePr>
          <p:nvPr/>
        </p:nvGraphicFramePr>
        <p:xfrm>
          <a:off x="7580301" y="1394319"/>
          <a:ext cx="1731565" cy="1692155"/>
        </p:xfrm>
        <a:graphic>
          <a:graphicData uri="http://schemas.openxmlformats.org/presentationml/2006/ole">
            <mc:AlternateContent xmlns:mc="http://schemas.openxmlformats.org/markup-compatibility/2006">
              <mc:Choice xmlns:v="urn:schemas-microsoft-com:vml" Requires="v">
                <p:oleObj spid="_x0000_s2" name="公式" r:id="rId3" imgW="1092200" imgH="1066800" progId="Equation.3">
                  <p:embed/>
                </p:oleObj>
              </mc:Choice>
              <mc:Fallback>
                <p:oleObj name="公式" r:id="rId3" imgW="1092200" imgH="1066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301" y="1394319"/>
                        <a:ext cx="1731565" cy="1692155"/>
                      </a:xfrm>
                      <a:prstGeom prst="rect">
                        <a:avLst/>
                      </a:prstGeom>
                      <a:noFill/>
                      <a:ln>
                        <a:noFill/>
                      </a:ln>
                      <a:effectLst/>
                    </p:spPr>
                  </p:pic>
                </p:oleObj>
              </mc:Fallback>
            </mc:AlternateContent>
          </a:graphicData>
        </a:graphic>
      </p:graphicFrame>
      <p:sp>
        <p:nvSpPr>
          <p:cNvPr id="100358" name="Rectangle 7"/>
          <p:cNvSpPr>
            <a:spLocks noChangeArrowheads="1"/>
          </p:cNvSpPr>
          <p:nvPr/>
        </p:nvSpPr>
        <p:spPr bwMode="auto">
          <a:xfrm>
            <a:off x="7014122" y="836712"/>
            <a:ext cx="4896544"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dirty="0"/>
              <a:t>解：函数化为最小项标准表达式：    </a:t>
            </a:r>
            <a:endParaRPr lang="zh-CN" altLang="en-US" sz="2400" dirty="0"/>
          </a:p>
        </p:txBody>
      </p:sp>
      <p:sp>
        <p:nvSpPr>
          <p:cNvPr id="7" name="Rectangle 3"/>
          <p:cNvSpPr txBox="1">
            <a:spLocks noChangeArrowheads="1"/>
          </p:cNvSpPr>
          <p:nvPr/>
        </p:nvSpPr>
        <p:spPr bwMode="auto">
          <a:xfrm>
            <a:off x="-36907" y="2812539"/>
            <a:ext cx="6708971" cy="321947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kern="0" dirty="0">
                <a:latin typeface="宋体" panose="02010600030101010101" pitchFamily="2" charset="-122"/>
              </a:rPr>
              <a:t>      </a:t>
            </a:r>
            <a:r>
              <a:rPr lang="zh-CN" altLang="en-US" kern="0" dirty="0">
                <a:latin typeface="宋体" panose="02010600030101010101" pitchFamily="2" charset="-122"/>
              </a:rPr>
              <a:t>由于</a:t>
            </a:r>
            <a:r>
              <a:rPr lang="en-US" altLang="zh-CN" kern="0" dirty="0">
                <a:latin typeface="宋体" panose="02010600030101010101" pitchFamily="2" charset="-122"/>
              </a:rPr>
              <a:t>74LS138</a:t>
            </a:r>
            <a:r>
              <a:rPr lang="zh-CN" altLang="en-US" kern="0" dirty="0">
                <a:latin typeface="宋体" panose="02010600030101010101" pitchFamily="2" charset="-122"/>
              </a:rPr>
              <a:t>的输出为低电平有效，故应选择与非门作输出门。将逻辑函数的变量</a:t>
            </a:r>
            <a:r>
              <a:rPr lang="en-US" altLang="zh-CN" kern="0" dirty="0">
                <a:latin typeface="宋体" panose="02010600030101010101" pitchFamily="2" charset="-122"/>
              </a:rPr>
              <a:t>A</a:t>
            </a:r>
            <a:r>
              <a:rPr lang="zh-CN" altLang="en-US" kern="0" dirty="0">
                <a:latin typeface="宋体" panose="02010600030101010101" pitchFamily="2" charset="-122"/>
              </a:rPr>
              <a:t>、</a:t>
            </a:r>
            <a:r>
              <a:rPr lang="en-US" altLang="zh-CN" kern="0" dirty="0">
                <a:latin typeface="宋体" panose="02010600030101010101" pitchFamily="2" charset="-122"/>
              </a:rPr>
              <a:t>B</a:t>
            </a:r>
            <a:r>
              <a:rPr lang="zh-CN" altLang="en-US" kern="0" dirty="0">
                <a:latin typeface="宋体" panose="02010600030101010101" pitchFamily="2" charset="-122"/>
              </a:rPr>
              <a:t>、</a:t>
            </a:r>
            <a:r>
              <a:rPr lang="en-US" altLang="zh-CN" kern="0" dirty="0">
                <a:latin typeface="宋体" panose="02010600030101010101" pitchFamily="2" charset="-122"/>
              </a:rPr>
              <a:t>C</a:t>
            </a:r>
            <a:r>
              <a:rPr lang="zh-CN" altLang="en-US" kern="0" dirty="0">
                <a:latin typeface="宋体" panose="02010600030101010101" pitchFamily="2" charset="-122"/>
              </a:rPr>
              <a:t>分别加到</a:t>
            </a:r>
            <a:r>
              <a:rPr lang="en-US" altLang="zh-CN" kern="0" dirty="0">
                <a:latin typeface="宋体" panose="02010600030101010101" pitchFamily="2" charset="-122"/>
              </a:rPr>
              <a:t>74LS138</a:t>
            </a:r>
            <a:r>
              <a:rPr lang="zh-CN" altLang="en-US" kern="0" dirty="0">
                <a:latin typeface="宋体" panose="02010600030101010101" pitchFamily="2" charset="-122"/>
              </a:rPr>
              <a:t>译码器的输入端</a:t>
            </a:r>
            <a:r>
              <a:rPr lang="en-US" altLang="zh-CN" kern="0" dirty="0">
                <a:latin typeface="宋体" panose="02010600030101010101" pitchFamily="2" charset="-122"/>
              </a:rPr>
              <a:t>A</a:t>
            </a:r>
            <a:r>
              <a:rPr lang="en-US" altLang="zh-CN" sz="2000" kern="0" dirty="0">
                <a:latin typeface="宋体" panose="02010600030101010101" pitchFamily="2" charset="-122"/>
              </a:rPr>
              <a:t>2</a:t>
            </a:r>
            <a:r>
              <a:rPr lang="en-US" altLang="zh-CN" kern="0" dirty="0">
                <a:latin typeface="宋体" panose="02010600030101010101" pitchFamily="2" charset="-122"/>
              </a:rPr>
              <a:t>A</a:t>
            </a:r>
            <a:r>
              <a:rPr lang="en-US" altLang="zh-CN" sz="2000" kern="0" dirty="0">
                <a:latin typeface="宋体" panose="02010600030101010101" pitchFamily="2" charset="-122"/>
              </a:rPr>
              <a:t>1</a:t>
            </a:r>
            <a:r>
              <a:rPr lang="en-US" altLang="zh-CN" kern="0" dirty="0">
                <a:latin typeface="宋体" panose="02010600030101010101" pitchFamily="2" charset="-122"/>
              </a:rPr>
              <a:t>A</a:t>
            </a:r>
            <a:r>
              <a:rPr lang="en-US" altLang="zh-CN" sz="2000" kern="0" dirty="0">
                <a:latin typeface="宋体" panose="02010600030101010101" pitchFamily="2" charset="-122"/>
              </a:rPr>
              <a:t>0</a:t>
            </a:r>
            <a:r>
              <a:rPr lang="zh-CN" altLang="en-US" kern="0" dirty="0">
                <a:latin typeface="宋体" panose="02010600030101010101" pitchFamily="2" charset="-122"/>
              </a:rPr>
              <a:t>，并将译码器输出与逻辑函数</a:t>
            </a:r>
            <a:r>
              <a:rPr lang="en-US" altLang="zh-CN" kern="0" dirty="0">
                <a:latin typeface="宋体" panose="02010600030101010101" pitchFamily="2" charset="-122"/>
              </a:rPr>
              <a:t>F</a:t>
            </a:r>
            <a:r>
              <a:rPr lang="en-US" altLang="zh-CN" sz="2000" kern="0" dirty="0">
                <a:latin typeface="宋体" panose="02010600030101010101" pitchFamily="2" charset="-122"/>
              </a:rPr>
              <a:t>1</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2</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3</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4</a:t>
            </a:r>
            <a:r>
              <a:rPr lang="zh-CN" altLang="en-US" kern="0" dirty="0">
                <a:latin typeface="宋体" panose="02010600030101010101" pitchFamily="2" charset="-122"/>
              </a:rPr>
              <a:t>中分别具有的最小项相对应的所有输出端，连接到一个与非门的输入端，则各个与非门的输出就可实现逻辑函数。如图所示</a:t>
            </a:r>
            <a:endParaRPr lang="zh-CN" altLang="en-US" kern="0" dirty="0">
              <a:latin typeface="宋体" panose="02010600030101010101" pitchFamily="2" charset="-122"/>
            </a:endParaRPr>
          </a:p>
        </p:txBody>
      </p:sp>
      <p:pic>
        <p:nvPicPr>
          <p:cNvPr id="3" name="图片 2"/>
          <p:cNvPicPr>
            <a:picLocks noChangeAspect="1"/>
          </p:cNvPicPr>
          <p:nvPr/>
        </p:nvPicPr>
        <p:blipFill>
          <a:blip r:embed="rId5"/>
          <a:stretch>
            <a:fillRect/>
          </a:stretch>
        </p:blipFill>
        <p:spPr>
          <a:xfrm>
            <a:off x="6862404" y="2708920"/>
            <a:ext cx="5048262" cy="3662054"/>
          </a:xfrm>
          <a:prstGeom prst="rect">
            <a:avLst/>
          </a:prstGeom>
        </p:spPr>
      </p:pic>
      <p:sp>
        <p:nvSpPr>
          <p:cNvPr id="4" name="TextBox 2"/>
          <p:cNvSpPr txBox="1"/>
          <p:nvPr/>
        </p:nvSpPr>
        <p:spPr>
          <a:xfrm>
            <a:off x="9696400" y="2291103"/>
            <a:ext cx="1662635" cy="327782"/>
          </a:xfrm>
          <a:prstGeom prst="rect">
            <a:avLst/>
          </a:prstGeom>
          <a:noFill/>
        </p:spPr>
        <p:txBody>
          <a:bodyPr wrap="none" rtlCol="0">
            <a:spAutoFit/>
          </a:bodyPr>
          <a:lstStyle/>
          <a:p>
            <a:pPr>
              <a:buNone/>
            </a:pPr>
            <a:r>
              <a:rPr lang="en-US"/>
              <a:t>F3=Σ m(5,6,7)</a:t>
            </a:r>
            <a:endParaRPr lang="en-US"/>
          </a:p>
        </p:txBody>
      </p:sp>
      <p:cxnSp>
        <p:nvCxnSpPr>
          <p:cNvPr id="5" name="Straight Connector 4"/>
          <p:cNvCxnSpPr/>
          <p:nvPr/>
        </p:nvCxnSpPr>
        <p:spPr bwMode="auto">
          <a:xfrm>
            <a:off x="7464152" y="2454994"/>
            <a:ext cx="1998242" cy="0"/>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900"/>
                                        </p:tgtEl>
                                        <p:attrNameLst>
                                          <p:attrName>style.visibility</p:attrName>
                                        </p:attrNameLst>
                                      </p:cBhvr>
                                      <p:to>
                                        <p:strVal val="visible"/>
                                      </p:to>
                                    </p:set>
                                    <p:anim calcmode="lin" valueType="num">
                                      <p:cBhvr additive="base">
                                        <p:cTn id="7" dur="500" fill="hold"/>
                                        <p:tgtEl>
                                          <p:spTgt spid="336900"/>
                                        </p:tgtEl>
                                        <p:attrNameLst>
                                          <p:attrName>ppt_x</p:attrName>
                                        </p:attrNameLst>
                                      </p:cBhvr>
                                      <p:tavLst>
                                        <p:tav tm="0">
                                          <p:val>
                                            <p:strVal val="0-#ppt_w/2"/>
                                          </p:val>
                                        </p:tav>
                                        <p:tav tm="100000">
                                          <p:val>
                                            <p:strVal val="#ppt_x"/>
                                          </p:val>
                                        </p:tav>
                                      </p:tavLst>
                                    </p:anim>
                                    <p:anim calcmode="lin" valueType="num">
                                      <p:cBhvr additive="base">
                                        <p:cTn id="8" dur="500" fill="hold"/>
                                        <p:tgtEl>
                                          <p:spTgt spid="336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6902"/>
                                        </p:tgtEl>
                                        <p:attrNameLst>
                                          <p:attrName>style.visibility</p:attrName>
                                        </p:attrNameLst>
                                      </p:cBhvr>
                                      <p:to>
                                        <p:strVal val="visible"/>
                                      </p:to>
                                    </p:set>
                                    <p:anim calcmode="lin" valueType="num">
                                      <p:cBhvr additive="base">
                                        <p:cTn id="13" dur="500" fill="hold"/>
                                        <p:tgtEl>
                                          <p:spTgt spid="336902"/>
                                        </p:tgtEl>
                                        <p:attrNameLst>
                                          <p:attrName>ppt_x</p:attrName>
                                        </p:attrNameLst>
                                      </p:cBhvr>
                                      <p:tavLst>
                                        <p:tav tm="0">
                                          <p:val>
                                            <p:strVal val="0-#ppt_w/2"/>
                                          </p:val>
                                        </p:tav>
                                        <p:tav tm="100000">
                                          <p:val>
                                            <p:strVal val="#ppt_x"/>
                                          </p:val>
                                        </p:tav>
                                      </p:tavLst>
                                    </p:anim>
                                    <p:anim calcmode="lin" valueType="num">
                                      <p:cBhvr additive="base">
                                        <p:cTn id="14" dur="500" fill="hold"/>
                                        <p:tgtEl>
                                          <p:spTgt spid="3369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3" name="Rectangle 16"/>
          <p:cNvSpPr>
            <a:spLocks noChangeArrowheads="1"/>
          </p:cNvSpPr>
          <p:nvPr/>
        </p:nvSpPr>
        <p:spPr bwMode="auto">
          <a:xfrm>
            <a:off x="407368" y="757237"/>
            <a:ext cx="115212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rPr>
              <a:t>例</a:t>
            </a:r>
            <a:r>
              <a:rPr lang="en-US" altLang="zh-CN" sz="2800" dirty="0">
                <a:solidFill>
                  <a:srgbClr val="FF0000"/>
                </a:solidFill>
              </a:rPr>
              <a:t>4</a:t>
            </a:r>
            <a:endParaRPr lang="en-US" altLang="zh-CN" sz="2800" dirty="0">
              <a:solidFill>
                <a:srgbClr val="FF0000"/>
              </a:solidFill>
            </a:endParaRPr>
          </a:p>
        </p:txBody>
      </p:sp>
      <p:pic>
        <p:nvPicPr>
          <p:cNvPr id="3" name="图片 2"/>
          <p:cNvPicPr>
            <a:picLocks noChangeAspect="1"/>
          </p:cNvPicPr>
          <p:nvPr/>
        </p:nvPicPr>
        <p:blipFill>
          <a:blip r:embed="rId1"/>
          <a:stretch>
            <a:fillRect/>
          </a:stretch>
        </p:blipFill>
        <p:spPr>
          <a:xfrm>
            <a:off x="376958" y="1200671"/>
            <a:ext cx="4957074" cy="3096344"/>
          </a:xfrm>
          <a:prstGeom prst="rect">
            <a:avLst/>
          </a:prstGeom>
        </p:spPr>
      </p:pic>
      <p:pic>
        <p:nvPicPr>
          <p:cNvPr id="4" name="图片 3"/>
          <p:cNvPicPr>
            <a:picLocks noChangeAspect="1"/>
          </p:cNvPicPr>
          <p:nvPr/>
        </p:nvPicPr>
        <p:blipFill>
          <a:blip r:embed="rId2"/>
          <a:stretch>
            <a:fillRect/>
          </a:stretch>
        </p:blipFill>
        <p:spPr>
          <a:xfrm>
            <a:off x="6312024" y="798525"/>
            <a:ext cx="4548267" cy="2016224"/>
          </a:xfrm>
          <a:prstGeom prst="rect">
            <a:avLst/>
          </a:prstGeom>
        </p:spPr>
      </p:pic>
      <p:pic>
        <p:nvPicPr>
          <p:cNvPr id="5" name="图片 4"/>
          <p:cNvPicPr>
            <a:picLocks noChangeAspect="1"/>
          </p:cNvPicPr>
          <p:nvPr/>
        </p:nvPicPr>
        <p:blipFill>
          <a:blip r:embed="rId3"/>
          <a:stretch>
            <a:fillRect/>
          </a:stretch>
        </p:blipFill>
        <p:spPr>
          <a:xfrm>
            <a:off x="5519936" y="2938486"/>
            <a:ext cx="2767327" cy="3763166"/>
          </a:xfrm>
          <a:prstGeom prst="rect">
            <a:avLst/>
          </a:prstGeom>
        </p:spPr>
      </p:pic>
      <p:sp>
        <p:nvSpPr>
          <p:cNvPr id="22" name="Text Box 28"/>
          <p:cNvSpPr txBox="1">
            <a:spLocks noChangeArrowheads="1"/>
          </p:cNvSpPr>
          <p:nvPr/>
        </p:nvSpPr>
        <p:spPr bwMode="auto">
          <a:xfrm>
            <a:off x="767408" y="5066634"/>
            <a:ext cx="40107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dirty="0">
                <a:latin typeface="Times New Roman" panose="02020603050405020304" pitchFamily="18" charset="0"/>
              </a:rPr>
              <a:t>功能分析：</a:t>
            </a:r>
            <a:r>
              <a:rPr lang="en-US" altLang="zh-CN" sz="2400" b="0" dirty="0">
                <a:latin typeface="Times New Roman" panose="02020603050405020304" pitchFamily="18" charset="0"/>
              </a:rPr>
              <a:t>A</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B</a:t>
            </a:r>
            <a:r>
              <a:rPr lang="zh-CN" altLang="en-US" sz="2400" b="0" dirty="0">
                <a:latin typeface="Times New Roman" panose="02020603050405020304" pitchFamily="18" charset="0"/>
              </a:rPr>
              <a:t>中只要有一个是</a:t>
            </a:r>
            <a:r>
              <a:rPr lang="en-US" altLang="zh-CN" sz="2400" b="0" dirty="0">
                <a:latin typeface="Times New Roman" panose="02020603050405020304" pitchFamily="18" charset="0"/>
              </a:rPr>
              <a:t>0</a:t>
            </a:r>
            <a:r>
              <a:rPr lang="zh-CN" altLang="en-US" sz="2400" b="0" dirty="0">
                <a:latin typeface="Times New Roman" panose="02020603050405020304" pitchFamily="18" charset="0"/>
              </a:rPr>
              <a:t>且</a:t>
            </a:r>
            <a:r>
              <a:rPr lang="en-US" altLang="zh-CN" sz="2400" b="0" dirty="0">
                <a:latin typeface="Times New Roman" panose="02020603050405020304" pitchFamily="18" charset="0"/>
              </a:rPr>
              <a:t>C</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D</a:t>
            </a:r>
            <a:r>
              <a:rPr lang="zh-CN" altLang="en-US" sz="2400" b="0" dirty="0">
                <a:latin typeface="Times New Roman" panose="02020603050405020304" pitchFamily="18" charset="0"/>
              </a:rPr>
              <a:t>不相等时输出为</a:t>
            </a:r>
            <a:r>
              <a:rPr lang="en-US" altLang="zh-CN" sz="2400" b="0" dirty="0">
                <a:latin typeface="Times New Roman" panose="02020603050405020304" pitchFamily="18" charset="0"/>
              </a:rPr>
              <a:t>1</a:t>
            </a:r>
            <a:endParaRPr lang="en-US" altLang="zh-CN" sz="2400" b="0" dirty="0">
              <a:latin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8586157" y="3429000"/>
            <a:ext cx="3420992" cy="2623756"/>
          </a:xfrm>
          <a:prstGeom prst="rect">
            <a:avLst/>
          </a:prstGeom>
        </p:spPr>
      </p:pic>
      <p:sp>
        <p:nvSpPr>
          <p:cNvPr id="7" name="文本框 6"/>
          <p:cNvSpPr txBox="1"/>
          <p:nvPr/>
        </p:nvSpPr>
        <p:spPr>
          <a:xfrm>
            <a:off x="9029060" y="3053211"/>
            <a:ext cx="1656184" cy="327782"/>
          </a:xfrm>
          <a:prstGeom prst="rect">
            <a:avLst/>
          </a:prstGeom>
          <a:noFill/>
        </p:spPr>
        <p:txBody>
          <a:bodyPr wrap="square" rtlCol="0">
            <a:spAutoFit/>
          </a:bodyPr>
          <a:lstStyle/>
          <a:p>
            <a:pPr>
              <a:buNone/>
            </a:pPr>
            <a:r>
              <a:rPr lang="zh-CN" altLang="en-US" dirty="0">
                <a:solidFill>
                  <a:schemeClr val="accent1"/>
                </a:solidFill>
              </a:rPr>
              <a:t>改进后的电路</a:t>
            </a:r>
            <a:endParaRPr lang="zh-CN" altLang="en-US" dirty="0">
              <a:solidFill>
                <a:schemeClr val="accent1"/>
              </a:solidFill>
            </a:endParaRPr>
          </a:p>
        </p:txBody>
      </p:sp>
      <p:pic>
        <p:nvPicPr>
          <p:cNvPr id="8" name="图片 7"/>
          <p:cNvPicPr>
            <a:picLocks noChangeAspect="1"/>
          </p:cNvPicPr>
          <p:nvPr/>
        </p:nvPicPr>
        <p:blipFill>
          <a:blip r:embed="rId5"/>
          <a:stretch>
            <a:fillRect/>
          </a:stretch>
        </p:blipFill>
        <p:spPr>
          <a:xfrm>
            <a:off x="9264352" y="6199828"/>
            <a:ext cx="1817344" cy="406845"/>
          </a:xfrm>
          <a:prstGeom prst="rect">
            <a:avLst/>
          </a:prstGeom>
        </p:spPr>
      </p:pic>
      <p:sp>
        <p:nvSpPr>
          <p:cNvPr id="10" name="Rectangle 2"/>
          <p:cNvSpPr>
            <a:spLocks noGrp="1" noChangeArrowheads="1"/>
          </p:cNvSpPr>
          <p:nvPr>
            <p:ph type="title"/>
          </p:nvPr>
        </p:nvSpPr>
        <p:spPr>
          <a:xfrm>
            <a:off x="912284" y="188641"/>
            <a:ext cx="7010400" cy="372603"/>
          </a:xfrm>
        </p:spPr>
        <p:txBody>
          <a:bodyPr/>
          <a:lstStyle/>
          <a:p>
            <a:pPr eaLnBrk="1" hangingPunct="1"/>
            <a:r>
              <a:rPr lang="zh-CN" altLang="en-US" dirty="0"/>
              <a:t>组合逻辑电路的分析方法：</a:t>
            </a:r>
            <a:r>
              <a:rPr lang="zh-CN" altLang="en-CA" dirty="0"/>
              <a:t>例题</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多路选择器</a:t>
            </a:r>
            <a:endParaRPr lang="zh-CN" altLang="en-US" i="0" dirty="0">
              <a:solidFill>
                <a:schemeClr val="accent1"/>
              </a:solidFill>
              <a:latin typeface="+mn-lt"/>
              <a:cs typeface="Times New Roman" panose="02020603050405020304" pitchFamily="18" charset="0"/>
            </a:endParaRPr>
          </a:p>
        </p:txBody>
      </p:sp>
      <p:sp>
        <p:nvSpPr>
          <p:cNvPr id="137219" name="Rectangle 3"/>
          <p:cNvSpPr>
            <a:spLocks noGrp="1" noChangeArrowheads="1"/>
          </p:cNvSpPr>
          <p:nvPr>
            <p:ph type="body" sz="half" idx="1"/>
          </p:nvPr>
        </p:nvSpPr>
        <p:spPr>
          <a:xfrm>
            <a:off x="612000" y="900000"/>
            <a:ext cx="11460662" cy="3303918"/>
          </a:xfrm>
        </p:spPr>
        <p:txBody>
          <a:bodyPr/>
          <a:lstStyle/>
          <a:p>
            <a:pPr marL="381000" indent="-381000">
              <a:lnSpc>
                <a:spcPct val="120000"/>
              </a:lnSpc>
              <a:spcBef>
                <a:spcPct val="0"/>
              </a:spcBef>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数据选择器</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从一组输入数据选出其中一个作为数据输出的电路，又称</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多路选择器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Multiplexer</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，多路器）。</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以“与或非”门或以“与或”门为主体，在选择控制信号的作用下，能从多路平行输入数据中任选一路数据作为输出。 </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常用的集成数据选择器有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157</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）及</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16</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150</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）等。 </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Group 240"/>
          <p:cNvGrpSpPr/>
          <p:nvPr/>
        </p:nvGrpSpPr>
        <p:grpSpPr bwMode="auto">
          <a:xfrm>
            <a:off x="3005156" y="3452624"/>
            <a:ext cx="5729288" cy="2606675"/>
            <a:chOff x="161" y="2450"/>
            <a:chExt cx="3609" cy="1642"/>
          </a:xfrm>
        </p:grpSpPr>
        <p:sp>
          <p:nvSpPr>
            <p:cNvPr id="80903" name="Rectangle 216"/>
            <p:cNvSpPr>
              <a:spLocks noChangeArrowheads="1"/>
            </p:cNvSpPr>
            <p:nvPr/>
          </p:nvSpPr>
          <p:spPr bwMode="auto">
            <a:xfrm>
              <a:off x="1514" y="2531"/>
              <a:ext cx="1200" cy="624"/>
            </a:xfrm>
            <a:prstGeom prst="rect">
              <a:avLst/>
            </a:prstGeom>
            <a:noFill/>
            <a:ln w="28575">
              <a:solidFill>
                <a:schemeClr val="tx1"/>
              </a:solidFill>
              <a:miter lim="800000"/>
            </a:ln>
          </p:spPr>
          <p:txBody>
            <a:bodyPr wrap="none" anchor="ctr"/>
            <a:lstStyle/>
            <a:p>
              <a:pPr algn="ctr" eaLnBrk="1" hangingPunct="1">
                <a:lnSpc>
                  <a:spcPct val="100000"/>
                </a:lnSpc>
                <a:spcBef>
                  <a:spcPct val="0"/>
                </a:spcBef>
                <a:buClrTx/>
                <a:buSzTx/>
                <a:buFontTx/>
                <a:buNone/>
              </a:pPr>
              <a:endParaRPr kumimoji="1" lang="zh-CN" altLang="en-US" sz="2400">
                <a:solidFill>
                  <a:srgbClr val="993366"/>
                </a:solidFill>
                <a:latin typeface="Times New Roman" panose="02020603050405020304" pitchFamily="18" charset="0"/>
                <a:cs typeface="Times New Roman" panose="02020603050405020304" pitchFamily="18" charset="0"/>
              </a:endParaRPr>
            </a:p>
          </p:txBody>
        </p:sp>
        <p:sp>
          <p:nvSpPr>
            <p:cNvPr id="80904" name="Line 217"/>
            <p:cNvSpPr>
              <a:spLocks noChangeShapeType="1"/>
            </p:cNvSpPr>
            <p:nvPr/>
          </p:nvSpPr>
          <p:spPr bwMode="auto">
            <a:xfrm>
              <a:off x="1274" y="2627"/>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5" name="Line 218"/>
            <p:cNvSpPr>
              <a:spLocks noChangeShapeType="1"/>
            </p:cNvSpPr>
            <p:nvPr/>
          </p:nvSpPr>
          <p:spPr bwMode="auto">
            <a:xfrm>
              <a:off x="1274" y="2771"/>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6" name="Line 219"/>
            <p:cNvSpPr>
              <a:spLocks noChangeShapeType="1"/>
            </p:cNvSpPr>
            <p:nvPr/>
          </p:nvSpPr>
          <p:spPr bwMode="auto">
            <a:xfrm>
              <a:off x="1274" y="3107"/>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7" name="Line 220"/>
            <p:cNvSpPr>
              <a:spLocks noChangeShapeType="1"/>
            </p:cNvSpPr>
            <p:nvPr/>
          </p:nvSpPr>
          <p:spPr bwMode="auto">
            <a:xfrm>
              <a:off x="2714" y="2867"/>
              <a:ext cx="28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8" name="Line 221"/>
            <p:cNvSpPr>
              <a:spLocks noChangeShapeType="1"/>
            </p:cNvSpPr>
            <p:nvPr/>
          </p:nvSpPr>
          <p:spPr bwMode="auto">
            <a:xfrm>
              <a:off x="1418" y="2819"/>
              <a:ext cx="0" cy="240"/>
            </a:xfrm>
            <a:prstGeom prst="line">
              <a:avLst/>
            </a:prstGeom>
            <a:noFill/>
            <a:ln w="19050">
              <a:solidFill>
                <a:schemeClr val="tx1"/>
              </a:solidFill>
              <a:prstDash val="sysDot"/>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9" name="Line 222"/>
            <p:cNvSpPr>
              <a:spLocks noChangeShapeType="1"/>
            </p:cNvSpPr>
            <p:nvPr/>
          </p:nvSpPr>
          <p:spPr bwMode="auto">
            <a:xfrm>
              <a:off x="2570"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0" name="Line 223"/>
            <p:cNvSpPr>
              <a:spLocks noChangeShapeType="1"/>
            </p:cNvSpPr>
            <p:nvPr/>
          </p:nvSpPr>
          <p:spPr bwMode="auto">
            <a:xfrm>
              <a:off x="2282"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1" name="Line 224"/>
            <p:cNvSpPr>
              <a:spLocks noChangeShapeType="1"/>
            </p:cNvSpPr>
            <p:nvPr/>
          </p:nvSpPr>
          <p:spPr bwMode="auto">
            <a:xfrm>
              <a:off x="1658"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2" name="Line 225"/>
            <p:cNvSpPr>
              <a:spLocks noChangeShapeType="1"/>
            </p:cNvSpPr>
            <p:nvPr/>
          </p:nvSpPr>
          <p:spPr bwMode="auto">
            <a:xfrm>
              <a:off x="1850" y="3299"/>
              <a:ext cx="240" cy="0"/>
            </a:xfrm>
            <a:prstGeom prst="line">
              <a:avLst/>
            </a:prstGeom>
            <a:noFill/>
            <a:ln w="19050">
              <a:solidFill>
                <a:schemeClr val="tx1"/>
              </a:solidFill>
              <a:prstDash val="sysDot"/>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3" name="Text Box 226"/>
            <p:cNvSpPr txBox="1">
              <a:spLocks noChangeArrowheads="1"/>
            </p:cNvSpPr>
            <p:nvPr/>
          </p:nvSpPr>
          <p:spPr bwMode="auto">
            <a:xfrm>
              <a:off x="986" y="2450"/>
              <a:ext cx="336"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0</a:t>
              </a:r>
              <a:endPar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4" name="Rectangle 227"/>
            <p:cNvSpPr>
              <a:spLocks noChangeArrowheads="1"/>
            </p:cNvSpPr>
            <p:nvPr/>
          </p:nvSpPr>
          <p:spPr bwMode="auto">
            <a:xfrm>
              <a:off x="986" y="2633"/>
              <a:ext cx="319"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5" name="Rectangle 228"/>
            <p:cNvSpPr>
              <a:spLocks noChangeArrowheads="1"/>
            </p:cNvSpPr>
            <p:nvPr/>
          </p:nvSpPr>
          <p:spPr bwMode="auto">
            <a:xfrm>
              <a:off x="908" y="2951"/>
              <a:ext cx="433"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n-1</a:t>
              </a:r>
              <a:endPar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6" name="Rectangle 229"/>
            <p:cNvSpPr>
              <a:spLocks noChangeArrowheads="1"/>
            </p:cNvSpPr>
            <p:nvPr/>
          </p:nvSpPr>
          <p:spPr bwMode="auto">
            <a:xfrm>
              <a:off x="2426" y="3378"/>
              <a:ext cx="278"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0</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7" name="Rectangle 230"/>
            <p:cNvSpPr>
              <a:spLocks noChangeArrowheads="1"/>
            </p:cNvSpPr>
            <p:nvPr/>
          </p:nvSpPr>
          <p:spPr bwMode="auto">
            <a:xfrm>
              <a:off x="2138" y="3347"/>
              <a:ext cx="319"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8" name="Rectangle 231"/>
            <p:cNvSpPr>
              <a:spLocks noChangeArrowheads="1"/>
            </p:cNvSpPr>
            <p:nvPr/>
          </p:nvSpPr>
          <p:spPr bwMode="auto">
            <a:xfrm>
              <a:off x="1514" y="3378"/>
              <a:ext cx="404"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m-1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9" name="Rectangle 232"/>
            <p:cNvSpPr>
              <a:spLocks noChangeArrowheads="1"/>
            </p:cNvSpPr>
            <p:nvPr/>
          </p:nvSpPr>
          <p:spPr bwMode="auto">
            <a:xfrm>
              <a:off x="2810" y="2610"/>
              <a:ext cx="215" cy="252"/>
            </a:xfrm>
            <a:prstGeom prst="rect">
              <a:avLst/>
            </a:prstGeom>
            <a:noFill/>
            <a:ln w="38100">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Y</a:t>
              </a:r>
              <a:endParaRPr kumimoji="1" lang="en-US" altLang="zh-CN" sz="2000" i="1">
                <a:solidFill>
                  <a:srgbClr val="FC0128">
                    <a:lumMod val="75000"/>
                  </a:srgbClr>
                </a:solidFill>
                <a:latin typeface="Times New Roman" panose="02020603050405020304" pitchFamily="18" charset="0"/>
                <a:cs typeface="Times New Roman" panose="02020603050405020304" pitchFamily="18" charset="0"/>
              </a:endParaRPr>
            </a:p>
          </p:txBody>
        </p:sp>
        <p:sp>
          <p:nvSpPr>
            <p:cNvPr id="80920" name="Rectangle 233"/>
            <p:cNvSpPr>
              <a:spLocks noChangeArrowheads="1"/>
            </p:cNvSpPr>
            <p:nvPr/>
          </p:nvSpPr>
          <p:spPr bwMode="auto">
            <a:xfrm>
              <a:off x="1634" y="2708"/>
              <a:ext cx="921" cy="250"/>
            </a:xfrm>
            <a:prstGeom prst="rect">
              <a:avLst/>
            </a:prstGeom>
            <a:noFill/>
            <a:ln w="38100">
              <a:noFill/>
              <a:miter lim="800000"/>
            </a:ln>
          </p:spPr>
          <p:txBody>
            <a:bodyPr wrap="none">
              <a:spAutoFit/>
            </a:bodyPr>
            <a:lstStyle/>
            <a:p>
              <a:pPr eaLnBrk="1" hangingPunct="1">
                <a:lnSpc>
                  <a:spcPct val="100000"/>
                </a:lnSpc>
                <a:spcBef>
                  <a:spcPct val="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数据选择器</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80921" name="AutoShape 234"/>
            <p:cNvSpPr/>
            <p:nvPr/>
          </p:nvSpPr>
          <p:spPr bwMode="auto">
            <a:xfrm>
              <a:off x="746" y="2567"/>
              <a:ext cx="192" cy="576"/>
            </a:xfrm>
            <a:prstGeom prst="leftBrace">
              <a:avLst>
                <a:gd name="adj1" fmla="val 25000"/>
                <a:gd name="adj2" fmla="val 49255"/>
              </a:avLst>
            </a:prstGeom>
            <a:noFill/>
            <a:ln w="2857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2" name="Text Box 235"/>
            <p:cNvSpPr txBox="1">
              <a:spLocks noChangeArrowheads="1"/>
            </p:cNvSpPr>
            <p:nvPr/>
          </p:nvSpPr>
          <p:spPr bwMode="auto">
            <a:xfrm>
              <a:off x="161" y="2638"/>
              <a:ext cx="658" cy="44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数据输入端</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80923" name="Text Box 236"/>
            <p:cNvSpPr txBox="1">
              <a:spLocks noChangeArrowheads="1"/>
            </p:cNvSpPr>
            <p:nvPr/>
          </p:nvSpPr>
          <p:spPr bwMode="auto">
            <a:xfrm>
              <a:off x="3050" y="2723"/>
              <a:ext cx="720"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000000"/>
                  </a:solidFill>
                  <a:latin typeface="Times New Roman" panose="02020603050405020304" pitchFamily="18" charset="0"/>
                  <a:cs typeface="Times New Roman" panose="02020603050405020304" pitchFamily="18" charset="0"/>
                </a:rPr>
                <a:t>输出端</a:t>
              </a:r>
              <a:endParaRPr kumimoji="1" lang="zh-CN" altLang="en-US" sz="2000">
                <a:solidFill>
                  <a:srgbClr val="000000"/>
                </a:solidFill>
                <a:latin typeface="Times New Roman" panose="02020603050405020304" pitchFamily="18" charset="0"/>
                <a:cs typeface="Times New Roman" panose="02020603050405020304" pitchFamily="18" charset="0"/>
              </a:endParaRPr>
            </a:p>
          </p:txBody>
        </p:sp>
        <p:sp>
          <p:nvSpPr>
            <p:cNvPr id="80924" name="AutoShape 237"/>
            <p:cNvSpPr/>
            <p:nvPr/>
          </p:nvSpPr>
          <p:spPr bwMode="auto">
            <a:xfrm rot="-5342590">
              <a:off x="1994" y="3224"/>
              <a:ext cx="192" cy="960"/>
            </a:xfrm>
            <a:prstGeom prst="leftBrace">
              <a:avLst>
                <a:gd name="adj1" fmla="val 41667"/>
                <a:gd name="adj2" fmla="val 50000"/>
              </a:avLst>
            </a:prstGeom>
            <a:noFill/>
            <a:ln w="2857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5" name="Rectangle 238"/>
            <p:cNvSpPr>
              <a:spLocks noChangeArrowheads="1"/>
            </p:cNvSpPr>
            <p:nvPr/>
          </p:nvSpPr>
          <p:spPr bwMode="auto">
            <a:xfrm>
              <a:off x="1694" y="3840"/>
              <a:ext cx="929"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选择控制端</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arn(inVertical)">
                                      <p:cBhvr>
                                        <p:cTn id="7" dur="500"/>
                                        <p:tgtEl>
                                          <p:spTgt spid="13721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barn(inVertical)">
                                      <p:cBhvr>
                                        <p:cTn id="10" dur="500"/>
                                        <p:tgtEl>
                                          <p:spTgt spid="13721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barn(inVertical)">
                                      <p:cBhvr>
                                        <p:cTn id="13" dur="500"/>
                                        <p:tgtEl>
                                          <p:spTgt spid="137219">
                                            <p:txEl>
                                              <p:pRg st="2" end="2"/>
                                            </p:txEl>
                                          </p:spTgt>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graphicFrame>
        <p:nvGraphicFramePr>
          <p:cNvPr id="106500" name="Object 120"/>
          <p:cNvGraphicFramePr>
            <a:graphicFrameLocks noGrp="1" noChangeAspect="1"/>
          </p:cNvGraphicFramePr>
          <p:nvPr>
            <p:ph idx="1"/>
          </p:nvPr>
        </p:nvGraphicFramePr>
        <p:xfrm>
          <a:off x="767408" y="1556792"/>
          <a:ext cx="4259185" cy="2664296"/>
        </p:xfrm>
        <a:graphic>
          <a:graphicData uri="http://schemas.openxmlformats.org/presentationml/2006/ole">
            <mc:AlternateContent xmlns:mc="http://schemas.openxmlformats.org/markup-compatibility/2006">
              <mc:Choice xmlns:v="urn:schemas-microsoft-com:vml" Requires="v">
                <p:oleObj spid="_x0000_s0" name="Visio" r:id="rId1" imgW="4168775" imgH="2608580" progId="Visio.Drawing.11">
                  <p:embed/>
                </p:oleObj>
              </mc:Choice>
              <mc:Fallback>
                <p:oleObj name="Visio" r:id="rId1" imgW="4168775" imgH="2608580" progId="Visio.Drawing.11">
                  <p:embed/>
                  <p:pic>
                    <p:nvPicPr>
                      <p:cNvPr id="0" name="Object 12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556792"/>
                        <a:ext cx="4259185" cy="2664296"/>
                      </a:xfrm>
                      <a:prstGeom prst="rect">
                        <a:avLst/>
                      </a:prstGeom>
                      <a:noFill/>
                      <a:ln>
                        <a:noFill/>
                      </a:ln>
                      <a:effectLst/>
                    </p:spPr>
                  </p:pic>
                </p:oleObj>
              </mc:Fallback>
            </mc:AlternateContent>
          </a:graphicData>
        </a:graphic>
      </p:graphicFrame>
      <p:sp>
        <p:nvSpPr>
          <p:cNvPr id="106501" name="Rectangle 122"/>
          <p:cNvSpPr>
            <a:spLocks noChangeArrowheads="1"/>
          </p:cNvSpPr>
          <p:nvPr/>
        </p:nvSpPr>
        <p:spPr bwMode="auto">
          <a:xfrm>
            <a:off x="695400" y="876696"/>
            <a:ext cx="10225136" cy="443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当</a:t>
            </a:r>
            <a:r>
              <a:rPr lang="en-US" altLang="zh-CN" sz="2400" dirty="0">
                <a:latin typeface="Times New Roman" panose="02020603050405020304" pitchFamily="18" charset="0"/>
              </a:rPr>
              <a:t>A</a:t>
            </a:r>
            <a:r>
              <a:rPr lang="en-US" altLang="zh-CN" sz="1600" dirty="0">
                <a:latin typeface="Times New Roman" panose="02020603050405020304" pitchFamily="18" charset="0"/>
              </a:rPr>
              <a:t>0</a:t>
            </a:r>
            <a:r>
              <a:rPr lang="en-US" altLang="zh-CN" sz="2400" dirty="0">
                <a:latin typeface="Times New Roman" panose="02020603050405020304" pitchFamily="18" charset="0"/>
              </a:rPr>
              <a:t>A</a:t>
            </a:r>
            <a:r>
              <a:rPr lang="en-US" altLang="zh-CN" sz="1600" dirty="0">
                <a:latin typeface="Times New Roman" panose="02020603050405020304" pitchFamily="18" charset="0"/>
              </a:rPr>
              <a:t>1</a:t>
            </a:r>
            <a:r>
              <a:rPr lang="zh-CN" altLang="en-US" sz="2400" dirty="0">
                <a:latin typeface="Times New Roman" panose="02020603050405020304" pitchFamily="18" charset="0"/>
              </a:rPr>
              <a:t>取不同的代码时，开关打向不同的位置，选择不同的数据    </a:t>
            </a:r>
            <a:endParaRPr lang="zh-CN" altLang="en-US" sz="2400"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2922102" y="3265109"/>
                <a:ext cx="1637570" cy="327782"/>
              </a:xfrm>
              <a:prstGeom prst="rect">
                <a:avLst/>
              </a:prstGeom>
              <a:solidFill>
                <a:schemeClr val="bg1"/>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1" i="1" smtClean="0">
                              <a:latin typeface="Cambria Math" panose="02040503050406030204" pitchFamily="18" charset="0"/>
                            </a:rPr>
                            <m:t>𝟎</m:t>
                          </m:r>
                          <m:r>
                            <a:rPr lang="en-US" altLang="zh-CN" b="1" i="1" smtClean="0">
                              <a:latin typeface="Cambria Math" panose="02040503050406030204" pitchFamily="18" charset="0"/>
                            </a:rPr>
                            <m:t>         </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𝟏</m:t>
                          </m:r>
                        </m:sub>
                      </m:sSub>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2922102" y="3265109"/>
                <a:ext cx="1637570" cy="327782"/>
              </a:xfrm>
              <a:prstGeom prst="rect">
                <a:avLst/>
              </a:prstGeom>
              <a:blipFill rotWithShape="1">
                <a:blip r:embed="rId3"/>
                <a:stretch>
                  <a:fillRect l="-29" t="-175" r="23" b="19"/>
                </a:stretch>
              </a:blipFill>
            </p:spPr>
            <p:txBody>
              <a:bodyPr/>
              <a:lstStyle/>
              <a:p>
                <a:r>
                  <a:rPr lang="zh-CN" altLang="en-US">
                    <a:noFill/>
                  </a:rPr>
                  <a:t> </a:t>
                </a:r>
              </a:p>
            </p:txBody>
          </p:sp>
        </mc:Fallback>
      </mc:AlternateContent>
      <p:grpSp>
        <p:nvGrpSpPr>
          <p:cNvPr id="15" name="Group 126"/>
          <p:cNvGrpSpPr/>
          <p:nvPr/>
        </p:nvGrpSpPr>
        <p:grpSpPr bwMode="auto">
          <a:xfrm>
            <a:off x="1650515" y="4361668"/>
            <a:ext cx="2303462" cy="2303463"/>
            <a:chOff x="4105" y="2614"/>
            <a:chExt cx="1451" cy="1451"/>
          </a:xfrm>
        </p:grpSpPr>
        <mc:AlternateContent xmlns:mc="http://schemas.openxmlformats.org/markup-compatibility/2006">
          <mc:Choice xmlns:a14="http://schemas.microsoft.com/office/drawing/2010/main" Requires="a14">
            <p:sp>
              <p:nvSpPr>
                <p:cNvPr id="16" name="Rectangle 123"/>
                <p:cNvSpPr>
                  <a:spLocks noChangeArrowheads="1"/>
                </p:cNvSpPr>
                <p:nvPr/>
              </p:nvSpPr>
              <p:spPr bwMode="auto">
                <a:xfrm>
                  <a:off x="4150" y="2931"/>
                  <a:ext cx="1406"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914400" indent="-45720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295400" indent="-3810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714500" indent="-3429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171700" indent="-3429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628900" indent="-3429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3086100" indent="-3429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543300" indent="-3429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4000500" indent="-3429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b="0" dirty="0">
                      <a:solidFill>
                        <a:srgbClr val="FF0000"/>
                      </a:solidFill>
                      <a:latin typeface="Times New Roman" panose="02020603050405020304" pitchFamily="18" charset="0"/>
                    </a:rPr>
                    <a:t>0   0    </a:t>
                  </a:r>
                  <a14:m>
                    <m:oMath xmlns:m="http://schemas.openxmlformats.org/officeDocument/2006/math">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𝐷</m:t>
                          </m:r>
                        </m:e>
                        <m:sub>
                          <m:r>
                            <a:rPr lang="en-US" altLang="zh-CN" sz="2400" b="0" i="1" dirty="0" smtClean="0">
                              <a:solidFill>
                                <a:srgbClr val="FF0000"/>
                              </a:solidFill>
                              <a:latin typeface="Cambria Math" panose="02040503050406030204" pitchFamily="18" charset="0"/>
                            </a:rPr>
                            <m:t>0</m:t>
                          </m:r>
                        </m:sub>
                      </m:sSub>
                    </m:oMath>
                  </a14:m>
                  <a:endParaRPr lang="en-US" altLang="zh-CN" sz="2400" b="0" dirty="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pPr>
                  <a:r>
                    <a:rPr lang="en-US" altLang="zh-CN" sz="2400" b="0" dirty="0">
                      <a:solidFill>
                        <a:srgbClr val="FF0000"/>
                      </a:solidFill>
                      <a:latin typeface="Times New Roman" panose="02020603050405020304" pitchFamily="18" charset="0"/>
                    </a:rPr>
                    <a:t>0   1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𝐷</m:t>
                          </m:r>
                        </m:e>
                        <m:sub>
                          <m:r>
                            <a:rPr lang="en-US" altLang="zh-CN" sz="2400" b="0" i="1" smtClean="0">
                              <a:solidFill>
                                <a:srgbClr val="FF0000"/>
                              </a:solidFill>
                              <a:latin typeface="Cambria Math" panose="02040503050406030204" pitchFamily="18" charset="0"/>
                            </a:rPr>
                            <m:t>1</m:t>
                          </m:r>
                        </m:sub>
                      </m:sSub>
                    </m:oMath>
                  </a14:m>
                  <a:endParaRPr lang="en-US" altLang="zh-CN" sz="2400" b="0" dirty="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pPr>
                  <a:r>
                    <a:rPr lang="en-US" altLang="zh-CN" sz="2400" b="0" dirty="0">
                      <a:solidFill>
                        <a:srgbClr val="FF0000"/>
                      </a:solidFill>
                      <a:latin typeface="Times New Roman" panose="02020603050405020304" pitchFamily="18" charset="0"/>
                    </a:rPr>
                    <a:t>1   0    </a:t>
                  </a:r>
                  <a14:m>
                    <m:oMath xmlns:m="http://schemas.openxmlformats.org/officeDocument/2006/math">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𝐷</m:t>
                          </m:r>
                        </m:e>
                        <m:sub>
                          <m:r>
                            <a:rPr lang="en-US" altLang="zh-CN" sz="2400" b="0" i="1" dirty="0" smtClean="0">
                              <a:solidFill>
                                <a:srgbClr val="FF0000"/>
                              </a:solidFill>
                              <a:latin typeface="Cambria Math" panose="02040503050406030204" pitchFamily="18" charset="0"/>
                            </a:rPr>
                            <m:t>2</m:t>
                          </m:r>
                        </m:sub>
                      </m:sSub>
                    </m:oMath>
                  </a14:m>
                  <a:endParaRPr lang="en-US" altLang="zh-CN" sz="2400" b="0" dirty="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pPr>
                  <a:r>
                    <a:rPr lang="en-US" altLang="zh-CN" sz="2400" b="0" dirty="0">
                      <a:solidFill>
                        <a:srgbClr val="FF0000"/>
                      </a:solidFill>
                      <a:latin typeface="Times New Roman" panose="02020603050405020304" pitchFamily="18" charset="0"/>
                    </a:rPr>
                    <a:t>1   1    </a:t>
                  </a:r>
                  <a14:m>
                    <m:oMath xmlns:m="http://schemas.openxmlformats.org/officeDocument/2006/math">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𝐷</m:t>
                          </m:r>
                        </m:e>
                        <m:sub>
                          <m:r>
                            <a:rPr lang="en-US" altLang="zh-CN" sz="2400" b="0" i="1" dirty="0" smtClean="0">
                              <a:solidFill>
                                <a:srgbClr val="FF0000"/>
                              </a:solidFill>
                              <a:latin typeface="Cambria Math" panose="02040503050406030204" pitchFamily="18" charset="0"/>
                            </a:rPr>
                            <m:t>3</m:t>
                          </m:r>
                        </m:sub>
                      </m:sSub>
                    </m:oMath>
                  </a14:m>
                  <a:endParaRPr lang="en-US" altLang="zh-CN" sz="2400" b="0" dirty="0">
                    <a:solidFill>
                      <a:srgbClr val="FF0000"/>
                    </a:solidFill>
                    <a:latin typeface="Times New Roman" panose="02020603050405020304" pitchFamily="18" charset="0"/>
                  </a:endParaRPr>
                </a:p>
                <a:p>
                  <a:pPr eaLnBrk="1" hangingPunct="1">
                    <a:lnSpc>
                      <a:spcPct val="90000"/>
                    </a:lnSpc>
                  </a:pPr>
                  <a:endParaRPr lang="en-US" altLang="zh-CN" sz="2400" b="0" dirty="0">
                    <a:solidFill>
                      <a:srgbClr val="FF0000"/>
                    </a:solidFill>
                    <a:latin typeface="Times New Roman" panose="02020603050405020304" pitchFamily="18" charset="0"/>
                  </a:endParaRPr>
                </a:p>
              </p:txBody>
            </p:sp>
          </mc:Choice>
          <mc:Fallback>
            <p:sp>
              <p:nvSpPr>
                <p:cNvPr id="16" name="Rectangle 123"/>
                <p:cNvSpPr>
                  <a:spLocks noRot="1" noChangeAspect="1" noMove="1" noResize="1" noEditPoints="1" noAdjustHandles="1" noChangeArrowheads="1" noChangeShapeType="1" noTextEdit="1"/>
                </p:cNvSpPr>
                <p:nvPr/>
              </p:nvSpPr>
              <p:spPr bwMode="auto">
                <a:xfrm>
                  <a:off x="4150" y="2931"/>
                  <a:ext cx="1406" cy="1134"/>
                </a:xfrm>
                <a:prstGeom prst="rect">
                  <a:avLst/>
                </a:prstGeom>
                <a:blipFill rotWithShape="1">
                  <a:blip r:embed="rId4"/>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 name="Rectangle 124"/>
            <p:cNvSpPr>
              <a:spLocks noChangeArrowheads="1"/>
            </p:cNvSpPr>
            <p:nvPr/>
          </p:nvSpPr>
          <p:spPr bwMode="auto">
            <a:xfrm>
              <a:off x="4105" y="2614"/>
              <a:ext cx="52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dirty="0">
                  <a:solidFill>
                    <a:srgbClr val="FF0000"/>
                  </a:solidFill>
                  <a:latin typeface="Times New Roman" panose="02020603050405020304" pitchFamily="18" charset="0"/>
                </a:rPr>
                <a:t>A</a:t>
              </a:r>
              <a:r>
                <a:rPr lang="en-US" altLang="zh-CN" sz="1600" b="0" dirty="0">
                  <a:solidFill>
                    <a:srgbClr val="FF0000"/>
                  </a:solidFill>
                  <a:latin typeface="Times New Roman" panose="02020603050405020304" pitchFamily="18" charset="0"/>
                </a:rPr>
                <a:t>0</a:t>
              </a:r>
              <a:r>
                <a:rPr lang="en-US" altLang="zh-CN" sz="2400" b="0" dirty="0">
                  <a:solidFill>
                    <a:srgbClr val="FF0000"/>
                  </a:solidFill>
                  <a:latin typeface="Times New Roman" panose="02020603050405020304" pitchFamily="18" charset="0"/>
                </a:rPr>
                <a:t>A</a:t>
              </a:r>
              <a:r>
                <a:rPr lang="en-US" altLang="zh-CN" sz="1600" b="0" dirty="0">
                  <a:solidFill>
                    <a:srgbClr val="FF0000"/>
                  </a:solidFill>
                  <a:latin typeface="Times New Roman" panose="02020603050405020304" pitchFamily="18" charset="0"/>
                </a:rPr>
                <a:t>1</a:t>
              </a:r>
              <a:endParaRPr lang="en-US" altLang="zh-CN" sz="1600" b="0" dirty="0">
                <a:solidFill>
                  <a:srgbClr val="FF0000"/>
                </a:solidFill>
                <a:latin typeface="Times New Roman" panose="02020603050405020304" pitchFamily="18" charset="0"/>
              </a:endParaRPr>
            </a:p>
          </p:txBody>
        </p:sp>
        <p:sp>
          <p:nvSpPr>
            <p:cNvPr id="18" name="Rectangle 125"/>
            <p:cNvSpPr>
              <a:spLocks noChangeArrowheads="1"/>
            </p:cNvSpPr>
            <p:nvPr/>
          </p:nvSpPr>
          <p:spPr bwMode="auto">
            <a:xfrm>
              <a:off x="4695" y="2622"/>
              <a:ext cx="25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dirty="0">
                  <a:solidFill>
                    <a:srgbClr val="FF0000"/>
                  </a:solidFill>
                  <a:latin typeface="Times New Roman" panose="02020603050405020304" pitchFamily="18" charset="0"/>
                </a:rPr>
                <a:t>Y</a:t>
              </a:r>
              <a:endParaRPr lang="en-US" altLang="zh-CN" sz="2400" b="0" dirty="0">
                <a:solidFill>
                  <a:srgbClr val="FF0000"/>
                </a:solidFill>
                <a:latin typeface="Times New Roman" panose="02020603050405020304" pitchFamily="18" charset="0"/>
              </a:endParaRPr>
            </a:p>
          </p:txBody>
        </p:sp>
      </p:grpSp>
      <p:pic>
        <p:nvPicPr>
          <p:cNvPr id="7" name="图片 6"/>
          <p:cNvPicPr>
            <a:picLocks noChangeAspect="1"/>
          </p:cNvPicPr>
          <p:nvPr/>
        </p:nvPicPr>
        <p:blipFill>
          <a:blip r:embed="rId5"/>
          <a:stretch>
            <a:fillRect/>
          </a:stretch>
        </p:blipFill>
        <p:spPr>
          <a:xfrm>
            <a:off x="5447928" y="2492896"/>
            <a:ext cx="5898965" cy="2817749"/>
          </a:xfrm>
          <a:prstGeom prst="rect">
            <a:avLst/>
          </a:prstGeom>
        </p:spPr>
      </p:pic>
      <mc:AlternateContent xmlns:mc="http://schemas.openxmlformats.org/markup-compatibility/2006">
        <mc:Choice xmlns:a14="http://schemas.microsoft.com/office/drawing/2010/main" Requires="a14">
          <p:sp>
            <p:nvSpPr>
              <p:cNvPr id="21" name="文本框 20"/>
              <p:cNvSpPr txBox="1"/>
              <p:nvPr/>
            </p:nvSpPr>
            <p:spPr>
              <a:xfrm>
                <a:off x="9282966" y="4864906"/>
                <a:ext cx="1637570" cy="353943"/>
              </a:xfrm>
              <a:prstGeom prst="rect">
                <a:avLst/>
              </a:prstGeom>
              <a:solidFill>
                <a:srgbClr val="FFFFCC"/>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A</m:t>
                          </m:r>
                        </m:e>
                        <m:sub>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         </m:t>
                          </m:r>
                        </m:sub>
                      </m:sSub>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𝑨</m:t>
                          </m:r>
                        </m:e>
                        <m:sub>
                          <m:r>
                            <a:rPr lang="en-US" altLang="zh-CN" sz="2000" b="1" i="1" smtClean="0">
                              <a:latin typeface="Cambria Math" panose="02040503050406030204" pitchFamily="18" charset="0"/>
                            </a:rPr>
                            <m:t>𝟏</m:t>
                          </m:r>
                        </m:sub>
                      </m:sSub>
                    </m:oMath>
                  </m:oMathPara>
                </a14:m>
                <a:endParaRPr lang="zh-CN" altLang="en-US" sz="2000" dirty="0"/>
              </a:p>
            </p:txBody>
          </p:sp>
        </mc:Choice>
        <mc:Fallback>
          <p:sp>
            <p:nvSpPr>
              <p:cNvPr id="21" name="文本框 20"/>
              <p:cNvSpPr txBox="1">
                <a:spLocks noRot="1" noChangeAspect="1" noMove="1" noResize="1" noEditPoints="1" noAdjustHandles="1" noChangeArrowheads="1" noChangeShapeType="1" noTextEdit="1"/>
              </p:cNvSpPr>
              <p:nvPr/>
            </p:nvSpPr>
            <p:spPr>
              <a:xfrm>
                <a:off x="9282966" y="4864906"/>
                <a:ext cx="1637570" cy="353943"/>
              </a:xfrm>
              <a:prstGeom prst="rect">
                <a:avLst/>
              </a:prstGeom>
              <a:blipFill rotWithShape="1">
                <a:blip r:embed="rId6"/>
                <a:stretch>
                  <a:fillRect l="-33" t="-48" r="27"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6672064" y="4281662"/>
                <a:ext cx="1637570" cy="353943"/>
              </a:xfrm>
              <a:prstGeom prst="rect">
                <a:avLst/>
              </a:prstGeom>
              <a:solidFill>
                <a:srgbClr val="FFFFCC"/>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A</m:t>
                          </m:r>
                        </m:e>
                        <m:sub>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         </m:t>
                          </m:r>
                        </m:sub>
                      </m:sSub>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𝑨</m:t>
                          </m:r>
                        </m:e>
                        <m:sub>
                          <m:r>
                            <a:rPr lang="en-US" altLang="zh-CN" sz="2000" b="1" i="1" smtClean="0">
                              <a:latin typeface="Cambria Math" panose="02040503050406030204" pitchFamily="18" charset="0"/>
                            </a:rPr>
                            <m:t>𝟏</m:t>
                          </m:r>
                        </m:sub>
                      </m:sSub>
                    </m:oMath>
                  </m:oMathPara>
                </a14:m>
                <a:endParaRPr lang="zh-CN" altLang="en-US" sz="2000" dirty="0"/>
              </a:p>
            </p:txBody>
          </p:sp>
        </mc:Choice>
        <mc:Fallback>
          <p:sp>
            <p:nvSpPr>
              <p:cNvPr id="22" name="文本框 21"/>
              <p:cNvSpPr txBox="1">
                <a:spLocks noRot="1" noChangeAspect="1" noMove="1" noResize="1" noEditPoints="1" noAdjustHandles="1" noChangeArrowheads="1" noChangeShapeType="1" noTextEdit="1"/>
              </p:cNvSpPr>
              <p:nvPr/>
            </p:nvSpPr>
            <p:spPr>
              <a:xfrm>
                <a:off x="6672064" y="4281662"/>
                <a:ext cx="1637570" cy="353943"/>
              </a:xfrm>
              <a:prstGeom prst="rect">
                <a:avLst/>
              </a:prstGeom>
              <a:blipFill rotWithShape="1">
                <a:blip r:embed="rId6"/>
                <a:stretch>
                  <a:fillRect l="-7" t="-139" r="1" b="30"/>
                </a:stretch>
              </a:blipFill>
            </p:spPr>
            <p:txBody>
              <a:bodyPr/>
              <a:lstStyle/>
              <a:p>
                <a:r>
                  <a:rPr lang="zh-CN" altLang="en-US">
                    <a:noFill/>
                  </a:rPr>
                  <a:t> </a:t>
                </a:r>
              </a:p>
            </p:txBody>
          </p:sp>
        </mc:Fallback>
      </mc:AlternateContent>
      <p:sp>
        <p:nvSpPr>
          <p:cNvPr id="23" name="Text Box 3"/>
          <p:cNvSpPr txBox="1">
            <a:spLocks noChangeArrowheads="1"/>
          </p:cNvSpPr>
          <p:nvPr/>
        </p:nvSpPr>
        <p:spPr bwMode="auto">
          <a:xfrm>
            <a:off x="792897" y="197009"/>
            <a:ext cx="358784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dirty="0">
                <a:solidFill>
                  <a:srgbClr val="FF0000"/>
                </a:solidFill>
                <a:latin typeface="Times New Roman" panose="02020603050405020304" pitchFamily="18" charset="0"/>
              </a:rPr>
              <a:t>四选一选择器原理及符号</a:t>
            </a:r>
            <a:endParaRPr lang="zh-CN" altLang="en-US" sz="2400" b="1" dirty="0">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110595" name="Rectangle 2"/>
          <p:cNvSpPr>
            <a:spLocks noGrp="1" noChangeArrowheads="1"/>
          </p:cNvSpPr>
          <p:nvPr>
            <p:ph type="title"/>
          </p:nvPr>
        </p:nvSpPr>
        <p:spPr>
          <a:xfrm>
            <a:off x="628650" y="244178"/>
            <a:ext cx="7772400" cy="372603"/>
          </a:xfrm>
        </p:spPr>
        <p:txBody>
          <a:bodyPr/>
          <a:lstStyle/>
          <a:p>
            <a:pPr algn="l" eaLnBrk="1" hangingPunct="1"/>
            <a:r>
              <a:rPr lang="zh-CN" altLang="en-US" b="0" dirty="0">
                <a:latin typeface="Times New Roman" panose="02020603050405020304" pitchFamily="18" charset="0"/>
              </a:rPr>
              <a:t>数据选择器工作原理（四选一为例）</a:t>
            </a:r>
            <a:endParaRPr lang="zh-CN" altLang="en-US" b="0" dirty="0">
              <a:latin typeface="Times New Roman" panose="02020603050405020304" pitchFamily="18" charset="0"/>
            </a:endParaRPr>
          </a:p>
        </p:txBody>
      </p:sp>
      <p:sp>
        <p:nvSpPr>
          <p:cNvPr id="110596" name="Rectangle 3"/>
          <p:cNvSpPr>
            <a:spLocks noChangeArrowheads="1"/>
          </p:cNvSpPr>
          <p:nvPr/>
        </p:nvSpPr>
        <p:spPr bwMode="auto">
          <a:xfrm>
            <a:off x="2209800" y="28194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2400">
              <a:latin typeface="Times New Roman" panose="02020603050405020304" pitchFamily="18" charset="0"/>
            </a:endParaRPr>
          </a:p>
        </p:txBody>
      </p:sp>
      <p:grpSp>
        <p:nvGrpSpPr>
          <p:cNvPr id="2" name="组合 1"/>
          <p:cNvGrpSpPr/>
          <p:nvPr/>
        </p:nvGrpSpPr>
        <p:grpSpPr>
          <a:xfrm>
            <a:off x="191344" y="882648"/>
            <a:ext cx="5616624" cy="3554464"/>
            <a:chOff x="1774825" y="2060575"/>
            <a:chExt cx="6913563" cy="4419600"/>
          </a:xfrm>
        </p:grpSpPr>
        <p:pic>
          <p:nvPicPr>
            <p:cNvPr id="338948" name="Picture 4"/>
            <p:cNvPicPr>
              <a:picLocks noChangeAspect="1" noChangeArrowheads="1"/>
            </p:cNvPicPr>
            <p:nvPr/>
          </p:nvPicPr>
          <p:blipFill>
            <a:blip r:embed="rId1">
              <a:biLevel thresh="50000"/>
              <a:grayscl/>
              <a:extLst>
                <a:ext uri="{28A0092B-C50C-407E-A947-70E740481C1C}">
                  <a14:useLocalDpi xmlns:a14="http://schemas.microsoft.com/office/drawing/2010/main" val="0"/>
                </a:ext>
              </a:extLst>
            </a:blip>
            <a:srcRect/>
            <a:stretch>
              <a:fillRect/>
            </a:stretch>
          </p:blipFill>
          <p:spPr bwMode="auto">
            <a:xfrm>
              <a:off x="1774825" y="2060575"/>
              <a:ext cx="6629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9" name="Text Box 7"/>
            <p:cNvSpPr txBox="1">
              <a:spLocks noChangeArrowheads="1"/>
            </p:cNvSpPr>
            <p:nvPr/>
          </p:nvSpPr>
          <p:spPr bwMode="auto">
            <a:xfrm>
              <a:off x="3143251" y="2060576"/>
              <a:ext cx="504825" cy="4585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a:latin typeface="Times New Roman" panose="02020603050405020304" pitchFamily="18" charset="0"/>
                </a:rPr>
                <a:t>Y</a:t>
              </a:r>
              <a:endParaRPr lang="en-US" altLang="zh-CN" sz="2800">
                <a:latin typeface="Times New Roman" panose="02020603050405020304" pitchFamily="18" charset="0"/>
              </a:endParaRPr>
            </a:p>
          </p:txBody>
        </p:sp>
        <p:sp>
          <p:nvSpPr>
            <p:cNvPr id="110600" name="Text Box 8"/>
            <p:cNvSpPr txBox="1">
              <a:spLocks noChangeArrowheads="1"/>
            </p:cNvSpPr>
            <p:nvPr/>
          </p:nvSpPr>
          <p:spPr bwMode="auto">
            <a:xfrm>
              <a:off x="8328026" y="4868864"/>
              <a:ext cx="358775"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0</a:t>
              </a:r>
              <a:endParaRPr lang="en-US" altLang="zh-CN" sz="2400">
                <a:solidFill>
                  <a:srgbClr val="FF0000"/>
                </a:solidFill>
                <a:latin typeface="Times New Roman" panose="02020603050405020304" pitchFamily="18" charset="0"/>
              </a:endParaRPr>
            </a:p>
          </p:txBody>
        </p:sp>
        <p:sp>
          <p:nvSpPr>
            <p:cNvPr id="110601" name="Text Box 9"/>
            <p:cNvSpPr txBox="1">
              <a:spLocks noChangeArrowheads="1"/>
            </p:cNvSpPr>
            <p:nvPr/>
          </p:nvSpPr>
          <p:spPr bwMode="auto">
            <a:xfrm>
              <a:off x="8401050" y="5589589"/>
              <a:ext cx="287338"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0</a:t>
              </a:r>
              <a:endParaRPr lang="en-US" altLang="zh-CN" sz="2400">
                <a:solidFill>
                  <a:srgbClr val="FF0000"/>
                </a:solidFill>
                <a:latin typeface="Times New Roman" panose="02020603050405020304" pitchFamily="18" charset="0"/>
              </a:endParaRPr>
            </a:p>
          </p:txBody>
        </p:sp>
        <p:sp>
          <p:nvSpPr>
            <p:cNvPr id="110602" name="Text Box 10"/>
            <p:cNvSpPr txBox="1">
              <a:spLocks noChangeArrowheads="1"/>
            </p:cNvSpPr>
            <p:nvPr/>
          </p:nvSpPr>
          <p:spPr bwMode="auto">
            <a:xfrm>
              <a:off x="2855914" y="4724401"/>
              <a:ext cx="287337"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1</a:t>
              </a:r>
              <a:endParaRPr lang="en-US" altLang="zh-CN" sz="2400">
                <a:solidFill>
                  <a:srgbClr val="FF0000"/>
                </a:solidFill>
                <a:latin typeface="Times New Roman" panose="02020603050405020304" pitchFamily="18" charset="0"/>
              </a:endParaRPr>
            </a:p>
          </p:txBody>
        </p:sp>
        <p:sp>
          <p:nvSpPr>
            <p:cNvPr id="110603" name="Text Box 11"/>
            <p:cNvSpPr txBox="1">
              <a:spLocks noChangeArrowheads="1"/>
            </p:cNvSpPr>
            <p:nvPr/>
          </p:nvSpPr>
          <p:spPr bwMode="auto">
            <a:xfrm>
              <a:off x="2711450" y="5734051"/>
              <a:ext cx="287338"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1</a:t>
              </a:r>
              <a:endParaRPr lang="en-US" altLang="zh-CN" sz="2400">
                <a:solidFill>
                  <a:srgbClr val="FF0000"/>
                </a:solidFill>
                <a:latin typeface="Times New Roman" panose="02020603050405020304" pitchFamily="18" charset="0"/>
              </a:endParaRPr>
            </a:p>
          </p:txBody>
        </p:sp>
        <p:sp>
          <p:nvSpPr>
            <p:cNvPr id="110604" name="Text Box 12"/>
            <p:cNvSpPr txBox="1">
              <a:spLocks noChangeArrowheads="1"/>
            </p:cNvSpPr>
            <p:nvPr/>
          </p:nvSpPr>
          <p:spPr bwMode="auto">
            <a:xfrm>
              <a:off x="4367214" y="4797426"/>
              <a:ext cx="358775"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0</a:t>
              </a:r>
              <a:endParaRPr lang="en-US" altLang="zh-CN" sz="2400" dirty="0">
                <a:solidFill>
                  <a:srgbClr val="FF0000"/>
                </a:solidFill>
                <a:latin typeface="Times New Roman" panose="02020603050405020304" pitchFamily="18" charset="0"/>
              </a:endParaRPr>
            </a:p>
          </p:txBody>
        </p:sp>
        <p:sp>
          <p:nvSpPr>
            <p:cNvPr id="110605" name="Text Box 13"/>
            <p:cNvSpPr txBox="1">
              <a:spLocks noChangeArrowheads="1"/>
            </p:cNvSpPr>
            <p:nvPr/>
          </p:nvSpPr>
          <p:spPr bwMode="auto">
            <a:xfrm>
              <a:off x="3863975" y="4797426"/>
              <a:ext cx="287338"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1</a:t>
              </a:r>
              <a:endParaRPr lang="en-US" altLang="zh-CN" sz="2400" dirty="0">
                <a:solidFill>
                  <a:srgbClr val="FF0000"/>
                </a:solidFill>
                <a:latin typeface="Times New Roman" panose="02020603050405020304" pitchFamily="18" charset="0"/>
              </a:endParaRPr>
            </a:p>
          </p:txBody>
        </p:sp>
        <p:sp>
          <p:nvSpPr>
            <p:cNvPr id="110606" name="Text Box 14"/>
            <p:cNvSpPr txBox="1">
              <a:spLocks noChangeArrowheads="1"/>
            </p:cNvSpPr>
            <p:nvPr/>
          </p:nvSpPr>
          <p:spPr bwMode="auto">
            <a:xfrm>
              <a:off x="5519739" y="4797426"/>
              <a:ext cx="358775"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0</a:t>
              </a:r>
              <a:endParaRPr lang="en-US" altLang="zh-CN" sz="2400" dirty="0">
                <a:solidFill>
                  <a:srgbClr val="FF0000"/>
                </a:solidFill>
                <a:latin typeface="Times New Roman" panose="02020603050405020304" pitchFamily="18" charset="0"/>
              </a:endParaRPr>
            </a:p>
          </p:txBody>
        </p:sp>
        <p:sp>
          <p:nvSpPr>
            <p:cNvPr id="110607" name="Text Box 15"/>
            <p:cNvSpPr txBox="1">
              <a:spLocks noChangeArrowheads="1"/>
            </p:cNvSpPr>
            <p:nvPr/>
          </p:nvSpPr>
          <p:spPr bwMode="auto">
            <a:xfrm>
              <a:off x="5880100" y="4797426"/>
              <a:ext cx="287338"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1</a:t>
              </a:r>
              <a:endParaRPr lang="en-US" altLang="zh-CN" sz="2400" dirty="0">
                <a:solidFill>
                  <a:srgbClr val="FF0000"/>
                </a:solidFill>
                <a:latin typeface="Times New Roman" panose="02020603050405020304" pitchFamily="18" charset="0"/>
              </a:endParaRPr>
            </a:p>
          </p:txBody>
        </p:sp>
        <p:sp>
          <p:nvSpPr>
            <p:cNvPr id="110608" name="Line 16"/>
            <p:cNvSpPr>
              <a:spLocks noChangeShapeType="1"/>
            </p:cNvSpPr>
            <p:nvPr/>
          </p:nvSpPr>
          <p:spPr bwMode="auto">
            <a:xfrm flipH="1">
              <a:off x="2711451" y="5300663"/>
              <a:ext cx="5184775" cy="0"/>
            </a:xfrm>
            <a:prstGeom prst="line">
              <a:avLst/>
            </a:prstGeom>
            <a:noFill/>
            <a:ln w="19050">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9" name="Line 17"/>
            <p:cNvSpPr>
              <a:spLocks noChangeShapeType="1"/>
            </p:cNvSpPr>
            <p:nvPr/>
          </p:nvSpPr>
          <p:spPr bwMode="auto">
            <a:xfrm flipV="1">
              <a:off x="2782888" y="4652963"/>
              <a:ext cx="0" cy="647700"/>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0" name="Line 18"/>
            <p:cNvSpPr>
              <a:spLocks noChangeShapeType="1"/>
            </p:cNvSpPr>
            <p:nvPr/>
          </p:nvSpPr>
          <p:spPr bwMode="auto">
            <a:xfrm flipH="1">
              <a:off x="2566989" y="5734050"/>
              <a:ext cx="5400675" cy="0"/>
            </a:xfrm>
            <a:prstGeom prst="line">
              <a:avLst/>
            </a:prstGeom>
            <a:noFill/>
            <a:ln w="19050">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1" name="Line 19"/>
            <p:cNvSpPr>
              <a:spLocks noChangeShapeType="1"/>
            </p:cNvSpPr>
            <p:nvPr/>
          </p:nvSpPr>
          <p:spPr bwMode="auto">
            <a:xfrm flipV="1">
              <a:off x="2566988" y="4724401"/>
              <a:ext cx="0" cy="936625"/>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2" name="Line 20"/>
            <p:cNvSpPr>
              <a:spLocks noChangeShapeType="1"/>
            </p:cNvSpPr>
            <p:nvPr/>
          </p:nvSpPr>
          <p:spPr bwMode="auto">
            <a:xfrm flipV="1">
              <a:off x="2351088" y="4652964"/>
              <a:ext cx="0" cy="1584325"/>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3" name="Line 21"/>
            <p:cNvSpPr>
              <a:spLocks noChangeShapeType="1"/>
            </p:cNvSpPr>
            <p:nvPr/>
          </p:nvSpPr>
          <p:spPr bwMode="auto">
            <a:xfrm flipV="1">
              <a:off x="2640013" y="3716338"/>
              <a:ext cx="0" cy="360362"/>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4" name="Text Box 22"/>
            <p:cNvSpPr txBox="1">
              <a:spLocks noChangeArrowheads="1"/>
            </p:cNvSpPr>
            <p:nvPr/>
          </p:nvSpPr>
          <p:spPr bwMode="auto">
            <a:xfrm>
              <a:off x="7535863" y="4652964"/>
              <a:ext cx="358775"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0</a:t>
              </a:r>
              <a:endParaRPr lang="en-US" altLang="zh-CN" sz="2400" dirty="0">
                <a:solidFill>
                  <a:srgbClr val="FF0000"/>
                </a:solidFill>
                <a:latin typeface="Times New Roman" panose="02020603050405020304" pitchFamily="18" charset="0"/>
              </a:endParaRPr>
            </a:p>
          </p:txBody>
        </p:sp>
        <p:sp>
          <p:nvSpPr>
            <p:cNvPr id="110615" name="Text Box 23"/>
            <p:cNvSpPr txBox="1">
              <a:spLocks noChangeArrowheads="1"/>
            </p:cNvSpPr>
            <p:nvPr/>
          </p:nvSpPr>
          <p:spPr bwMode="auto">
            <a:xfrm>
              <a:off x="7104064" y="4652964"/>
              <a:ext cx="287337" cy="43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rPr>
                <a:t>0</a:t>
              </a:r>
              <a:endParaRPr lang="en-US" altLang="zh-CN" sz="2400" dirty="0">
                <a:solidFill>
                  <a:srgbClr val="FF0000"/>
                </a:solidFill>
                <a:latin typeface="Times New Roman" panose="02020603050405020304" pitchFamily="18" charset="0"/>
              </a:endParaRPr>
            </a:p>
          </p:txBody>
        </p:sp>
        <p:sp>
          <p:nvSpPr>
            <p:cNvPr id="110616" name="Text Box 24"/>
            <p:cNvSpPr txBox="1">
              <a:spLocks noChangeArrowheads="1"/>
            </p:cNvSpPr>
            <p:nvPr/>
          </p:nvSpPr>
          <p:spPr bwMode="auto">
            <a:xfrm>
              <a:off x="2351088" y="3141664"/>
              <a:ext cx="57626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D</a:t>
              </a:r>
              <a:r>
                <a:rPr lang="en-US" altLang="zh-CN" sz="1400">
                  <a:solidFill>
                    <a:srgbClr val="FF0000"/>
                  </a:solidFill>
                  <a:latin typeface="Times New Roman" panose="02020603050405020304" pitchFamily="18" charset="0"/>
                </a:rPr>
                <a:t>0</a:t>
              </a:r>
              <a:endParaRPr lang="en-US" altLang="zh-CN" sz="1400">
                <a:solidFill>
                  <a:srgbClr val="FF0000"/>
                </a:solidFill>
                <a:latin typeface="Times New Roman" panose="02020603050405020304" pitchFamily="18" charset="0"/>
              </a:endParaRPr>
            </a:p>
          </p:txBody>
        </p:sp>
        <p:sp>
          <p:nvSpPr>
            <p:cNvPr id="110617" name="Text Box 25"/>
            <p:cNvSpPr txBox="1">
              <a:spLocks noChangeArrowheads="1"/>
            </p:cNvSpPr>
            <p:nvPr/>
          </p:nvSpPr>
          <p:spPr bwMode="auto">
            <a:xfrm>
              <a:off x="3863976" y="2133601"/>
              <a:ext cx="57626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latin typeface="Times New Roman" panose="02020603050405020304" pitchFamily="18" charset="0"/>
                </a:rPr>
                <a:t>D</a:t>
              </a:r>
              <a:r>
                <a:rPr lang="en-US" altLang="zh-CN" sz="1400">
                  <a:solidFill>
                    <a:srgbClr val="FF0000"/>
                  </a:solidFill>
                  <a:latin typeface="Times New Roman" panose="02020603050405020304" pitchFamily="18" charset="0"/>
                </a:rPr>
                <a:t>0</a:t>
              </a:r>
              <a:endParaRPr lang="en-US" altLang="zh-CN" sz="1400">
                <a:solidFill>
                  <a:srgbClr val="FF0000"/>
                </a:solidFill>
                <a:latin typeface="Times New Roman" panose="02020603050405020304" pitchFamily="18" charset="0"/>
              </a:endParaRPr>
            </a:p>
          </p:txBody>
        </p:sp>
        <p:sp>
          <p:nvSpPr>
            <p:cNvPr id="110618" name="Line 26"/>
            <p:cNvSpPr>
              <a:spLocks noChangeShapeType="1"/>
            </p:cNvSpPr>
            <p:nvPr/>
          </p:nvSpPr>
          <p:spPr bwMode="auto">
            <a:xfrm flipH="1">
              <a:off x="2566988" y="3716338"/>
              <a:ext cx="792162" cy="0"/>
            </a:xfrm>
            <a:prstGeom prst="line">
              <a:avLst/>
            </a:prstGeom>
            <a:noFill/>
            <a:ln w="19050">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9" name="Line 27"/>
            <p:cNvSpPr>
              <a:spLocks noChangeShapeType="1"/>
            </p:cNvSpPr>
            <p:nvPr/>
          </p:nvSpPr>
          <p:spPr bwMode="auto">
            <a:xfrm flipV="1">
              <a:off x="3432175" y="3284538"/>
              <a:ext cx="0" cy="360362"/>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20" name="Line 28"/>
            <p:cNvSpPr>
              <a:spLocks noChangeShapeType="1"/>
            </p:cNvSpPr>
            <p:nvPr/>
          </p:nvSpPr>
          <p:spPr bwMode="auto">
            <a:xfrm flipV="1">
              <a:off x="3719513" y="2276476"/>
              <a:ext cx="0" cy="360363"/>
            </a:xfrm>
            <a:prstGeom prst="line">
              <a:avLst/>
            </a:prstGeom>
            <a:noFill/>
            <a:ln w="28575">
              <a:solidFill>
                <a:srgbClr val="FF0000"/>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338949" name="Object 5"/>
          <p:cNvGraphicFramePr>
            <a:graphicFrameLocks noChangeAspect="1"/>
          </p:cNvGraphicFramePr>
          <p:nvPr/>
        </p:nvGraphicFramePr>
        <p:xfrm>
          <a:off x="6626317" y="1565278"/>
          <a:ext cx="4565917" cy="1653925"/>
        </p:xfrm>
        <a:graphic>
          <a:graphicData uri="http://schemas.openxmlformats.org/presentationml/2006/ole">
            <mc:AlternateContent xmlns:mc="http://schemas.openxmlformats.org/markup-compatibility/2006">
              <mc:Choice xmlns:v="urn:schemas-microsoft-com:vml" Requires="v">
                <p:oleObj spid="_x0000_s0" name="公式" r:id="rId2" imgW="2590800" imgH="939800" progId="Equation.3">
                  <p:embed/>
                </p:oleObj>
              </mc:Choice>
              <mc:Fallback>
                <p:oleObj name="公式" r:id="rId2" imgW="2590800" imgH="9398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317" y="1565278"/>
                        <a:ext cx="4565917" cy="1653925"/>
                      </a:xfrm>
                      <a:prstGeom prst="rect">
                        <a:avLst/>
                      </a:prstGeom>
                      <a:noFill/>
                      <a:ln>
                        <a:noFill/>
                      </a:ln>
                      <a:effectLst/>
                    </p:spPr>
                  </p:pic>
                </p:oleObj>
              </mc:Fallback>
            </mc:AlternateContent>
          </a:graphicData>
        </a:graphic>
      </p:graphicFrame>
      <p:sp>
        <p:nvSpPr>
          <p:cNvPr id="30" name="Text Box 8"/>
          <p:cNvSpPr txBox="1">
            <a:spLocks noChangeArrowheads="1"/>
          </p:cNvSpPr>
          <p:nvPr/>
        </p:nvSpPr>
        <p:spPr bwMode="auto">
          <a:xfrm>
            <a:off x="685319" y="4709779"/>
            <a:ext cx="513602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dirty="0">
                <a:solidFill>
                  <a:schemeClr val="tx2"/>
                </a:solidFill>
                <a:latin typeface="Times New Roman" panose="02020603050405020304" pitchFamily="18" charset="0"/>
              </a:rPr>
              <a:t>因此如果一个</a:t>
            </a:r>
            <a:r>
              <a:rPr lang="en-US" altLang="zh-CN" sz="2000" b="1" dirty="0">
                <a:solidFill>
                  <a:schemeClr val="tx2"/>
                </a:solidFill>
                <a:latin typeface="Times New Roman" panose="02020603050405020304" pitchFamily="18" charset="0"/>
              </a:rPr>
              <a:t>MUX</a:t>
            </a:r>
            <a:r>
              <a:rPr lang="zh-CN" altLang="en-US" sz="2000" b="1" dirty="0">
                <a:solidFill>
                  <a:schemeClr val="tx2"/>
                </a:solidFill>
                <a:latin typeface="Times New Roman" panose="02020603050405020304" pitchFamily="18" charset="0"/>
              </a:rPr>
              <a:t>的选通变量数为 </a:t>
            </a:r>
            <a:r>
              <a:rPr lang="en-US" altLang="zh-CN" sz="2000" b="1" dirty="0">
                <a:solidFill>
                  <a:schemeClr val="tx2"/>
                </a:solidFill>
                <a:latin typeface="Times New Roman" panose="02020603050405020304" pitchFamily="18" charset="0"/>
              </a:rPr>
              <a:t>n</a:t>
            </a:r>
            <a:r>
              <a:rPr lang="zh-CN" altLang="en-US" sz="2000" b="1" dirty="0">
                <a:solidFill>
                  <a:schemeClr val="tx2"/>
                </a:solidFill>
                <a:latin typeface="Times New Roman" panose="02020603050405020304" pitchFamily="18" charset="0"/>
              </a:rPr>
              <a:t>，对这个</a:t>
            </a:r>
            <a:r>
              <a:rPr lang="en-US" altLang="zh-CN" sz="2000" b="1" dirty="0">
                <a:solidFill>
                  <a:schemeClr val="tx2"/>
                </a:solidFill>
                <a:latin typeface="Times New Roman" panose="02020603050405020304" pitchFamily="18" charset="0"/>
              </a:rPr>
              <a:t>2^n</a:t>
            </a:r>
            <a:r>
              <a:rPr lang="zh-CN" altLang="en-US" sz="2000" b="1" dirty="0">
                <a:solidFill>
                  <a:schemeClr val="tx2"/>
                </a:solidFill>
                <a:latin typeface="Times New Roman" panose="02020603050405020304" pitchFamily="18" charset="0"/>
              </a:rPr>
              <a:t>选</a:t>
            </a:r>
            <a:r>
              <a:rPr lang="en-US" altLang="zh-CN" sz="2000" b="1" dirty="0">
                <a:solidFill>
                  <a:schemeClr val="tx2"/>
                </a:solidFill>
                <a:latin typeface="Times New Roman" panose="02020603050405020304" pitchFamily="18" charset="0"/>
              </a:rPr>
              <a:t>1MUX</a:t>
            </a:r>
            <a:r>
              <a:rPr lang="zh-CN" altLang="en-US" sz="2000" b="1" dirty="0">
                <a:solidFill>
                  <a:schemeClr val="tx2"/>
                </a:solidFill>
                <a:latin typeface="Times New Roman" panose="02020603050405020304" pitchFamily="18" charset="0"/>
              </a:rPr>
              <a:t>的输出</a:t>
            </a:r>
            <a:r>
              <a:rPr lang="en-US" altLang="zh-CN" sz="2000" b="1" dirty="0">
                <a:solidFill>
                  <a:schemeClr val="tx2"/>
                </a:solidFill>
                <a:latin typeface="Times New Roman" panose="02020603050405020304" pitchFamily="18" charset="0"/>
              </a:rPr>
              <a:t>Y</a:t>
            </a:r>
            <a:r>
              <a:rPr lang="zh-CN" altLang="en-US" sz="2000" b="1" dirty="0">
                <a:solidFill>
                  <a:schemeClr val="tx2"/>
                </a:solidFill>
                <a:latin typeface="Times New Roman" panose="02020603050405020304" pitchFamily="18" charset="0"/>
              </a:rPr>
              <a:t>可写成</a:t>
            </a:r>
            <a:endParaRPr lang="zh-CN" altLang="en-US" sz="2000" b="1" dirty="0">
              <a:solidFill>
                <a:schemeClr val="tx2"/>
              </a:solidFill>
              <a:latin typeface="Times New Roman" panose="02020603050405020304" pitchFamily="18" charset="0"/>
            </a:endParaRPr>
          </a:p>
        </p:txBody>
      </p:sp>
      <p:grpSp>
        <p:nvGrpSpPr>
          <p:cNvPr id="6" name="组合 5"/>
          <p:cNvGrpSpPr/>
          <p:nvPr/>
        </p:nvGrpSpPr>
        <p:grpSpPr>
          <a:xfrm>
            <a:off x="309674" y="5556424"/>
            <a:ext cx="6180925" cy="841029"/>
            <a:chOff x="309674" y="5556424"/>
            <a:chExt cx="6180925" cy="841029"/>
          </a:xfrm>
        </p:grpSpPr>
        <p:graphicFrame>
          <p:nvGraphicFramePr>
            <p:cNvPr id="31" name="Object 9"/>
            <p:cNvGraphicFramePr>
              <a:graphicFrameLocks noChangeAspect="1"/>
            </p:cNvGraphicFramePr>
            <p:nvPr/>
          </p:nvGraphicFramePr>
          <p:xfrm>
            <a:off x="309674" y="5556424"/>
            <a:ext cx="1519907" cy="841029"/>
          </p:xfrm>
          <a:graphic>
            <a:graphicData uri="http://schemas.openxmlformats.org/presentationml/2006/ole">
              <mc:AlternateContent xmlns:mc="http://schemas.openxmlformats.org/markup-compatibility/2006">
                <mc:Choice xmlns:v="urn:schemas-microsoft-com:vml" Requires="v">
                  <p:oleObj spid="_x0000_s3" name="公式" r:id="rId4" imgW="825500" imgH="457200" progId="Equation.3">
                    <p:embed/>
                  </p:oleObj>
                </mc:Choice>
                <mc:Fallback>
                  <p:oleObj name="公式" r:id="rId4" imgW="825500" imgH="457200" progId="Equation.3">
                    <p:embed/>
                    <p:pic>
                      <p:nvPicPr>
                        <p:cNvPr id="0" name="Object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74" y="5556424"/>
                          <a:ext cx="1519907" cy="841029"/>
                        </a:xfrm>
                        <a:prstGeom prst="rect">
                          <a:avLst/>
                        </a:prstGeom>
                        <a:noFill/>
                        <a:ln>
                          <a:noFill/>
                        </a:ln>
                        <a:effectLst/>
                      </p:spPr>
                    </p:pic>
                  </p:oleObj>
                </mc:Fallback>
              </mc:AlternateContent>
            </a:graphicData>
          </a:graphic>
        </p:graphicFrame>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2698" y="5672279"/>
              <a:ext cx="4667901" cy="543001"/>
            </a:xfrm>
            <a:prstGeom prst="rect">
              <a:avLst/>
            </a:prstGeom>
          </p:spPr>
        </p:pic>
      </p:grpSp>
      <p:pic>
        <p:nvPicPr>
          <p:cNvPr id="5" name="图片 4"/>
          <p:cNvPicPr>
            <a:picLocks noChangeAspect="1"/>
          </p:cNvPicPr>
          <p:nvPr/>
        </p:nvPicPr>
        <p:blipFill>
          <a:blip r:embed="rId7"/>
          <a:stretch>
            <a:fillRect/>
          </a:stretch>
        </p:blipFill>
        <p:spPr>
          <a:xfrm>
            <a:off x="6125712" y="4251897"/>
            <a:ext cx="5758791" cy="1650899"/>
          </a:xfrm>
          <a:prstGeom prst="rect">
            <a:avLst/>
          </a:prstGeom>
        </p:spPr>
      </p:pic>
      <p:sp>
        <p:nvSpPr>
          <p:cNvPr id="7" name="矩形 6"/>
          <p:cNvSpPr/>
          <p:nvPr/>
        </p:nvSpPr>
        <p:spPr bwMode="auto">
          <a:xfrm>
            <a:off x="307497" y="5517232"/>
            <a:ext cx="6076535" cy="94491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8949"/>
                                        </p:tgtEl>
                                        <p:attrNameLst>
                                          <p:attrName>style.visibility</p:attrName>
                                        </p:attrNameLst>
                                      </p:cBhvr>
                                      <p:to>
                                        <p:strVal val="visible"/>
                                      </p:to>
                                    </p:set>
                                    <p:anim calcmode="lin" valueType="num">
                                      <p:cBhvr additive="base">
                                        <p:cTn id="7" dur="500" fill="hold"/>
                                        <p:tgtEl>
                                          <p:spTgt spid="338949"/>
                                        </p:tgtEl>
                                        <p:attrNameLst>
                                          <p:attrName>ppt_x</p:attrName>
                                        </p:attrNameLst>
                                      </p:cBhvr>
                                      <p:tavLst>
                                        <p:tav tm="0">
                                          <p:val>
                                            <p:strVal val="0-#ppt_w/2"/>
                                          </p:val>
                                        </p:tav>
                                        <p:tav tm="100000">
                                          <p:val>
                                            <p:strVal val="#ppt_x"/>
                                          </p:val>
                                        </p:tav>
                                      </p:tavLst>
                                    </p:anim>
                                    <p:anim calcmode="lin" valueType="num">
                                      <p:cBhvr additive="base">
                                        <p:cTn id="8" dur="500" fill="hold"/>
                                        <p:tgtEl>
                                          <p:spTgt spid="3389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612000" y="252000"/>
            <a:ext cx="7958352"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endParaRPr lang="zh-CN" altLang="en-US" i="0" dirty="0">
              <a:solidFill>
                <a:schemeClr val="accent1"/>
              </a:solidFill>
              <a:latin typeface="+mn-lt"/>
              <a:cs typeface="Times New Roman" panose="02020603050405020304" pitchFamily="18" charset="0"/>
            </a:endParaRPr>
          </a:p>
        </p:txBody>
      </p:sp>
      <p:grpSp>
        <p:nvGrpSpPr>
          <p:cNvPr id="2" name="Group 136"/>
          <p:cNvGrpSpPr/>
          <p:nvPr/>
        </p:nvGrpSpPr>
        <p:grpSpPr bwMode="auto">
          <a:xfrm>
            <a:off x="6634456" y="1940746"/>
            <a:ext cx="5020766" cy="2584332"/>
            <a:chOff x="1092" y="237"/>
            <a:chExt cx="3530" cy="2074"/>
          </a:xfrm>
        </p:grpSpPr>
        <p:sp>
          <p:nvSpPr>
            <p:cNvPr id="24610" name="Text Box 137"/>
            <p:cNvSpPr txBox="1">
              <a:spLocks noChangeArrowheads="1"/>
            </p:cNvSpPr>
            <p:nvPr/>
          </p:nvSpPr>
          <p:spPr bwMode="auto">
            <a:xfrm>
              <a:off x="4319" y="2064"/>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EN</a:t>
              </a:r>
              <a:endParaRPr lang="en-US" altLang="zh-CN" sz="1400">
                <a:solidFill>
                  <a:srgbClr val="000000"/>
                </a:solidFill>
              </a:endParaRPr>
            </a:p>
          </p:txBody>
        </p:sp>
        <p:grpSp>
          <p:nvGrpSpPr>
            <p:cNvPr id="3" name="Group 138"/>
            <p:cNvGrpSpPr/>
            <p:nvPr/>
          </p:nvGrpSpPr>
          <p:grpSpPr bwMode="auto">
            <a:xfrm>
              <a:off x="1092" y="237"/>
              <a:ext cx="3464" cy="2007"/>
              <a:chOff x="1092" y="237"/>
              <a:chExt cx="3464" cy="2007"/>
            </a:xfrm>
          </p:grpSpPr>
          <p:sp>
            <p:nvSpPr>
              <p:cNvPr id="24612" name="Text Box 139"/>
              <p:cNvSpPr txBox="1">
                <a:spLocks noChangeArrowheads="1"/>
              </p:cNvSpPr>
              <p:nvPr/>
            </p:nvSpPr>
            <p:spPr bwMode="auto">
              <a:xfrm>
                <a:off x="4360" y="1333"/>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13" name="Text Box 140"/>
              <p:cNvSpPr txBox="1">
                <a:spLocks noChangeArrowheads="1"/>
              </p:cNvSpPr>
              <p:nvPr/>
            </p:nvSpPr>
            <p:spPr bwMode="auto">
              <a:xfrm>
                <a:off x="1092" y="1180"/>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2</a:t>
                </a:r>
                <a:endParaRPr lang="en-US" altLang="zh-CN" sz="1400">
                  <a:solidFill>
                    <a:srgbClr val="000000"/>
                  </a:solidFill>
                </a:endParaRPr>
              </a:p>
            </p:txBody>
          </p:sp>
          <p:sp>
            <p:nvSpPr>
              <p:cNvPr id="24614" name="Text Box 141"/>
              <p:cNvSpPr txBox="1">
                <a:spLocks noChangeArrowheads="1"/>
              </p:cNvSpPr>
              <p:nvPr/>
            </p:nvSpPr>
            <p:spPr bwMode="auto">
              <a:xfrm>
                <a:off x="1092" y="1427"/>
                <a:ext cx="303"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1</a:t>
                </a:r>
                <a:endParaRPr lang="en-US" altLang="zh-CN" sz="1400">
                  <a:solidFill>
                    <a:srgbClr val="000000"/>
                  </a:solidFill>
                </a:endParaRPr>
              </a:p>
            </p:txBody>
          </p:sp>
          <p:sp>
            <p:nvSpPr>
              <p:cNvPr id="24615" name="Text Box 142"/>
              <p:cNvSpPr txBox="1">
                <a:spLocks noChangeArrowheads="1"/>
              </p:cNvSpPr>
              <p:nvPr/>
            </p:nvSpPr>
            <p:spPr bwMode="auto">
              <a:xfrm>
                <a:off x="1100" y="1675"/>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0</a:t>
                </a:r>
                <a:endParaRPr lang="en-US" altLang="zh-CN" sz="1400">
                  <a:solidFill>
                    <a:srgbClr val="000000"/>
                  </a:solidFill>
                </a:endParaRPr>
              </a:p>
            </p:txBody>
          </p:sp>
          <p:sp>
            <p:nvSpPr>
              <p:cNvPr id="24616" name="Text Box 143"/>
              <p:cNvSpPr txBox="1">
                <a:spLocks noChangeArrowheads="1"/>
              </p:cNvSpPr>
              <p:nvPr/>
            </p:nvSpPr>
            <p:spPr bwMode="auto">
              <a:xfrm>
                <a:off x="1878" y="1997"/>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7</a:t>
                </a:r>
                <a:endParaRPr lang="en-US" altLang="zh-CN" sz="1400" baseline="-25000">
                  <a:solidFill>
                    <a:srgbClr val="000000"/>
                  </a:solidFill>
                </a:endParaRPr>
              </a:p>
            </p:txBody>
          </p:sp>
          <p:sp>
            <p:nvSpPr>
              <p:cNvPr id="24617" name="Text Box 144"/>
              <p:cNvSpPr txBox="1">
                <a:spLocks noChangeArrowheads="1"/>
              </p:cNvSpPr>
              <p:nvPr/>
            </p:nvSpPr>
            <p:spPr bwMode="auto">
              <a:xfrm>
                <a:off x="2165" y="1993"/>
                <a:ext cx="295"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6</a:t>
                </a:r>
                <a:endParaRPr lang="en-US" altLang="zh-CN" sz="1400" baseline="-25000">
                  <a:solidFill>
                    <a:srgbClr val="000000"/>
                  </a:solidFill>
                </a:endParaRPr>
              </a:p>
            </p:txBody>
          </p:sp>
          <p:sp>
            <p:nvSpPr>
              <p:cNvPr id="24618" name="Text Box 145"/>
              <p:cNvSpPr txBox="1">
                <a:spLocks noChangeArrowheads="1"/>
              </p:cNvSpPr>
              <p:nvPr/>
            </p:nvSpPr>
            <p:spPr bwMode="auto">
              <a:xfrm>
                <a:off x="2493" y="1997"/>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5</a:t>
                </a:r>
                <a:endParaRPr lang="en-US" altLang="zh-CN" sz="1400" baseline="-25000">
                  <a:solidFill>
                    <a:srgbClr val="000000"/>
                  </a:solidFill>
                </a:endParaRPr>
              </a:p>
            </p:txBody>
          </p:sp>
          <p:sp>
            <p:nvSpPr>
              <p:cNvPr id="24619" name="Text Box 146"/>
              <p:cNvSpPr txBox="1">
                <a:spLocks noChangeArrowheads="1"/>
              </p:cNvSpPr>
              <p:nvPr/>
            </p:nvSpPr>
            <p:spPr bwMode="auto">
              <a:xfrm>
                <a:off x="2779" y="1993"/>
                <a:ext cx="295"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4</a:t>
                </a:r>
                <a:endParaRPr lang="en-US" altLang="zh-CN" sz="1400" baseline="-25000">
                  <a:solidFill>
                    <a:srgbClr val="000000"/>
                  </a:solidFill>
                </a:endParaRPr>
              </a:p>
            </p:txBody>
          </p:sp>
          <p:sp>
            <p:nvSpPr>
              <p:cNvPr id="24620" name="Text Box 147"/>
              <p:cNvSpPr txBox="1">
                <a:spLocks noChangeArrowheads="1"/>
              </p:cNvSpPr>
              <p:nvPr/>
            </p:nvSpPr>
            <p:spPr bwMode="auto">
              <a:xfrm>
                <a:off x="3074" y="1992"/>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3</a:t>
                </a:r>
                <a:endParaRPr lang="en-US" altLang="zh-CN" sz="1400" baseline="-25000">
                  <a:solidFill>
                    <a:srgbClr val="000000"/>
                  </a:solidFill>
                </a:endParaRPr>
              </a:p>
            </p:txBody>
          </p:sp>
          <p:sp>
            <p:nvSpPr>
              <p:cNvPr id="24621" name="Text Box 148"/>
              <p:cNvSpPr txBox="1">
                <a:spLocks noChangeArrowheads="1"/>
              </p:cNvSpPr>
              <p:nvPr/>
            </p:nvSpPr>
            <p:spPr bwMode="auto">
              <a:xfrm>
                <a:off x="3361" y="1989"/>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2</a:t>
                </a:r>
                <a:endParaRPr lang="en-US" altLang="zh-CN" sz="1400" baseline="-25000">
                  <a:solidFill>
                    <a:srgbClr val="000000"/>
                  </a:solidFill>
                </a:endParaRPr>
              </a:p>
            </p:txBody>
          </p:sp>
          <p:sp>
            <p:nvSpPr>
              <p:cNvPr id="24622" name="Text Box 149"/>
              <p:cNvSpPr txBox="1">
                <a:spLocks noChangeArrowheads="1"/>
              </p:cNvSpPr>
              <p:nvPr/>
            </p:nvSpPr>
            <p:spPr bwMode="auto">
              <a:xfrm>
                <a:off x="3689" y="1992"/>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1</a:t>
                </a:r>
                <a:endParaRPr lang="en-US" altLang="zh-CN" sz="1400" baseline="-25000">
                  <a:solidFill>
                    <a:srgbClr val="000000"/>
                  </a:solidFill>
                </a:endParaRPr>
              </a:p>
            </p:txBody>
          </p:sp>
          <p:sp>
            <p:nvSpPr>
              <p:cNvPr id="24623" name="Text Box 150"/>
              <p:cNvSpPr txBox="1">
                <a:spLocks noChangeArrowheads="1"/>
              </p:cNvSpPr>
              <p:nvPr/>
            </p:nvSpPr>
            <p:spPr bwMode="auto">
              <a:xfrm>
                <a:off x="3975" y="1989"/>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0</a:t>
                </a:r>
                <a:endParaRPr lang="en-US" altLang="zh-CN" sz="1400" baseline="-25000">
                  <a:solidFill>
                    <a:srgbClr val="000000"/>
                  </a:solidFill>
                </a:endParaRPr>
              </a:p>
            </p:txBody>
          </p:sp>
          <p:sp>
            <p:nvSpPr>
              <p:cNvPr id="24624" name="Text Box 151"/>
              <p:cNvSpPr txBox="1">
                <a:spLocks noChangeArrowheads="1"/>
              </p:cNvSpPr>
              <p:nvPr/>
            </p:nvSpPr>
            <p:spPr bwMode="auto">
              <a:xfrm>
                <a:off x="1338" y="1227"/>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5" name="Text Box 152"/>
              <p:cNvSpPr txBox="1">
                <a:spLocks noChangeArrowheads="1"/>
              </p:cNvSpPr>
              <p:nvPr/>
            </p:nvSpPr>
            <p:spPr bwMode="auto">
              <a:xfrm>
                <a:off x="1583" y="1227"/>
                <a:ext cx="197"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6" name="Text Box 153"/>
              <p:cNvSpPr txBox="1">
                <a:spLocks noChangeArrowheads="1"/>
              </p:cNvSpPr>
              <p:nvPr/>
            </p:nvSpPr>
            <p:spPr bwMode="auto">
              <a:xfrm>
                <a:off x="1338" y="1475"/>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7" name="Text Box 154"/>
              <p:cNvSpPr txBox="1">
                <a:spLocks noChangeArrowheads="1"/>
              </p:cNvSpPr>
              <p:nvPr/>
            </p:nvSpPr>
            <p:spPr bwMode="auto">
              <a:xfrm>
                <a:off x="1583" y="1475"/>
                <a:ext cx="197"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8" name="Text Box 155"/>
              <p:cNvSpPr txBox="1">
                <a:spLocks noChangeArrowheads="1"/>
              </p:cNvSpPr>
              <p:nvPr/>
            </p:nvSpPr>
            <p:spPr bwMode="auto">
              <a:xfrm>
                <a:off x="1346" y="1722"/>
                <a:ext cx="197" cy="165"/>
              </a:xfrm>
              <a:prstGeom prst="rect">
                <a:avLst/>
              </a:prstGeom>
              <a:noFill/>
              <a:ln w="1587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9" name="Text Box 156"/>
              <p:cNvSpPr txBox="1">
                <a:spLocks noChangeArrowheads="1"/>
              </p:cNvSpPr>
              <p:nvPr/>
            </p:nvSpPr>
            <p:spPr bwMode="auto">
              <a:xfrm>
                <a:off x="1592" y="1722"/>
                <a:ext cx="196" cy="165"/>
              </a:xfrm>
              <a:prstGeom prst="rect">
                <a:avLst/>
              </a:prstGeom>
              <a:noFill/>
              <a:ln w="1587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30" name="Oval 157"/>
              <p:cNvSpPr>
                <a:spLocks noChangeArrowheads="1"/>
              </p:cNvSpPr>
              <p:nvPr/>
            </p:nvSpPr>
            <p:spPr bwMode="auto">
              <a:xfrm>
                <a:off x="4442" y="1304"/>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1" name="Rectangle 158"/>
              <p:cNvSpPr>
                <a:spLocks noChangeArrowheads="1"/>
              </p:cNvSpPr>
              <p:nvPr/>
            </p:nvSpPr>
            <p:spPr bwMode="auto">
              <a:xfrm>
                <a:off x="4358" y="1340"/>
                <a:ext cx="196" cy="114"/>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2" name="Rectangle 159"/>
              <p:cNvSpPr>
                <a:spLocks noChangeArrowheads="1"/>
              </p:cNvSpPr>
              <p:nvPr/>
            </p:nvSpPr>
            <p:spPr bwMode="auto">
              <a:xfrm>
                <a:off x="1387" y="1227"/>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3" name="Rectangle 160"/>
              <p:cNvSpPr>
                <a:spLocks noChangeArrowheads="1"/>
              </p:cNvSpPr>
              <p:nvPr/>
            </p:nvSpPr>
            <p:spPr bwMode="auto">
              <a:xfrm>
                <a:off x="1633" y="1227"/>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4" name="Rectangle 161"/>
              <p:cNvSpPr>
                <a:spLocks noChangeArrowheads="1"/>
              </p:cNvSpPr>
              <p:nvPr/>
            </p:nvSpPr>
            <p:spPr bwMode="auto">
              <a:xfrm>
                <a:off x="1633" y="1475"/>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5" name="Oval 162"/>
              <p:cNvSpPr>
                <a:spLocks noChangeArrowheads="1"/>
              </p:cNvSpPr>
              <p:nvPr/>
            </p:nvSpPr>
            <p:spPr bwMode="auto">
              <a:xfrm>
                <a:off x="1560" y="1543"/>
                <a:ext cx="32"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6" name="Rectangle 163"/>
              <p:cNvSpPr>
                <a:spLocks noChangeArrowheads="1"/>
              </p:cNvSpPr>
              <p:nvPr/>
            </p:nvSpPr>
            <p:spPr bwMode="auto">
              <a:xfrm>
                <a:off x="1395" y="1722"/>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7" name="Rectangle 164"/>
              <p:cNvSpPr>
                <a:spLocks noChangeArrowheads="1"/>
              </p:cNvSpPr>
              <p:nvPr/>
            </p:nvSpPr>
            <p:spPr bwMode="auto">
              <a:xfrm>
                <a:off x="1641" y="1722"/>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8" name="Oval 165"/>
              <p:cNvSpPr>
                <a:spLocks noChangeArrowheads="1"/>
              </p:cNvSpPr>
              <p:nvPr/>
            </p:nvSpPr>
            <p:spPr bwMode="auto">
              <a:xfrm>
                <a:off x="1739" y="1790"/>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9" name="Oval 166"/>
              <p:cNvSpPr>
                <a:spLocks noChangeArrowheads="1"/>
              </p:cNvSpPr>
              <p:nvPr/>
            </p:nvSpPr>
            <p:spPr bwMode="auto">
              <a:xfrm>
                <a:off x="1569" y="1790"/>
                <a:ext cx="31"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0" name="Text Box 167"/>
              <p:cNvSpPr txBox="1">
                <a:spLocks noChangeArrowheads="1"/>
              </p:cNvSpPr>
              <p:nvPr/>
            </p:nvSpPr>
            <p:spPr bwMode="auto">
              <a:xfrm>
                <a:off x="3009" y="713"/>
                <a:ext cx="295" cy="247"/>
              </a:xfrm>
              <a:prstGeom prst="rect">
                <a:avLst/>
              </a:prstGeom>
              <a:noFill/>
              <a:ln w="9525">
                <a:noFill/>
                <a:miter lim="800000"/>
              </a:ln>
            </p:spPr>
            <p:txBody>
              <a:bodyPr/>
              <a:lstStyle/>
              <a:p>
                <a:pPr algn="ctr">
                  <a:lnSpc>
                    <a:spcPct val="100000"/>
                  </a:lnSpc>
                  <a:spcBef>
                    <a:spcPct val="0"/>
                  </a:spcBef>
                  <a:buClrTx/>
                  <a:buSzTx/>
                  <a:buFontTx/>
                  <a:buNone/>
                </a:pPr>
                <a:r>
                  <a:rPr lang="zh-CN" altLang="en-US" sz="1400">
                    <a:solidFill>
                      <a:srgbClr val="000000"/>
                    </a:solidFill>
                  </a:rPr>
                  <a:t>≥</a:t>
                </a:r>
                <a:r>
                  <a:rPr lang="en-US" altLang="zh-CN" sz="1400">
                    <a:solidFill>
                      <a:srgbClr val="000000"/>
                    </a:solidFill>
                  </a:rPr>
                  <a:t>1</a:t>
                </a:r>
                <a:endParaRPr lang="en-US" altLang="zh-CN" sz="1400">
                  <a:solidFill>
                    <a:srgbClr val="000000"/>
                  </a:solidFill>
                </a:endParaRPr>
              </a:p>
            </p:txBody>
          </p:sp>
          <p:sp>
            <p:nvSpPr>
              <p:cNvPr id="24641" name="Text Box 168"/>
              <p:cNvSpPr txBox="1">
                <a:spLocks noChangeArrowheads="1"/>
              </p:cNvSpPr>
              <p:nvPr/>
            </p:nvSpPr>
            <p:spPr bwMode="auto">
              <a:xfrm>
                <a:off x="1987" y="873"/>
                <a:ext cx="229" cy="186"/>
              </a:xfrm>
              <a:prstGeom prst="rect">
                <a:avLst/>
              </a:prstGeom>
              <a:noFill/>
              <a:ln w="9525">
                <a:noFill/>
                <a:miter lim="800000"/>
              </a:ln>
            </p:spPr>
            <p:txBody>
              <a:bodyPr/>
              <a:lstStyle/>
              <a:p>
                <a:pPr algn="ctr">
                  <a:lnSpc>
                    <a:spcPct val="100000"/>
                  </a:lnSpc>
                  <a:spcBef>
                    <a:spcPct val="0"/>
                  </a:spcBef>
                  <a:buClrTx/>
                  <a:buSzTx/>
                  <a:buFontTx/>
                  <a:buNone/>
                </a:pPr>
                <a:r>
                  <a:rPr lang="en-US" altLang="zh-CN" sz="1400">
                    <a:solidFill>
                      <a:srgbClr val="000000"/>
                    </a:solidFill>
                  </a:rPr>
                  <a:t>&amp;</a:t>
                </a:r>
                <a:endParaRPr lang="en-US" altLang="zh-CN" sz="1400">
                  <a:solidFill>
                    <a:srgbClr val="000000"/>
                  </a:solidFill>
                </a:endParaRPr>
              </a:p>
            </p:txBody>
          </p:sp>
          <p:grpSp>
            <p:nvGrpSpPr>
              <p:cNvPr id="4" name="Group 169"/>
              <p:cNvGrpSpPr/>
              <p:nvPr/>
            </p:nvGrpSpPr>
            <p:grpSpPr bwMode="auto">
              <a:xfrm>
                <a:off x="1952" y="711"/>
                <a:ext cx="2368" cy="342"/>
                <a:chOff x="1921" y="3786"/>
                <a:chExt cx="4320" cy="468"/>
              </a:xfrm>
            </p:grpSpPr>
            <p:grpSp>
              <p:nvGrpSpPr>
                <p:cNvPr id="5" name="Group 170"/>
                <p:cNvGrpSpPr/>
                <p:nvPr/>
              </p:nvGrpSpPr>
              <p:grpSpPr bwMode="auto">
                <a:xfrm>
                  <a:off x="1921" y="4027"/>
                  <a:ext cx="4320" cy="227"/>
                  <a:chOff x="1921" y="4098"/>
                  <a:chExt cx="4320" cy="156"/>
                </a:xfrm>
              </p:grpSpPr>
              <p:grpSp>
                <p:nvGrpSpPr>
                  <p:cNvPr id="6" name="Group 171"/>
                  <p:cNvGrpSpPr/>
                  <p:nvPr/>
                </p:nvGrpSpPr>
                <p:grpSpPr bwMode="auto">
                  <a:xfrm>
                    <a:off x="1921" y="4098"/>
                    <a:ext cx="2160" cy="156"/>
                    <a:chOff x="1921" y="4098"/>
                    <a:chExt cx="2160" cy="156"/>
                  </a:xfrm>
                </p:grpSpPr>
                <p:sp>
                  <p:nvSpPr>
                    <p:cNvPr id="24756" name="Rectangle 172"/>
                    <p:cNvSpPr>
                      <a:spLocks noChangeArrowheads="1"/>
                    </p:cNvSpPr>
                    <p:nvPr/>
                  </p:nvSpPr>
                  <p:spPr bwMode="auto">
                    <a:xfrm>
                      <a:off x="192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7" name="Rectangle 173"/>
                    <p:cNvSpPr>
                      <a:spLocks noChangeArrowheads="1"/>
                    </p:cNvSpPr>
                    <p:nvPr/>
                  </p:nvSpPr>
                  <p:spPr bwMode="auto">
                    <a:xfrm>
                      <a:off x="246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8" name="Rectangle 174"/>
                    <p:cNvSpPr>
                      <a:spLocks noChangeArrowheads="1"/>
                    </p:cNvSpPr>
                    <p:nvPr/>
                  </p:nvSpPr>
                  <p:spPr bwMode="auto">
                    <a:xfrm>
                      <a:off x="300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9" name="Rectangle 175"/>
                    <p:cNvSpPr>
                      <a:spLocks noChangeArrowheads="1"/>
                    </p:cNvSpPr>
                    <p:nvPr/>
                  </p:nvSpPr>
                  <p:spPr bwMode="auto">
                    <a:xfrm>
                      <a:off x="354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76"/>
                  <p:cNvGrpSpPr/>
                  <p:nvPr/>
                </p:nvGrpSpPr>
                <p:grpSpPr bwMode="auto">
                  <a:xfrm>
                    <a:off x="4081" y="4098"/>
                    <a:ext cx="2160" cy="156"/>
                    <a:chOff x="1921" y="4098"/>
                    <a:chExt cx="2160" cy="156"/>
                  </a:xfrm>
                </p:grpSpPr>
                <p:sp>
                  <p:nvSpPr>
                    <p:cNvPr id="24752" name="Rectangle 177"/>
                    <p:cNvSpPr>
                      <a:spLocks noChangeArrowheads="1"/>
                    </p:cNvSpPr>
                    <p:nvPr/>
                  </p:nvSpPr>
                  <p:spPr bwMode="auto">
                    <a:xfrm>
                      <a:off x="192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3" name="Rectangle 178"/>
                    <p:cNvSpPr>
                      <a:spLocks noChangeArrowheads="1"/>
                    </p:cNvSpPr>
                    <p:nvPr/>
                  </p:nvSpPr>
                  <p:spPr bwMode="auto">
                    <a:xfrm>
                      <a:off x="246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4" name="Rectangle 179"/>
                    <p:cNvSpPr>
                      <a:spLocks noChangeArrowheads="1"/>
                    </p:cNvSpPr>
                    <p:nvPr/>
                  </p:nvSpPr>
                  <p:spPr bwMode="auto">
                    <a:xfrm>
                      <a:off x="300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5" name="Rectangle 180"/>
                    <p:cNvSpPr>
                      <a:spLocks noChangeArrowheads="1"/>
                    </p:cNvSpPr>
                    <p:nvPr/>
                  </p:nvSpPr>
                  <p:spPr bwMode="auto">
                    <a:xfrm>
                      <a:off x="354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4749" name="Rectangle 181"/>
                <p:cNvSpPr>
                  <a:spLocks noChangeArrowheads="1"/>
                </p:cNvSpPr>
                <p:nvPr/>
              </p:nvSpPr>
              <p:spPr bwMode="auto">
                <a:xfrm>
                  <a:off x="1921" y="3786"/>
                  <a:ext cx="4320" cy="468"/>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643" name="Line 182"/>
              <p:cNvSpPr>
                <a:spLocks noChangeShapeType="1"/>
              </p:cNvSpPr>
              <p:nvPr/>
            </p:nvSpPr>
            <p:spPr bwMode="auto">
              <a:xfrm>
                <a:off x="1993"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4" name="Line 183"/>
              <p:cNvSpPr>
                <a:spLocks noChangeShapeType="1"/>
              </p:cNvSpPr>
              <p:nvPr/>
            </p:nvSpPr>
            <p:spPr bwMode="auto">
              <a:xfrm>
                <a:off x="2280"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5" name="Line 184"/>
              <p:cNvSpPr>
                <a:spLocks noChangeShapeType="1"/>
              </p:cNvSpPr>
              <p:nvPr/>
            </p:nvSpPr>
            <p:spPr bwMode="auto">
              <a:xfrm>
                <a:off x="2591"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6" name="Line 185"/>
              <p:cNvSpPr>
                <a:spLocks noChangeShapeType="1"/>
              </p:cNvSpPr>
              <p:nvPr/>
            </p:nvSpPr>
            <p:spPr bwMode="auto">
              <a:xfrm>
                <a:off x="2894"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7" name="Line 186"/>
              <p:cNvSpPr>
                <a:spLocks noChangeShapeType="1"/>
              </p:cNvSpPr>
              <p:nvPr/>
            </p:nvSpPr>
            <p:spPr bwMode="auto">
              <a:xfrm>
                <a:off x="3189"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8" name="Line 187"/>
              <p:cNvSpPr>
                <a:spLocks noChangeShapeType="1"/>
              </p:cNvSpPr>
              <p:nvPr/>
            </p:nvSpPr>
            <p:spPr bwMode="auto">
              <a:xfrm>
                <a:off x="3476"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9" name="Line 188"/>
              <p:cNvSpPr>
                <a:spLocks noChangeShapeType="1"/>
              </p:cNvSpPr>
              <p:nvPr/>
            </p:nvSpPr>
            <p:spPr bwMode="auto">
              <a:xfrm>
                <a:off x="3779"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0" name="Line 189"/>
              <p:cNvSpPr>
                <a:spLocks noChangeShapeType="1"/>
              </p:cNvSpPr>
              <p:nvPr/>
            </p:nvSpPr>
            <p:spPr bwMode="auto">
              <a:xfrm>
                <a:off x="4065"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1" name="Line 190"/>
              <p:cNvSpPr>
                <a:spLocks noChangeShapeType="1"/>
              </p:cNvSpPr>
              <p:nvPr/>
            </p:nvSpPr>
            <p:spPr bwMode="auto">
              <a:xfrm>
                <a:off x="220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2" name="Line 191"/>
              <p:cNvSpPr>
                <a:spLocks noChangeShapeType="1"/>
              </p:cNvSpPr>
              <p:nvPr/>
            </p:nvSpPr>
            <p:spPr bwMode="auto">
              <a:xfrm>
                <a:off x="2206" y="1145"/>
                <a:ext cx="226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3" name="Line 192"/>
              <p:cNvSpPr>
                <a:spLocks noChangeShapeType="1"/>
              </p:cNvSpPr>
              <p:nvPr/>
            </p:nvSpPr>
            <p:spPr bwMode="auto">
              <a:xfrm flipV="1">
                <a:off x="2501"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4" name="Line 193"/>
              <p:cNvSpPr>
                <a:spLocks noChangeShapeType="1"/>
              </p:cNvSpPr>
              <p:nvPr/>
            </p:nvSpPr>
            <p:spPr bwMode="auto">
              <a:xfrm flipV="1">
                <a:off x="279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5" name="Line 194"/>
              <p:cNvSpPr>
                <a:spLocks noChangeShapeType="1"/>
              </p:cNvSpPr>
              <p:nvPr/>
            </p:nvSpPr>
            <p:spPr bwMode="auto">
              <a:xfrm flipV="1">
                <a:off x="3091"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6" name="Line 195"/>
              <p:cNvSpPr>
                <a:spLocks noChangeShapeType="1"/>
              </p:cNvSpPr>
              <p:nvPr/>
            </p:nvSpPr>
            <p:spPr bwMode="auto">
              <a:xfrm flipV="1">
                <a:off x="338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7" name="Line 196"/>
              <p:cNvSpPr>
                <a:spLocks noChangeShapeType="1"/>
              </p:cNvSpPr>
              <p:nvPr/>
            </p:nvSpPr>
            <p:spPr bwMode="auto">
              <a:xfrm flipV="1">
                <a:off x="3680"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8" name="Line 197"/>
              <p:cNvSpPr>
                <a:spLocks noChangeShapeType="1"/>
              </p:cNvSpPr>
              <p:nvPr/>
            </p:nvSpPr>
            <p:spPr bwMode="auto">
              <a:xfrm flipV="1">
                <a:off x="3975"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9" name="Line 198"/>
              <p:cNvSpPr>
                <a:spLocks noChangeShapeType="1"/>
              </p:cNvSpPr>
              <p:nvPr/>
            </p:nvSpPr>
            <p:spPr bwMode="auto">
              <a:xfrm flipV="1">
                <a:off x="4270"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0" name="Oval 199"/>
              <p:cNvSpPr>
                <a:spLocks noChangeArrowheads="1"/>
              </p:cNvSpPr>
              <p:nvPr/>
            </p:nvSpPr>
            <p:spPr bwMode="auto">
              <a:xfrm>
                <a:off x="2485"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1" name="Oval 200"/>
              <p:cNvSpPr>
                <a:spLocks noChangeArrowheads="1"/>
              </p:cNvSpPr>
              <p:nvPr/>
            </p:nvSpPr>
            <p:spPr bwMode="auto">
              <a:xfrm>
                <a:off x="278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2" name="Oval 201"/>
              <p:cNvSpPr>
                <a:spLocks noChangeArrowheads="1"/>
              </p:cNvSpPr>
              <p:nvPr/>
            </p:nvSpPr>
            <p:spPr bwMode="auto">
              <a:xfrm>
                <a:off x="307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3" name="Oval 202"/>
              <p:cNvSpPr>
                <a:spLocks noChangeArrowheads="1"/>
              </p:cNvSpPr>
              <p:nvPr/>
            </p:nvSpPr>
            <p:spPr bwMode="auto">
              <a:xfrm>
                <a:off x="337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4" name="Oval 203"/>
              <p:cNvSpPr>
                <a:spLocks noChangeArrowheads="1"/>
              </p:cNvSpPr>
              <p:nvPr/>
            </p:nvSpPr>
            <p:spPr bwMode="auto">
              <a:xfrm>
                <a:off x="366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5" name="Oval 204"/>
              <p:cNvSpPr>
                <a:spLocks noChangeArrowheads="1"/>
              </p:cNvSpPr>
              <p:nvPr/>
            </p:nvSpPr>
            <p:spPr bwMode="auto">
              <a:xfrm>
                <a:off x="396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6" name="Oval 205"/>
              <p:cNvSpPr>
                <a:spLocks noChangeArrowheads="1"/>
              </p:cNvSpPr>
              <p:nvPr/>
            </p:nvSpPr>
            <p:spPr bwMode="auto">
              <a:xfrm>
                <a:off x="425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7" name="Line 206"/>
              <p:cNvSpPr>
                <a:spLocks noChangeShapeType="1"/>
              </p:cNvSpPr>
              <p:nvPr/>
            </p:nvSpPr>
            <p:spPr bwMode="auto">
              <a:xfrm>
                <a:off x="1272" y="1296"/>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8" name="Oval 207"/>
              <p:cNvSpPr>
                <a:spLocks noChangeArrowheads="1"/>
              </p:cNvSpPr>
              <p:nvPr/>
            </p:nvSpPr>
            <p:spPr bwMode="auto">
              <a:xfrm>
                <a:off x="1485" y="1296"/>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9" name="Oval 208"/>
              <p:cNvSpPr>
                <a:spLocks noChangeArrowheads="1"/>
              </p:cNvSpPr>
              <p:nvPr/>
            </p:nvSpPr>
            <p:spPr bwMode="auto">
              <a:xfrm>
                <a:off x="1731" y="1296"/>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0" name="Line 209"/>
              <p:cNvSpPr>
                <a:spLocks noChangeShapeType="1"/>
              </p:cNvSpPr>
              <p:nvPr/>
            </p:nvSpPr>
            <p:spPr bwMode="auto">
              <a:xfrm>
                <a:off x="1518" y="1310"/>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1" name="Oval 210"/>
              <p:cNvSpPr>
                <a:spLocks noChangeArrowheads="1"/>
              </p:cNvSpPr>
              <p:nvPr/>
            </p:nvSpPr>
            <p:spPr bwMode="auto">
              <a:xfrm>
                <a:off x="1561" y="1296"/>
                <a:ext cx="31"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2" name="Line 211"/>
              <p:cNvSpPr>
                <a:spLocks noChangeShapeType="1"/>
              </p:cNvSpPr>
              <p:nvPr/>
            </p:nvSpPr>
            <p:spPr bwMode="auto">
              <a:xfrm>
                <a:off x="1772" y="1310"/>
                <a:ext cx="127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3" name="Line 212"/>
              <p:cNvSpPr>
                <a:spLocks noChangeShapeType="1"/>
              </p:cNvSpPr>
              <p:nvPr/>
            </p:nvSpPr>
            <p:spPr bwMode="auto">
              <a:xfrm flipV="1">
                <a:off x="3050"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4" name="Line 213"/>
              <p:cNvSpPr>
                <a:spLocks noChangeShapeType="1"/>
              </p:cNvSpPr>
              <p:nvPr/>
            </p:nvSpPr>
            <p:spPr bwMode="auto">
              <a:xfrm>
                <a:off x="2755"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5" name="Line 214"/>
              <p:cNvSpPr>
                <a:spLocks noChangeShapeType="1"/>
              </p:cNvSpPr>
              <p:nvPr/>
            </p:nvSpPr>
            <p:spPr bwMode="auto">
              <a:xfrm>
                <a:off x="2460"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6" name="Line 215"/>
              <p:cNvSpPr>
                <a:spLocks noChangeShapeType="1"/>
              </p:cNvSpPr>
              <p:nvPr/>
            </p:nvSpPr>
            <p:spPr bwMode="auto">
              <a:xfrm>
                <a:off x="2165"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7" name="Line 216"/>
              <p:cNvSpPr>
                <a:spLocks noChangeShapeType="1"/>
              </p:cNvSpPr>
              <p:nvPr/>
            </p:nvSpPr>
            <p:spPr bwMode="auto">
              <a:xfrm>
                <a:off x="1575" y="1332"/>
                <a:ext cx="0" cy="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8" name="Line 217"/>
              <p:cNvSpPr>
                <a:spLocks noChangeShapeType="1"/>
              </p:cNvSpPr>
              <p:nvPr/>
            </p:nvSpPr>
            <p:spPr bwMode="auto">
              <a:xfrm>
                <a:off x="1575" y="1422"/>
                <a:ext cx="265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9" name="Line 218"/>
              <p:cNvSpPr>
                <a:spLocks noChangeShapeType="1"/>
              </p:cNvSpPr>
              <p:nvPr/>
            </p:nvSpPr>
            <p:spPr bwMode="auto">
              <a:xfrm flipV="1">
                <a:off x="4229"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0" name="Line 219"/>
              <p:cNvSpPr>
                <a:spLocks noChangeShapeType="1"/>
              </p:cNvSpPr>
              <p:nvPr/>
            </p:nvSpPr>
            <p:spPr bwMode="auto">
              <a:xfrm>
                <a:off x="3934"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1" name="Line 220"/>
              <p:cNvSpPr>
                <a:spLocks noChangeShapeType="1"/>
              </p:cNvSpPr>
              <p:nvPr/>
            </p:nvSpPr>
            <p:spPr bwMode="auto">
              <a:xfrm>
                <a:off x="3640"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2" name="Line 221"/>
              <p:cNvSpPr>
                <a:spLocks noChangeShapeType="1"/>
              </p:cNvSpPr>
              <p:nvPr/>
            </p:nvSpPr>
            <p:spPr bwMode="auto">
              <a:xfrm>
                <a:off x="3345"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3" name="Oval 222"/>
              <p:cNvSpPr>
                <a:spLocks noChangeArrowheads="1"/>
              </p:cNvSpPr>
              <p:nvPr/>
            </p:nvSpPr>
            <p:spPr bwMode="auto">
              <a:xfrm>
                <a:off x="2149"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4" name="Oval 223"/>
              <p:cNvSpPr>
                <a:spLocks noChangeArrowheads="1"/>
              </p:cNvSpPr>
              <p:nvPr/>
            </p:nvSpPr>
            <p:spPr bwMode="auto">
              <a:xfrm>
                <a:off x="2445"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5" name="Oval 224"/>
              <p:cNvSpPr>
                <a:spLocks noChangeArrowheads="1"/>
              </p:cNvSpPr>
              <p:nvPr/>
            </p:nvSpPr>
            <p:spPr bwMode="auto">
              <a:xfrm>
                <a:off x="2740"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6" name="Oval 225"/>
              <p:cNvSpPr>
                <a:spLocks noChangeArrowheads="1"/>
              </p:cNvSpPr>
              <p:nvPr/>
            </p:nvSpPr>
            <p:spPr bwMode="auto">
              <a:xfrm>
                <a:off x="3328"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7" name="Oval 226"/>
              <p:cNvSpPr>
                <a:spLocks noChangeArrowheads="1"/>
              </p:cNvSpPr>
              <p:nvPr/>
            </p:nvSpPr>
            <p:spPr bwMode="auto">
              <a:xfrm>
                <a:off x="3625"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8" name="Oval 227"/>
              <p:cNvSpPr>
                <a:spLocks noChangeArrowheads="1"/>
              </p:cNvSpPr>
              <p:nvPr/>
            </p:nvSpPr>
            <p:spPr bwMode="auto">
              <a:xfrm>
                <a:off x="3920"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9" name="Line 228"/>
              <p:cNvSpPr>
                <a:spLocks noChangeShapeType="1"/>
              </p:cNvSpPr>
              <p:nvPr/>
            </p:nvSpPr>
            <p:spPr bwMode="auto">
              <a:xfrm>
                <a:off x="1272" y="1543"/>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0" name="Rectangle 229"/>
              <p:cNvSpPr>
                <a:spLocks noChangeArrowheads="1"/>
              </p:cNvSpPr>
              <p:nvPr/>
            </p:nvSpPr>
            <p:spPr bwMode="auto">
              <a:xfrm>
                <a:off x="1387" y="1475"/>
                <a:ext cx="98" cy="165"/>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1" name="Oval 230"/>
              <p:cNvSpPr>
                <a:spLocks noChangeArrowheads="1"/>
              </p:cNvSpPr>
              <p:nvPr/>
            </p:nvSpPr>
            <p:spPr bwMode="auto">
              <a:xfrm>
                <a:off x="1485" y="1543"/>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2" name="Oval 231"/>
              <p:cNvSpPr>
                <a:spLocks noChangeArrowheads="1"/>
              </p:cNvSpPr>
              <p:nvPr/>
            </p:nvSpPr>
            <p:spPr bwMode="auto">
              <a:xfrm>
                <a:off x="1731" y="1543"/>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3" name="Line 232"/>
              <p:cNvSpPr>
                <a:spLocks noChangeShapeType="1"/>
              </p:cNvSpPr>
              <p:nvPr/>
            </p:nvSpPr>
            <p:spPr bwMode="auto">
              <a:xfrm>
                <a:off x="1518" y="1557"/>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4" name="Line 233"/>
              <p:cNvSpPr>
                <a:spLocks noChangeShapeType="1"/>
              </p:cNvSpPr>
              <p:nvPr/>
            </p:nvSpPr>
            <p:spPr bwMode="auto">
              <a:xfrm>
                <a:off x="1764" y="1557"/>
                <a:ext cx="18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5" name="Line 234"/>
              <p:cNvSpPr>
                <a:spLocks noChangeShapeType="1"/>
              </p:cNvSpPr>
              <p:nvPr/>
            </p:nvSpPr>
            <p:spPr bwMode="auto">
              <a:xfrm flipV="1">
                <a:off x="3596"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6" name="Line 235"/>
              <p:cNvSpPr>
                <a:spLocks noChangeShapeType="1"/>
              </p:cNvSpPr>
              <p:nvPr/>
            </p:nvSpPr>
            <p:spPr bwMode="auto">
              <a:xfrm flipV="1">
                <a:off x="3291"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7" name="Line 236"/>
              <p:cNvSpPr>
                <a:spLocks noChangeShapeType="1"/>
              </p:cNvSpPr>
              <p:nvPr/>
            </p:nvSpPr>
            <p:spPr bwMode="auto">
              <a:xfrm flipV="1">
                <a:off x="2375"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8" name="Line 237"/>
              <p:cNvSpPr>
                <a:spLocks noChangeShapeType="1"/>
              </p:cNvSpPr>
              <p:nvPr/>
            </p:nvSpPr>
            <p:spPr bwMode="auto">
              <a:xfrm flipV="1">
                <a:off x="2102"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9" name="Line 238"/>
              <p:cNvSpPr>
                <a:spLocks noChangeShapeType="1"/>
              </p:cNvSpPr>
              <p:nvPr/>
            </p:nvSpPr>
            <p:spPr bwMode="auto">
              <a:xfrm flipV="1">
                <a:off x="3000"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0" name="Line 239"/>
              <p:cNvSpPr>
                <a:spLocks noChangeShapeType="1"/>
              </p:cNvSpPr>
              <p:nvPr/>
            </p:nvSpPr>
            <p:spPr bwMode="auto">
              <a:xfrm>
                <a:off x="1575" y="1584"/>
                <a:ext cx="0" cy="8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1" name="Line 240"/>
              <p:cNvSpPr>
                <a:spLocks noChangeShapeType="1"/>
              </p:cNvSpPr>
              <p:nvPr/>
            </p:nvSpPr>
            <p:spPr bwMode="auto">
              <a:xfrm>
                <a:off x="1575" y="1671"/>
                <a:ext cx="260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2" name="Line 241"/>
              <p:cNvSpPr>
                <a:spLocks noChangeShapeType="1"/>
              </p:cNvSpPr>
              <p:nvPr/>
            </p:nvSpPr>
            <p:spPr bwMode="auto">
              <a:xfrm flipV="1">
                <a:off x="4176"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3" name="Line 242"/>
              <p:cNvSpPr>
                <a:spLocks noChangeShapeType="1"/>
              </p:cNvSpPr>
              <p:nvPr/>
            </p:nvSpPr>
            <p:spPr bwMode="auto">
              <a:xfrm flipV="1">
                <a:off x="3876"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4" name="Line 243"/>
              <p:cNvSpPr>
                <a:spLocks noChangeShapeType="1"/>
              </p:cNvSpPr>
              <p:nvPr/>
            </p:nvSpPr>
            <p:spPr bwMode="auto">
              <a:xfrm flipV="1">
                <a:off x="2700"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5" name="Oval 244"/>
              <p:cNvSpPr>
                <a:spLocks noChangeArrowheads="1"/>
              </p:cNvSpPr>
              <p:nvPr/>
            </p:nvSpPr>
            <p:spPr bwMode="auto">
              <a:xfrm>
                <a:off x="2083"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6" name="Oval 245"/>
              <p:cNvSpPr>
                <a:spLocks noChangeArrowheads="1"/>
              </p:cNvSpPr>
              <p:nvPr/>
            </p:nvSpPr>
            <p:spPr bwMode="auto">
              <a:xfrm>
                <a:off x="2362"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7" name="Oval 246"/>
              <p:cNvSpPr>
                <a:spLocks noChangeArrowheads="1"/>
              </p:cNvSpPr>
              <p:nvPr/>
            </p:nvSpPr>
            <p:spPr bwMode="auto">
              <a:xfrm>
                <a:off x="3281"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8" name="Oval 247"/>
              <p:cNvSpPr>
                <a:spLocks noChangeArrowheads="1"/>
              </p:cNvSpPr>
              <p:nvPr/>
            </p:nvSpPr>
            <p:spPr bwMode="auto">
              <a:xfrm>
                <a:off x="2681"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9" name="Oval 248"/>
              <p:cNvSpPr>
                <a:spLocks noChangeArrowheads="1"/>
              </p:cNvSpPr>
              <p:nvPr/>
            </p:nvSpPr>
            <p:spPr bwMode="auto">
              <a:xfrm>
                <a:off x="2984"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0" name="Oval 249"/>
              <p:cNvSpPr>
                <a:spLocks noChangeArrowheads="1"/>
              </p:cNvSpPr>
              <p:nvPr/>
            </p:nvSpPr>
            <p:spPr bwMode="auto">
              <a:xfrm>
                <a:off x="3862"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1" name="Line 250"/>
              <p:cNvSpPr>
                <a:spLocks noChangeShapeType="1"/>
              </p:cNvSpPr>
              <p:nvPr/>
            </p:nvSpPr>
            <p:spPr bwMode="auto">
              <a:xfrm>
                <a:off x="1280" y="1790"/>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2" name="Oval 251"/>
              <p:cNvSpPr>
                <a:spLocks noChangeArrowheads="1"/>
              </p:cNvSpPr>
              <p:nvPr/>
            </p:nvSpPr>
            <p:spPr bwMode="auto">
              <a:xfrm>
                <a:off x="1493" y="1790"/>
                <a:ext cx="32" cy="31"/>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3" name="Line 252"/>
              <p:cNvSpPr>
                <a:spLocks noChangeShapeType="1"/>
              </p:cNvSpPr>
              <p:nvPr/>
            </p:nvSpPr>
            <p:spPr bwMode="auto">
              <a:xfrm>
                <a:off x="1526" y="1805"/>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4" name="Line 253"/>
              <p:cNvSpPr>
                <a:spLocks noChangeShapeType="1"/>
              </p:cNvSpPr>
              <p:nvPr/>
            </p:nvSpPr>
            <p:spPr bwMode="auto">
              <a:xfrm flipV="1">
                <a:off x="3829"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5" name="Line 254"/>
              <p:cNvSpPr>
                <a:spLocks noChangeShapeType="1"/>
              </p:cNvSpPr>
              <p:nvPr/>
            </p:nvSpPr>
            <p:spPr bwMode="auto">
              <a:xfrm flipV="1">
                <a:off x="3245"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6" name="Line 255"/>
              <p:cNvSpPr>
                <a:spLocks noChangeShapeType="1"/>
              </p:cNvSpPr>
              <p:nvPr/>
            </p:nvSpPr>
            <p:spPr bwMode="auto">
              <a:xfrm flipV="1">
                <a:off x="2644"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7" name="Line 256"/>
              <p:cNvSpPr>
                <a:spLocks noChangeShapeType="1"/>
              </p:cNvSpPr>
              <p:nvPr/>
            </p:nvSpPr>
            <p:spPr bwMode="auto">
              <a:xfrm flipV="1">
                <a:off x="2043"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8" name="Line 257"/>
              <p:cNvSpPr>
                <a:spLocks noChangeShapeType="1"/>
              </p:cNvSpPr>
              <p:nvPr/>
            </p:nvSpPr>
            <p:spPr bwMode="auto">
              <a:xfrm flipH="1">
                <a:off x="1768" y="1806"/>
                <a:ext cx="205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9" name="Line 258"/>
              <p:cNvSpPr>
                <a:spLocks noChangeShapeType="1"/>
              </p:cNvSpPr>
              <p:nvPr/>
            </p:nvSpPr>
            <p:spPr bwMode="auto">
              <a:xfrm>
                <a:off x="1583" y="1807"/>
                <a:ext cx="0" cy="11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0" name="Line 259"/>
              <p:cNvSpPr>
                <a:spLocks noChangeShapeType="1"/>
              </p:cNvSpPr>
              <p:nvPr/>
            </p:nvSpPr>
            <p:spPr bwMode="auto">
              <a:xfrm>
                <a:off x="1583" y="1924"/>
                <a:ext cx="253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1" name="Line 260"/>
              <p:cNvSpPr>
                <a:spLocks noChangeShapeType="1"/>
              </p:cNvSpPr>
              <p:nvPr/>
            </p:nvSpPr>
            <p:spPr bwMode="auto">
              <a:xfrm flipV="1">
                <a:off x="4122"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2" name="Line 261"/>
              <p:cNvSpPr>
                <a:spLocks noChangeShapeType="1"/>
              </p:cNvSpPr>
              <p:nvPr/>
            </p:nvSpPr>
            <p:spPr bwMode="auto">
              <a:xfrm flipV="1">
                <a:off x="3536"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3" name="Line 262"/>
              <p:cNvSpPr>
                <a:spLocks noChangeShapeType="1"/>
              </p:cNvSpPr>
              <p:nvPr/>
            </p:nvSpPr>
            <p:spPr bwMode="auto">
              <a:xfrm flipV="1">
                <a:off x="2950"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4" name="Line 263"/>
              <p:cNvSpPr>
                <a:spLocks noChangeShapeType="1"/>
              </p:cNvSpPr>
              <p:nvPr/>
            </p:nvSpPr>
            <p:spPr bwMode="auto">
              <a:xfrm flipV="1">
                <a:off x="2332"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5" name="Oval 264"/>
              <p:cNvSpPr>
                <a:spLocks noChangeArrowheads="1"/>
              </p:cNvSpPr>
              <p:nvPr/>
            </p:nvSpPr>
            <p:spPr bwMode="auto">
              <a:xfrm>
                <a:off x="2026"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6" name="Oval 265"/>
              <p:cNvSpPr>
                <a:spLocks noChangeArrowheads="1"/>
              </p:cNvSpPr>
              <p:nvPr/>
            </p:nvSpPr>
            <p:spPr bwMode="auto">
              <a:xfrm>
                <a:off x="2634"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7" name="Oval 266"/>
              <p:cNvSpPr>
                <a:spLocks noChangeArrowheads="1"/>
              </p:cNvSpPr>
              <p:nvPr/>
            </p:nvSpPr>
            <p:spPr bwMode="auto">
              <a:xfrm>
                <a:off x="3232"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8" name="Oval 267"/>
              <p:cNvSpPr>
                <a:spLocks noChangeArrowheads="1"/>
              </p:cNvSpPr>
              <p:nvPr/>
            </p:nvSpPr>
            <p:spPr bwMode="auto">
              <a:xfrm>
                <a:off x="2314"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9" name="Oval 268"/>
              <p:cNvSpPr>
                <a:spLocks noChangeArrowheads="1"/>
              </p:cNvSpPr>
              <p:nvPr/>
            </p:nvSpPr>
            <p:spPr bwMode="auto">
              <a:xfrm>
                <a:off x="2937"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0" name="Oval 269"/>
              <p:cNvSpPr>
                <a:spLocks noChangeArrowheads="1"/>
              </p:cNvSpPr>
              <p:nvPr/>
            </p:nvSpPr>
            <p:spPr bwMode="auto">
              <a:xfrm>
                <a:off x="3517"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1" name="Line 270"/>
              <p:cNvSpPr>
                <a:spLocks noChangeShapeType="1"/>
              </p:cNvSpPr>
              <p:nvPr/>
            </p:nvSpPr>
            <p:spPr bwMode="auto">
              <a:xfrm flipV="1">
                <a:off x="4459" y="1137"/>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2" name="Line 271"/>
              <p:cNvSpPr>
                <a:spLocks noChangeShapeType="1"/>
              </p:cNvSpPr>
              <p:nvPr/>
            </p:nvSpPr>
            <p:spPr bwMode="auto">
              <a:xfrm>
                <a:off x="4418" y="2087"/>
                <a:ext cx="9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3" name="Line 272"/>
              <p:cNvSpPr>
                <a:spLocks noChangeShapeType="1"/>
              </p:cNvSpPr>
              <p:nvPr/>
            </p:nvSpPr>
            <p:spPr bwMode="auto">
              <a:xfrm>
                <a:off x="4459" y="1451"/>
                <a:ext cx="0" cy="60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8" name="Group 273"/>
              <p:cNvGrpSpPr/>
              <p:nvPr/>
            </p:nvGrpSpPr>
            <p:grpSpPr bwMode="auto">
              <a:xfrm>
                <a:off x="3109" y="237"/>
                <a:ext cx="571" cy="471"/>
                <a:chOff x="3109" y="192"/>
                <a:chExt cx="571" cy="471"/>
              </a:xfrm>
            </p:grpSpPr>
            <p:sp>
              <p:nvSpPr>
                <p:cNvPr id="24736" name="Text Box 274"/>
                <p:cNvSpPr txBox="1">
                  <a:spLocks noChangeArrowheads="1"/>
                </p:cNvSpPr>
                <p:nvPr/>
              </p:nvSpPr>
              <p:spPr bwMode="auto">
                <a:xfrm>
                  <a:off x="3337" y="398"/>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737" name="Text Box 275"/>
                <p:cNvSpPr txBox="1">
                  <a:spLocks noChangeArrowheads="1"/>
                </p:cNvSpPr>
                <p:nvPr/>
              </p:nvSpPr>
              <p:spPr bwMode="auto">
                <a:xfrm>
                  <a:off x="3109" y="263"/>
                  <a:ext cx="270" cy="172"/>
                </a:xfrm>
                <a:prstGeom prst="rect">
                  <a:avLst/>
                </a:prstGeom>
                <a:noFill/>
                <a:ln w="9525">
                  <a:noFill/>
                  <a:miter lim="800000"/>
                </a:ln>
              </p:spPr>
              <p:txBody>
                <a:bodyPr/>
                <a:lstStyle/>
                <a:p>
                  <a:pPr algn="just">
                    <a:lnSpc>
                      <a:spcPct val="64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738" name="Text Box 276"/>
                <p:cNvSpPr txBox="1">
                  <a:spLocks noChangeArrowheads="1"/>
                </p:cNvSpPr>
                <p:nvPr/>
              </p:nvSpPr>
              <p:spPr bwMode="auto">
                <a:xfrm>
                  <a:off x="3386" y="192"/>
                  <a:ext cx="294"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739" name="Rectangle 277"/>
                <p:cNvSpPr>
                  <a:spLocks noChangeArrowheads="1"/>
                </p:cNvSpPr>
                <p:nvPr/>
              </p:nvSpPr>
              <p:spPr bwMode="auto">
                <a:xfrm>
                  <a:off x="3328" y="410"/>
                  <a:ext cx="196" cy="113"/>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0" name="Line 278"/>
                <p:cNvSpPr>
                  <a:spLocks noChangeShapeType="1"/>
                </p:cNvSpPr>
                <p:nvPr/>
              </p:nvSpPr>
              <p:spPr bwMode="auto">
                <a:xfrm>
                  <a:off x="3178" y="239"/>
                  <a:ext cx="6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1" name="Oval 279"/>
                <p:cNvSpPr>
                  <a:spLocks noChangeArrowheads="1"/>
                </p:cNvSpPr>
                <p:nvPr/>
              </p:nvSpPr>
              <p:spPr bwMode="auto">
                <a:xfrm>
                  <a:off x="3115" y="627"/>
                  <a:ext cx="37" cy="36"/>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2" name="Oval 280"/>
                <p:cNvSpPr>
                  <a:spLocks noChangeArrowheads="1"/>
                </p:cNvSpPr>
                <p:nvPr/>
              </p:nvSpPr>
              <p:spPr bwMode="auto">
                <a:xfrm>
                  <a:off x="3115" y="57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3" name="Oval 281"/>
                <p:cNvSpPr>
                  <a:spLocks noChangeArrowheads="1"/>
                </p:cNvSpPr>
                <p:nvPr/>
              </p:nvSpPr>
              <p:spPr bwMode="auto">
                <a:xfrm>
                  <a:off x="3410" y="370"/>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4" name="Line 282"/>
                <p:cNvSpPr>
                  <a:spLocks noChangeShapeType="1"/>
                </p:cNvSpPr>
                <p:nvPr/>
              </p:nvSpPr>
              <p:spPr bwMode="auto">
                <a:xfrm flipV="1">
                  <a:off x="3427" y="275"/>
                  <a:ext cx="0" cy="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5" name="Line 283"/>
                <p:cNvSpPr>
                  <a:spLocks noChangeShapeType="1"/>
                </p:cNvSpPr>
                <p:nvPr/>
              </p:nvSpPr>
              <p:spPr bwMode="auto">
                <a:xfrm>
                  <a:off x="3132" y="298"/>
                  <a:ext cx="0" cy="33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6" name="Line 284"/>
                <p:cNvSpPr>
                  <a:spLocks noChangeShapeType="1"/>
                </p:cNvSpPr>
                <p:nvPr/>
              </p:nvSpPr>
              <p:spPr bwMode="auto">
                <a:xfrm>
                  <a:off x="3132" y="589"/>
                  <a:ext cx="29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7" name="Line 285"/>
                <p:cNvSpPr>
                  <a:spLocks noChangeShapeType="1"/>
                </p:cNvSpPr>
                <p:nvPr/>
              </p:nvSpPr>
              <p:spPr bwMode="auto">
                <a:xfrm flipV="1">
                  <a:off x="3427" y="506"/>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735" name="Line 286"/>
              <p:cNvSpPr>
                <a:spLocks noChangeShapeType="1"/>
              </p:cNvSpPr>
              <p:nvPr/>
            </p:nvSpPr>
            <p:spPr bwMode="auto">
              <a:xfrm>
                <a:off x="1575" y="1559"/>
                <a:ext cx="0" cy="4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0" name="组合 9"/>
          <p:cNvGrpSpPr/>
          <p:nvPr/>
        </p:nvGrpSpPr>
        <p:grpSpPr>
          <a:xfrm>
            <a:off x="3498455" y="2473429"/>
            <a:ext cx="3100510" cy="1802750"/>
            <a:chOff x="364269" y="1765139"/>
            <a:chExt cx="3100510" cy="1802750"/>
          </a:xfrm>
        </p:grpSpPr>
        <p:sp>
          <p:nvSpPr>
            <p:cNvPr id="142471" name="Text Box 135"/>
            <p:cNvSpPr txBox="1">
              <a:spLocks noChangeArrowheads="1"/>
            </p:cNvSpPr>
            <p:nvPr/>
          </p:nvSpPr>
          <p:spPr bwMode="auto">
            <a:xfrm>
              <a:off x="715107" y="1765139"/>
              <a:ext cx="2749672" cy="360548"/>
            </a:xfrm>
            <a:prstGeom prst="rect">
              <a:avLst/>
            </a:prstGeom>
            <a:noFill/>
            <a:ln w="9525">
              <a:noFill/>
              <a:miter lim="800000"/>
            </a:ln>
          </p:spPr>
          <p:txBody>
            <a:bodyPr wrap="square">
              <a:spAutoFit/>
            </a:bodyPr>
            <a:lstStyle/>
            <a:p>
              <a:pPr marL="201295">
                <a:lnSpc>
                  <a:spcPct val="105000"/>
                </a:lnSpc>
                <a:spcBef>
                  <a:spcPct val="0"/>
                </a:spcBef>
                <a:buClr>
                  <a:srgbClr val="FC0128"/>
                </a:buClr>
                <a:buFontTx/>
                <a:buNone/>
                <a:defRPr/>
              </a:pPr>
              <a:r>
                <a:rPr lang="zh-CN" altLang="en-US" b="0" kern="0" dirty="0">
                  <a:solidFill>
                    <a:srgbClr val="063DE8"/>
                  </a:solidFill>
                  <a:sym typeface="Wingdings" panose="05000000000000000000" pitchFamily="2" charset="2"/>
                </a:rPr>
                <a:t>逻辑图与逻辑符号</a:t>
              </a:r>
              <a:endParaRPr lang="zh-CN" altLang="en-US" b="0" kern="0" dirty="0">
                <a:solidFill>
                  <a:srgbClr val="063DE8"/>
                </a:solidFill>
                <a:sym typeface="Wingdings" panose="05000000000000000000" pitchFamily="2" charset="2"/>
              </a:endParaRPr>
            </a:p>
          </p:txBody>
        </p:sp>
        <p:grpSp>
          <p:nvGrpSpPr>
            <p:cNvPr id="9" name="Group 287"/>
            <p:cNvGrpSpPr/>
            <p:nvPr/>
          </p:nvGrpSpPr>
          <p:grpSpPr bwMode="auto">
            <a:xfrm>
              <a:off x="364269" y="2166126"/>
              <a:ext cx="3057525" cy="1401763"/>
              <a:chOff x="3168" y="2544"/>
              <a:chExt cx="1926" cy="883"/>
            </a:xfrm>
          </p:grpSpPr>
          <p:sp>
            <p:nvSpPr>
              <p:cNvPr id="24586" name="Line 288"/>
              <p:cNvSpPr>
                <a:spLocks noChangeShapeType="1"/>
              </p:cNvSpPr>
              <p:nvPr/>
            </p:nvSpPr>
            <p:spPr bwMode="auto">
              <a:xfrm>
                <a:off x="373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7" name="Line 289"/>
              <p:cNvSpPr>
                <a:spLocks noChangeShapeType="1"/>
              </p:cNvSpPr>
              <p:nvPr/>
            </p:nvSpPr>
            <p:spPr bwMode="auto">
              <a:xfrm>
                <a:off x="389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8" name="Line 290"/>
              <p:cNvSpPr>
                <a:spLocks noChangeShapeType="1"/>
              </p:cNvSpPr>
              <p:nvPr/>
            </p:nvSpPr>
            <p:spPr bwMode="auto">
              <a:xfrm>
                <a:off x="404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9" name="Line 291"/>
              <p:cNvSpPr>
                <a:spLocks noChangeShapeType="1"/>
              </p:cNvSpPr>
              <p:nvPr/>
            </p:nvSpPr>
            <p:spPr bwMode="auto">
              <a:xfrm>
                <a:off x="420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0" name="Line 292"/>
              <p:cNvSpPr>
                <a:spLocks noChangeShapeType="1"/>
              </p:cNvSpPr>
              <p:nvPr/>
            </p:nvSpPr>
            <p:spPr bwMode="auto">
              <a:xfrm>
                <a:off x="435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1" name="Line 293"/>
              <p:cNvSpPr>
                <a:spLocks noChangeShapeType="1"/>
              </p:cNvSpPr>
              <p:nvPr/>
            </p:nvSpPr>
            <p:spPr bwMode="auto">
              <a:xfrm>
                <a:off x="451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2" name="Line 294"/>
              <p:cNvSpPr>
                <a:spLocks noChangeShapeType="1"/>
              </p:cNvSpPr>
              <p:nvPr/>
            </p:nvSpPr>
            <p:spPr bwMode="auto">
              <a:xfrm>
                <a:off x="466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3" name="Line 295"/>
              <p:cNvSpPr>
                <a:spLocks noChangeShapeType="1"/>
              </p:cNvSpPr>
              <p:nvPr/>
            </p:nvSpPr>
            <p:spPr bwMode="auto">
              <a:xfrm>
                <a:off x="481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4" name="Oval 296"/>
              <p:cNvSpPr>
                <a:spLocks noChangeArrowheads="1"/>
              </p:cNvSpPr>
              <p:nvPr/>
            </p:nvSpPr>
            <p:spPr bwMode="auto">
              <a:xfrm>
                <a:off x="4349" y="2671"/>
                <a:ext cx="40" cy="35"/>
              </a:xfrm>
              <a:prstGeom prst="ellips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5" name="Line 297"/>
              <p:cNvSpPr>
                <a:spLocks noChangeShapeType="1"/>
              </p:cNvSpPr>
              <p:nvPr/>
            </p:nvSpPr>
            <p:spPr bwMode="auto">
              <a:xfrm>
                <a:off x="4371" y="2544"/>
                <a:ext cx="0" cy="131"/>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6" name="Line 298"/>
              <p:cNvSpPr>
                <a:spLocks noChangeShapeType="1"/>
              </p:cNvSpPr>
              <p:nvPr/>
            </p:nvSpPr>
            <p:spPr bwMode="auto">
              <a:xfrm>
                <a:off x="4133" y="2546"/>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7" name="Line 299"/>
              <p:cNvSpPr>
                <a:spLocks noChangeShapeType="1"/>
              </p:cNvSpPr>
              <p:nvPr/>
            </p:nvSpPr>
            <p:spPr bwMode="auto">
              <a:xfrm>
                <a:off x="3177" y="2930"/>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8" name="Line 300"/>
              <p:cNvSpPr>
                <a:spLocks noChangeShapeType="1"/>
              </p:cNvSpPr>
              <p:nvPr/>
            </p:nvSpPr>
            <p:spPr bwMode="auto">
              <a:xfrm>
                <a:off x="3177" y="3052"/>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9" name="Line 301"/>
              <p:cNvSpPr>
                <a:spLocks noChangeShapeType="1"/>
              </p:cNvSpPr>
              <p:nvPr/>
            </p:nvSpPr>
            <p:spPr bwMode="auto">
              <a:xfrm>
                <a:off x="3177" y="3177"/>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0" name="Line 302"/>
              <p:cNvSpPr>
                <a:spLocks noChangeShapeType="1"/>
              </p:cNvSpPr>
              <p:nvPr/>
            </p:nvSpPr>
            <p:spPr bwMode="auto">
              <a:xfrm>
                <a:off x="3168" y="2801"/>
                <a:ext cx="18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1" name="Line 303"/>
              <p:cNvSpPr>
                <a:spLocks noChangeShapeType="1"/>
              </p:cNvSpPr>
              <p:nvPr/>
            </p:nvSpPr>
            <p:spPr bwMode="auto">
              <a:xfrm>
                <a:off x="4327" y="2735"/>
                <a:ext cx="67"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2" name="Rectangle 304"/>
              <p:cNvSpPr>
                <a:spLocks noChangeArrowheads="1"/>
              </p:cNvSpPr>
              <p:nvPr/>
            </p:nvSpPr>
            <p:spPr bwMode="auto">
              <a:xfrm>
                <a:off x="3389" y="2705"/>
                <a:ext cx="1699" cy="562"/>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3" name="Oval 305"/>
              <p:cNvSpPr>
                <a:spLocks noChangeArrowheads="1"/>
              </p:cNvSpPr>
              <p:nvPr/>
            </p:nvSpPr>
            <p:spPr bwMode="auto">
              <a:xfrm>
                <a:off x="3336" y="2778"/>
                <a:ext cx="40" cy="35"/>
              </a:xfrm>
              <a:prstGeom prst="ellips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4" name="Line 306"/>
              <p:cNvSpPr>
                <a:spLocks noChangeShapeType="1"/>
              </p:cNvSpPr>
              <p:nvPr/>
            </p:nvSpPr>
            <p:spPr bwMode="auto">
              <a:xfrm>
                <a:off x="3408" y="2744"/>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5" name="Text Box 307"/>
              <p:cNvSpPr txBox="1">
                <a:spLocks noChangeArrowheads="1"/>
              </p:cNvSpPr>
              <p:nvPr/>
            </p:nvSpPr>
            <p:spPr bwMode="auto">
              <a:xfrm>
                <a:off x="4023" y="2691"/>
                <a:ext cx="319" cy="240"/>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606" name="Text Box 308"/>
              <p:cNvSpPr txBox="1">
                <a:spLocks noChangeArrowheads="1"/>
              </p:cNvSpPr>
              <p:nvPr/>
            </p:nvSpPr>
            <p:spPr bwMode="auto">
              <a:xfrm>
                <a:off x="4253" y="2699"/>
                <a:ext cx="319" cy="240"/>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607" name="Text Box 309"/>
              <p:cNvSpPr txBox="1">
                <a:spLocks noChangeArrowheads="1"/>
              </p:cNvSpPr>
              <p:nvPr/>
            </p:nvSpPr>
            <p:spPr bwMode="auto">
              <a:xfrm>
                <a:off x="3351" y="2717"/>
                <a:ext cx="318" cy="561"/>
              </a:xfrm>
              <a:prstGeom prst="rect">
                <a:avLst/>
              </a:prstGeom>
              <a:noFill/>
              <a:ln w="9525">
                <a:noFill/>
                <a:miter lim="800000"/>
              </a:ln>
            </p:spPr>
            <p:txBody>
              <a:bodyPr/>
              <a:lstStyle/>
              <a:p>
                <a:pPr algn="just">
                  <a:lnSpc>
                    <a:spcPct val="96000"/>
                  </a:lnSpc>
                  <a:spcBef>
                    <a:spcPct val="0"/>
                  </a:spcBef>
                  <a:buClrTx/>
                  <a:buSzTx/>
                  <a:buFontTx/>
                  <a:buNone/>
                </a:pPr>
                <a:r>
                  <a:rPr lang="en-US" altLang="zh-CN" sz="1400" dirty="0">
                    <a:solidFill>
                      <a:srgbClr val="000000"/>
                    </a:solidFill>
                  </a:rPr>
                  <a:t>EN</a:t>
                </a:r>
                <a:endParaRPr lang="en-US" altLang="zh-CN" sz="14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2</a:t>
                </a:r>
                <a:endParaRPr lang="en-US" altLang="zh-CN" sz="1400" baseline="-250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1</a:t>
                </a:r>
                <a:endParaRPr lang="en-US" altLang="zh-CN" sz="1400" baseline="-250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0</a:t>
                </a:r>
                <a:endParaRPr lang="en-US" altLang="zh-CN" sz="1400" baseline="-25000" dirty="0">
                  <a:solidFill>
                    <a:srgbClr val="000000"/>
                  </a:solidFill>
                </a:endParaRPr>
              </a:p>
            </p:txBody>
          </p:sp>
          <p:sp>
            <p:nvSpPr>
              <p:cNvPr id="24608" name="Text Box 310"/>
              <p:cNvSpPr txBox="1">
                <a:spLocks noChangeArrowheads="1"/>
              </p:cNvSpPr>
              <p:nvPr/>
            </p:nvSpPr>
            <p:spPr bwMode="auto">
              <a:xfrm>
                <a:off x="3625" y="3081"/>
                <a:ext cx="1469" cy="241"/>
              </a:xfrm>
              <a:prstGeom prst="rect">
                <a:avLst/>
              </a:prstGeom>
              <a:noFill/>
              <a:ln w="9525">
                <a:noFill/>
                <a:miter lim="800000"/>
              </a:ln>
            </p:spPr>
            <p:txBody>
              <a:bodyPr/>
              <a:lstStyle/>
              <a:p>
                <a:pPr algn="just">
                  <a:lnSpc>
                    <a:spcPct val="96000"/>
                  </a:lnSpc>
                  <a:spcBef>
                    <a:spcPct val="0"/>
                  </a:spcBef>
                  <a:buClrTx/>
                  <a:buSzTx/>
                  <a:buFontTx/>
                  <a:buNone/>
                </a:pPr>
                <a:r>
                  <a:rPr lang="en-US" altLang="zh-CN" sz="1400" dirty="0">
                    <a:solidFill>
                      <a:srgbClr val="000000"/>
                    </a:solidFill>
                  </a:rPr>
                  <a:t>D</a:t>
                </a:r>
                <a:r>
                  <a:rPr lang="en-US" altLang="zh-CN" sz="1400" baseline="-25000" dirty="0">
                    <a:solidFill>
                      <a:srgbClr val="000000"/>
                    </a:solidFill>
                  </a:rPr>
                  <a:t>7  </a:t>
                </a:r>
                <a:r>
                  <a:rPr lang="en-US" altLang="zh-CN" sz="1400" dirty="0">
                    <a:solidFill>
                      <a:srgbClr val="000000"/>
                    </a:solidFill>
                  </a:rPr>
                  <a:t>D</a:t>
                </a:r>
                <a:r>
                  <a:rPr lang="en-US" altLang="zh-CN" sz="1400" baseline="-25000" dirty="0">
                    <a:solidFill>
                      <a:srgbClr val="000000"/>
                    </a:solidFill>
                  </a:rPr>
                  <a:t>6  </a:t>
                </a:r>
                <a:r>
                  <a:rPr lang="en-US" altLang="zh-CN" sz="1400" dirty="0">
                    <a:solidFill>
                      <a:srgbClr val="000000"/>
                    </a:solidFill>
                  </a:rPr>
                  <a:t>D</a:t>
                </a:r>
                <a:r>
                  <a:rPr lang="en-US" altLang="zh-CN" sz="1400" baseline="-25000" dirty="0">
                    <a:solidFill>
                      <a:srgbClr val="000000"/>
                    </a:solidFill>
                  </a:rPr>
                  <a:t>5  </a:t>
                </a:r>
                <a:r>
                  <a:rPr lang="en-US" altLang="zh-CN" sz="1400" dirty="0">
                    <a:solidFill>
                      <a:srgbClr val="000000"/>
                    </a:solidFill>
                  </a:rPr>
                  <a:t>D</a:t>
                </a:r>
                <a:r>
                  <a:rPr lang="en-US" altLang="zh-CN" sz="1400" baseline="-25000" dirty="0">
                    <a:solidFill>
                      <a:srgbClr val="000000"/>
                    </a:solidFill>
                  </a:rPr>
                  <a:t>4  </a:t>
                </a:r>
                <a:r>
                  <a:rPr lang="en-US" altLang="zh-CN" sz="1400" dirty="0">
                    <a:solidFill>
                      <a:srgbClr val="000000"/>
                    </a:solidFill>
                  </a:rPr>
                  <a:t>D</a:t>
                </a:r>
                <a:r>
                  <a:rPr lang="en-US" altLang="zh-CN" sz="1400" baseline="-25000" dirty="0">
                    <a:solidFill>
                      <a:srgbClr val="000000"/>
                    </a:solidFill>
                  </a:rPr>
                  <a:t>3  </a:t>
                </a:r>
                <a:r>
                  <a:rPr lang="en-US" altLang="zh-CN" sz="1400" dirty="0">
                    <a:solidFill>
                      <a:srgbClr val="000000"/>
                    </a:solidFill>
                  </a:rPr>
                  <a:t>D</a:t>
                </a:r>
                <a:r>
                  <a:rPr lang="en-US" altLang="zh-CN" sz="1400" baseline="-25000" dirty="0">
                    <a:solidFill>
                      <a:srgbClr val="000000"/>
                    </a:solidFill>
                  </a:rPr>
                  <a:t>2  </a:t>
                </a:r>
                <a:r>
                  <a:rPr lang="en-US" altLang="zh-CN" sz="1400" dirty="0">
                    <a:solidFill>
                      <a:srgbClr val="000000"/>
                    </a:solidFill>
                  </a:rPr>
                  <a:t>D</a:t>
                </a:r>
                <a:r>
                  <a:rPr lang="en-US" altLang="zh-CN" sz="1400" baseline="-25000" dirty="0">
                    <a:solidFill>
                      <a:srgbClr val="000000"/>
                    </a:solidFill>
                  </a:rPr>
                  <a:t>1  </a:t>
                </a:r>
                <a:r>
                  <a:rPr lang="en-US" altLang="zh-CN" sz="1400" dirty="0">
                    <a:solidFill>
                      <a:srgbClr val="000000"/>
                    </a:solidFill>
                  </a:rPr>
                  <a:t>D</a:t>
                </a:r>
                <a:r>
                  <a:rPr lang="en-US" altLang="zh-CN" sz="1400" baseline="-25000" dirty="0">
                    <a:solidFill>
                      <a:srgbClr val="000000"/>
                    </a:solidFill>
                  </a:rPr>
                  <a:t>0</a:t>
                </a:r>
                <a:endParaRPr lang="en-US" altLang="zh-CN" sz="1400" dirty="0">
                  <a:solidFill>
                    <a:srgbClr val="000000"/>
                  </a:solidFill>
                </a:endParaRPr>
              </a:p>
            </p:txBody>
          </p:sp>
          <p:sp>
            <p:nvSpPr>
              <p:cNvPr id="24609" name="Text Box 311"/>
              <p:cNvSpPr txBox="1">
                <a:spLocks noChangeArrowheads="1"/>
              </p:cNvSpPr>
              <p:nvPr/>
            </p:nvSpPr>
            <p:spPr bwMode="auto">
              <a:xfrm>
                <a:off x="3590" y="2885"/>
                <a:ext cx="1354" cy="241"/>
              </a:xfrm>
              <a:prstGeom prst="rect">
                <a:avLst/>
              </a:prstGeom>
              <a:noFill/>
              <a:ln w="9525">
                <a:noFill/>
                <a:miter lim="800000"/>
              </a:ln>
            </p:spPr>
            <p:txBody>
              <a:bodyPr/>
              <a:lstStyle/>
              <a:p>
                <a:pPr algn="ctr">
                  <a:lnSpc>
                    <a:spcPct val="100000"/>
                  </a:lnSpc>
                  <a:spcBef>
                    <a:spcPct val="0"/>
                  </a:spcBef>
                  <a:buClrTx/>
                  <a:buSzTx/>
                  <a:buFontTx/>
                  <a:buNone/>
                </a:pPr>
                <a:r>
                  <a:rPr lang="en-US" altLang="zh-CN" sz="1400">
                    <a:solidFill>
                      <a:srgbClr val="000000"/>
                    </a:solidFill>
                  </a:rPr>
                  <a:t>MUX</a:t>
                </a:r>
                <a:r>
                  <a:rPr lang="zh-CN" altLang="en-US" sz="1400">
                    <a:solidFill>
                      <a:srgbClr val="000000"/>
                    </a:solidFill>
                  </a:rPr>
                  <a:t>（</a:t>
                </a:r>
                <a:r>
                  <a:rPr lang="en-US" altLang="zh-CN" sz="1400">
                    <a:solidFill>
                      <a:srgbClr val="000000"/>
                    </a:solidFill>
                  </a:rPr>
                  <a:t>74LS151</a:t>
                </a:r>
                <a:r>
                  <a:rPr lang="zh-CN" altLang="en-US" sz="1400">
                    <a:solidFill>
                      <a:srgbClr val="000000"/>
                    </a:solidFill>
                  </a:rPr>
                  <a:t>）</a:t>
                </a:r>
                <a:endParaRPr lang="zh-CN" altLang="en-US" sz="1400">
                  <a:solidFill>
                    <a:srgbClr val="000000"/>
                  </a:solidFill>
                </a:endParaRPr>
              </a:p>
            </p:txBody>
          </p:sp>
        </p:grpSp>
      </p:grpSp>
      <p:sp>
        <p:nvSpPr>
          <p:cNvPr id="183"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8</a:t>
            </a:r>
            <a:r>
              <a:rPr lang="zh-CN" altLang="en-US" dirty="0"/>
              <a:t>选</a:t>
            </a:r>
            <a:r>
              <a:rPr lang="en-US" altLang="zh-CN" dirty="0"/>
              <a:t>1</a:t>
            </a:r>
            <a:r>
              <a:rPr lang="zh-CN" altLang="en-US" dirty="0"/>
              <a:t>多路选择器（</a:t>
            </a:r>
            <a:r>
              <a:rPr lang="en-US" altLang="zh-CN" b="0" dirty="0">
                <a:solidFill>
                  <a:schemeClr val="accent1"/>
                </a:solidFill>
              </a:rPr>
              <a:t>74151</a:t>
            </a:r>
            <a:r>
              <a:rPr lang="zh-CN" altLang="en-US" dirty="0"/>
              <a:t>）</a:t>
            </a:r>
            <a:endParaRPr lang="en-US" altLang="zh-CN" dirty="0"/>
          </a:p>
        </p:txBody>
      </p:sp>
      <p:sp>
        <p:nvSpPr>
          <p:cNvPr id="11" name="矩形 10"/>
          <p:cNvSpPr/>
          <p:nvPr/>
        </p:nvSpPr>
        <p:spPr>
          <a:xfrm>
            <a:off x="787745" y="1494648"/>
            <a:ext cx="10492827" cy="848181"/>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b="0" dirty="0">
                <a:solidFill>
                  <a:srgbClr val="FF0000"/>
                </a:solidFill>
              </a:rPr>
              <a:t>功能一：</a:t>
            </a:r>
            <a:r>
              <a:rPr lang="en-US" altLang="zh-CN" sz="2000" b="0" dirty="0">
                <a:solidFill>
                  <a:srgbClr val="FF0000"/>
                </a:solidFill>
              </a:rPr>
              <a:t>8</a:t>
            </a:r>
            <a:r>
              <a:rPr lang="zh-CN" altLang="en-US" sz="2000" b="0" dirty="0">
                <a:solidFill>
                  <a:srgbClr val="FF0000"/>
                </a:solidFill>
              </a:rPr>
              <a:t>选</a:t>
            </a:r>
            <a:r>
              <a:rPr lang="en-US" altLang="zh-CN" sz="2000" b="0" dirty="0">
                <a:solidFill>
                  <a:srgbClr val="FF0000"/>
                </a:solidFill>
              </a:rPr>
              <a:t>1</a:t>
            </a:r>
            <a:r>
              <a:rPr lang="zh-CN" altLang="en-US" sz="2000" b="0" dirty="0">
                <a:solidFill>
                  <a:srgbClr val="FF0000"/>
                </a:solidFill>
              </a:rPr>
              <a:t>数据选择器</a:t>
            </a:r>
            <a:r>
              <a:rPr lang="zh-CN" altLang="en-US" sz="2000" b="0" dirty="0">
                <a:solidFill>
                  <a:srgbClr val="000000"/>
                </a:solidFill>
              </a:rPr>
              <a:t>。</a:t>
            </a:r>
            <a:r>
              <a:rPr lang="en-US" altLang="zh-CN" sz="2000" b="0" dirty="0">
                <a:solidFill>
                  <a:srgbClr val="000000"/>
                </a:solidFill>
              </a:rPr>
              <a:t>D</a:t>
            </a:r>
            <a:r>
              <a:rPr lang="en-US" altLang="zh-CN" sz="2000" b="0" baseline="-25000" dirty="0">
                <a:solidFill>
                  <a:srgbClr val="000000"/>
                </a:solidFill>
              </a:rPr>
              <a:t>7</a:t>
            </a:r>
            <a:r>
              <a:rPr lang="en-US" altLang="zh-CN" sz="2000" b="0" dirty="0">
                <a:solidFill>
                  <a:srgbClr val="000000"/>
                </a:solidFill>
              </a:rPr>
              <a:t> </a:t>
            </a:r>
            <a:r>
              <a:rPr lang="zh-CN" altLang="en-US" sz="2000" b="0" dirty="0">
                <a:solidFill>
                  <a:srgbClr val="000000"/>
                </a:solidFill>
              </a:rPr>
              <a:t>～ </a:t>
            </a:r>
            <a:r>
              <a:rPr lang="en-US" altLang="zh-CN" sz="2000" b="0" dirty="0">
                <a:solidFill>
                  <a:srgbClr val="000000"/>
                </a:solidFill>
              </a:rPr>
              <a:t>D</a:t>
            </a:r>
            <a:r>
              <a:rPr lang="en-US" altLang="zh-CN" sz="2000" b="0" baseline="-25000" dirty="0">
                <a:solidFill>
                  <a:srgbClr val="000000"/>
                </a:solidFill>
              </a:rPr>
              <a:t>0</a:t>
            </a:r>
            <a:r>
              <a:rPr lang="zh-CN" altLang="en-US" sz="2000" b="0" dirty="0">
                <a:solidFill>
                  <a:srgbClr val="000000"/>
                </a:solidFill>
              </a:rPr>
              <a:t>为数据输入端，</a:t>
            </a:r>
            <a:r>
              <a:rPr lang="en-US" altLang="zh-CN" sz="2000" b="0" dirty="0">
                <a:solidFill>
                  <a:srgbClr val="000000"/>
                </a:solidFill>
              </a:rPr>
              <a:t>A</a:t>
            </a:r>
            <a:r>
              <a:rPr lang="en-US" altLang="zh-CN" sz="2000" b="0" baseline="-25000" dirty="0">
                <a:solidFill>
                  <a:srgbClr val="000000"/>
                </a:solidFill>
              </a:rPr>
              <a:t>2</a:t>
            </a:r>
            <a:r>
              <a:rPr lang="en-US" altLang="zh-CN" sz="2000" b="0" dirty="0">
                <a:solidFill>
                  <a:srgbClr val="000000"/>
                </a:solidFill>
              </a:rPr>
              <a:t>A</a:t>
            </a:r>
            <a:r>
              <a:rPr lang="en-US" altLang="zh-CN" sz="2000" b="0" baseline="-25000" dirty="0">
                <a:solidFill>
                  <a:srgbClr val="000000"/>
                </a:solidFill>
              </a:rPr>
              <a:t>1</a:t>
            </a:r>
            <a:r>
              <a:rPr lang="en-US" altLang="zh-CN" sz="2000" b="0" dirty="0">
                <a:solidFill>
                  <a:srgbClr val="000000"/>
                </a:solidFill>
              </a:rPr>
              <a:t>A</a:t>
            </a:r>
            <a:r>
              <a:rPr lang="en-US" altLang="zh-CN" sz="2000" b="0" baseline="-25000" dirty="0">
                <a:solidFill>
                  <a:srgbClr val="000000"/>
                </a:solidFill>
              </a:rPr>
              <a:t>0</a:t>
            </a:r>
            <a:r>
              <a:rPr lang="zh-CN" altLang="en-US" sz="2000" b="0" dirty="0">
                <a:solidFill>
                  <a:srgbClr val="000000"/>
                </a:solidFill>
              </a:rPr>
              <a:t>为选择控制端，使能控制输入</a:t>
            </a:r>
            <a:r>
              <a:rPr lang="en-US" altLang="zh-CN" sz="2000" b="0" dirty="0">
                <a:solidFill>
                  <a:srgbClr val="000000"/>
                </a:solidFill>
              </a:rPr>
              <a:t>EN</a:t>
            </a:r>
            <a:r>
              <a:rPr lang="zh-CN" altLang="en-US" sz="2000" b="0" dirty="0">
                <a:solidFill>
                  <a:srgbClr val="000000"/>
                </a:solidFill>
              </a:rPr>
              <a:t>为低电平时有效。</a:t>
            </a:r>
            <a:endParaRPr lang="zh-CN" altLang="en-US" sz="2000" b="0" dirty="0">
              <a:solidFill>
                <a:srgbClr val="000000"/>
              </a:solidFill>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3785" y="4641962"/>
            <a:ext cx="7772400" cy="1860162"/>
          </a:xfrm>
          <a:prstGeom prst="rect">
            <a:avLst/>
          </a:prstGeom>
        </p:spPr>
      </p:pic>
      <p:grpSp>
        <p:nvGrpSpPr>
          <p:cNvPr id="23" name="Group 25"/>
          <p:cNvGrpSpPr/>
          <p:nvPr/>
        </p:nvGrpSpPr>
        <p:grpSpPr bwMode="auto">
          <a:xfrm>
            <a:off x="702049" y="2549533"/>
            <a:ext cx="2000250" cy="3643312"/>
            <a:chOff x="535" y="2817"/>
            <a:chExt cx="1260" cy="1851"/>
          </a:xfrm>
        </p:grpSpPr>
        <p:sp>
          <p:nvSpPr>
            <p:cNvPr id="24" name="Text Box 26"/>
            <p:cNvSpPr txBox="1">
              <a:spLocks noChangeArrowheads="1"/>
            </p:cNvSpPr>
            <p:nvPr/>
          </p:nvSpPr>
          <p:spPr bwMode="auto">
            <a:xfrm>
              <a:off x="576" y="2817"/>
              <a:ext cx="1219" cy="20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dirty="0">
                  <a:solidFill>
                    <a:srgbClr val="063DE8"/>
                  </a:solidFill>
                  <a:ea typeface="楷体_GB2312" pitchFamily="49" charset="-122"/>
                </a:rPr>
                <a:t>功能表（</a:t>
              </a:r>
              <a:r>
                <a:rPr kumimoji="1" lang="en-US" altLang="zh-CN" sz="2000" dirty="0">
                  <a:solidFill>
                    <a:srgbClr val="063DE8"/>
                  </a:solidFill>
                  <a:ea typeface="楷体_GB2312" pitchFamily="49" charset="-122"/>
                </a:rPr>
                <a:t>EN=0</a:t>
              </a:r>
              <a:r>
                <a:rPr kumimoji="1" lang="zh-CN" altLang="en-US" sz="2000" dirty="0">
                  <a:solidFill>
                    <a:srgbClr val="063DE8"/>
                  </a:solidFill>
                  <a:ea typeface="楷体_GB2312" pitchFamily="49" charset="-122"/>
                </a:rPr>
                <a:t>）</a:t>
              </a:r>
              <a:endParaRPr kumimoji="1" lang="zh-CN" altLang="en-US" sz="2000" dirty="0">
                <a:solidFill>
                  <a:srgbClr val="063DE8"/>
                </a:solidFill>
                <a:ea typeface="楷体_GB2312" pitchFamily="49" charset="-122"/>
              </a:endParaRPr>
            </a:p>
          </p:txBody>
        </p:sp>
        <p:sp>
          <p:nvSpPr>
            <p:cNvPr id="25" name="Rectangle 27"/>
            <p:cNvSpPr>
              <a:spLocks noChangeArrowheads="1"/>
            </p:cNvSpPr>
            <p:nvPr/>
          </p:nvSpPr>
          <p:spPr bwMode="auto">
            <a:xfrm>
              <a:off x="1296" y="3288"/>
              <a:ext cx="336" cy="137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0</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1</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2</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3</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4</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5</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6</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7</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baseline="-25000" dirty="0">
                <a:solidFill>
                  <a:srgbClr val="000000"/>
                </a:solidFill>
              </a:endParaRPr>
            </a:p>
          </p:txBody>
        </p:sp>
        <p:sp>
          <p:nvSpPr>
            <p:cNvPr id="26" name="Rectangle 28"/>
            <p:cNvSpPr>
              <a:spLocks noChangeArrowheads="1"/>
            </p:cNvSpPr>
            <p:nvPr/>
          </p:nvSpPr>
          <p:spPr bwMode="auto">
            <a:xfrm>
              <a:off x="564" y="3288"/>
              <a:ext cx="720" cy="138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dirty="0">
                <a:solidFill>
                  <a:srgbClr val="000000"/>
                </a:solidFill>
              </a:endParaRPr>
            </a:p>
          </p:txBody>
        </p:sp>
        <p:sp>
          <p:nvSpPr>
            <p:cNvPr id="27" name="Rectangle 29"/>
            <p:cNvSpPr>
              <a:spLocks noChangeArrowheads="1"/>
            </p:cNvSpPr>
            <p:nvPr/>
          </p:nvSpPr>
          <p:spPr bwMode="auto">
            <a:xfrm>
              <a:off x="1296" y="3058"/>
              <a:ext cx="336" cy="23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Y</a:t>
              </a:r>
              <a:endParaRPr lang="en-US" altLang="zh-CN">
                <a:solidFill>
                  <a:srgbClr val="000000"/>
                </a:solidFill>
              </a:endParaRPr>
            </a:p>
          </p:txBody>
        </p:sp>
        <p:sp>
          <p:nvSpPr>
            <p:cNvPr id="28" name="Rectangle 30"/>
            <p:cNvSpPr>
              <a:spLocks noChangeArrowheads="1"/>
            </p:cNvSpPr>
            <p:nvPr/>
          </p:nvSpPr>
          <p:spPr bwMode="auto">
            <a:xfrm>
              <a:off x="535" y="3058"/>
              <a:ext cx="797" cy="21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a:t>
              </a:r>
              <a:r>
                <a:rPr lang="en-US" altLang="zh-CN" baseline="-25000">
                  <a:solidFill>
                    <a:srgbClr val="000000"/>
                  </a:solidFill>
                </a:rPr>
                <a:t>2</a:t>
              </a:r>
              <a:r>
                <a:rPr lang="en-US" altLang="zh-CN">
                  <a:solidFill>
                    <a:srgbClr val="000000"/>
                  </a:solidFill>
                </a:rPr>
                <a:t>  A</a:t>
              </a:r>
              <a:r>
                <a:rPr lang="en-US" altLang="zh-CN" baseline="-25000">
                  <a:solidFill>
                    <a:srgbClr val="000000"/>
                  </a:solidFill>
                </a:rPr>
                <a:t>1</a:t>
              </a:r>
              <a:r>
                <a:rPr lang="en-US" altLang="zh-CN">
                  <a:solidFill>
                    <a:srgbClr val="000000"/>
                  </a:solidFill>
                </a:rPr>
                <a:t> A</a:t>
              </a:r>
              <a:r>
                <a:rPr lang="en-US" altLang="zh-CN" baseline="-25000">
                  <a:solidFill>
                    <a:srgbClr val="000000"/>
                  </a:solidFill>
                </a:rPr>
                <a:t>0</a:t>
              </a:r>
              <a:endParaRPr lang="en-US" altLang="zh-CN" baseline="-25000">
                <a:solidFill>
                  <a:srgbClr val="000000"/>
                </a:solidFill>
              </a:endParaRPr>
            </a:p>
          </p:txBody>
        </p:sp>
        <p:sp>
          <p:nvSpPr>
            <p:cNvPr id="29" name="Line 31"/>
            <p:cNvSpPr>
              <a:spLocks noChangeShapeType="1"/>
            </p:cNvSpPr>
            <p:nvPr/>
          </p:nvSpPr>
          <p:spPr bwMode="auto">
            <a:xfrm>
              <a:off x="576" y="305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2"/>
            <p:cNvSpPr>
              <a:spLocks noChangeShapeType="1"/>
            </p:cNvSpPr>
            <p:nvPr/>
          </p:nvSpPr>
          <p:spPr bwMode="auto">
            <a:xfrm>
              <a:off x="576" y="3288"/>
              <a:ext cx="105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Line 33"/>
            <p:cNvSpPr>
              <a:spLocks noChangeShapeType="1"/>
            </p:cNvSpPr>
            <p:nvPr/>
          </p:nvSpPr>
          <p:spPr bwMode="auto">
            <a:xfrm>
              <a:off x="576" y="464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2" name="Line 35"/>
            <p:cNvSpPr>
              <a:spLocks noChangeShapeType="1"/>
            </p:cNvSpPr>
            <p:nvPr/>
          </p:nvSpPr>
          <p:spPr bwMode="auto">
            <a:xfrm flipH="1">
              <a:off x="1267" y="3058"/>
              <a:ext cx="29" cy="1581"/>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3" name="Line 37"/>
            <p:cNvSpPr>
              <a:spLocks noChangeShapeType="1"/>
            </p:cNvSpPr>
            <p:nvPr/>
          </p:nvSpPr>
          <p:spPr bwMode="auto">
            <a:xfrm>
              <a:off x="1254" y="2825"/>
              <a:ext cx="192" cy="0"/>
            </a:xfrm>
            <a:prstGeom prst="line">
              <a:avLst/>
            </a:prstGeom>
            <a:noFill/>
            <a:ln w="9525">
              <a:solidFill>
                <a:schemeClr val="accent2"/>
              </a:solidFill>
              <a:round/>
            </a:ln>
          </p:spPr>
          <p:txBody>
            <a:bodyPr/>
            <a:lstStyle/>
            <a:p>
              <a:pPr eaLnBrk="1" hangingPunct="1">
                <a:lnSpc>
                  <a:spcPct val="100000"/>
                </a:lnSpc>
                <a:spcBef>
                  <a:spcPct val="0"/>
                </a:spcBef>
                <a:buClrTx/>
                <a:buSzTx/>
                <a:buFontTx/>
                <a:buNone/>
                <a:defRPr/>
              </a:pPr>
              <a:endParaRPr lang="zh-CN" altLang="en-US" sz="2400">
                <a:ln>
                  <a:solidFill>
                    <a:srgbClr val="FF9900"/>
                  </a:solidFill>
                </a:ln>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12000" y="252000"/>
            <a:ext cx="7560840"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endParaRPr lang="zh-CN" altLang="en-US" i="0" dirty="0">
              <a:solidFill>
                <a:schemeClr val="accent1"/>
              </a:solidFill>
              <a:latin typeface="+mn-lt"/>
              <a:cs typeface="Times New Roman" panose="02020603050405020304" pitchFamily="18" charset="0"/>
            </a:endParaRPr>
          </a:p>
        </p:txBody>
      </p:sp>
      <p:grpSp>
        <p:nvGrpSpPr>
          <p:cNvPr id="2" name="Group 25"/>
          <p:cNvGrpSpPr/>
          <p:nvPr/>
        </p:nvGrpSpPr>
        <p:grpSpPr bwMode="auto">
          <a:xfrm>
            <a:off x="8107435" y="2511844"/>
            <a:ext cx="2000250" cy="3643312"/>
            <a:chOff x="535" y="2817"/>
            <a:chExt cx="1260" cy="1851"/>
          </a:xfrm>
        </p:grpSpPr>
        <p:sp>
          <p:nvSpPr>
            <p:cNvPr id="25608" name="Text Box 26"/>
            <p:cNvSpPr txBox="1">
              <a:spLocks noChangeArrowheads="1"/>
            </p:cNvSpPr>
            <p:nvPr/>
          </p:nvSpPr>
          <p:spPr bwMode="auto">
            <a:xfrm>
              <a:off x="576" y="2817"/>
              <a:ext cx="1219" cy="20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dirty="0">
                  <a:solidFill>
                    <a:srgbClr val="063DE8"/>
                  </a:solidFill>
                  <a:ea typeface="楷体_GB2312" pitchFamily="49" charset="-122"/>
                </a:rPr>
                <a:t>功能表（</a:t>
              </a:r>
              <a:r>
                <a:rPr kumimoji="1" lang="en-US" altLang="zh-CN" sz="2000" dirty="0">
                  <a:solidFill>
                    <a:srgbClr val="063DE8"/>
                  </a:solidFill>
                  <a:ea typeface="楷体_GB2312" pitchFamily="49" charset="-122"/>
                </a:rPr>
                <a:t>EN=0</a:t>
              </a:r>
              <a:r>
                <a:rPr kumimoji="1" lang="zh-CN" altLang="en-US" sz="2000" dirty="0">
                  <a:solidFill>
                    <a:srgbClr val="063DE8"/>
                  </a:solidFill>
                  <a:ea typeface="楷体_GB2312" pitchFamily="49" charset="-122"/>
                </a:rPr>
                <a:t>）</a:t>
              </a:r>
              <a:endParaRPr kumimoji="1" lang="zh-CN" altLang="en-US" sz="2000" dirty="0">
                <a:solidFill>
                  <a:srgbClr val="063DE8"/>
                </a:solidFill>
                <a:ea typeface="楷体_GB2312" pitchFamily="49" charset="-122"/>
              </a:endParaRPr>
            </a:p>
          </p:txBody>
        </p:sp>
        <p:sp>
          <p:nvSpPr>
            <p:cNvPr id="25609" name="Rectangle 27"/>
            <p:cNvSpPr>
              <a:spLocks noChangeArrowheads="1"/>
            </p:cNvSpPr>
            <p:nvPr/>
          </p:nvSpPr>
          <p:spPr bwMode="auto">
            <a:xfrm>
              <a:off x="1296" y="3288"/>
              <a:ext cx="336" cy="137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0</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1</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2</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3</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4</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5</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6</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7</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baseline="-25000" dirty="0">
                <a:solidFill>
                  <a:srgbClr val="000000"/>
                </a:solidFill>
              </a:endParaRPr>
            </a:p>
          </p:txBody>
        </p:sp>
        <p:sp>
          <p:nvSpPr>
            <p:cNvPr id="25610" name="Rectangle 28"/>
            <p:cNvSpPr>
              <a:spLocks noChangeArrowheads="1"/>
            </p:cNvSpPr>
            <p:nvPr/>
          </p:nvSpPr>
          <p:spPr bwMode="auto">
            <a:xfrm>
              <a:off x="564" y="3288"/>
              <a:ext cx="720" cy="138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dirty="0">
                <a:solidFill>
                  <a:srgbClr val="000000"/>
                </a:solidFill>
              </a:endParaRPr>
            </a:p>
          </p:txBody>
        </p:sp>
        <p:sp>
          <p:nvSpPr>
            <p:cNvPr id="25611" name="Rectangle 29"/>
            <p:cNvSpPr>
              <a:spLocks noChangeArrowheads="1"/>
            </p:cNvSpPr>
            <p:nvPr/>
          </p:nvSpPr>
          <p:spPr bwMode="auto">
            <a:xfrm>
              <a:off x="1296" y="3058"/>
              <a:ext cx="336" cy="23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Y</a:t>
              </a:r>
              <a:endParaRPr lang="en-US" altLang="zh-CN">
                <a:solidFill>
                  <a:srgbClr val="000000"/>
                </a:solidFill>
              </a:endParaRPr>
            </a:p>
          </p:txBody>
        </p:sp>
        <p:sp>
          <p:nvSpPr>
            <p:cNvPr id="25612" name="Rectangle 30"/>
            <p:cNvSpPr>
              <a:spLocks noChangeArrowheads="1"/>
            </p:cNvSpPr>
            <p:nvPr/>
          </p:nvSpPr>
          <p:spPr bwMode="auto">
            <a:xfrm>
              <a:off x="535" y="3058"/>
              <a:ext cx="797" cy="21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a:t>
              </a:r>
              <a:r>
                <a:rPr lang="en-US" altLang="zh-CN" baseline="-25000">
                  <a:solidFill>
                    <a:srgbClr val="000000"/>
                  </a:solidFill>
                </a:rPr>
                <a:t>2</a:t>
              </a:r>
              <a:r>
                <a:rPr lang="en-US" altLang="zh-CN">
                  <a:solidFill>
                    <a:srgbClr val="000000"/>
                  </a:solidFill>
                </a:rPr>
                <a:t>  A</a:t>
              </a:r>
              <a:r>
                <a:rPr lang="en-US" altLang="zh-CN" baseline="-25000">
                  <a:solidFill>
                    <a:srgbClr val="000000"/>
                  </a:solidFill>
                </a:rPr>
                <a:t>1</a:t>
              </a:r>
              <a:r>
                <a:rPr lang="en-US" altLang="zh-CN">
                  <a:solidFill>
                    <a:srgbClr val="000000"/>
                  </a:solidFill>
                </a:rPr>
                <a:t> A</a:t>
              </a:r>
              <a:r>
                <a:rPr lang="en-US" altLang="zh-CN" baseline="-25000">
                  <a:solidFill>
                    <a:srgbClr val="000000"/>
                  </a:solidFill>
                </a:rPr>
                <a:t>0</a:t>
              </a:r>
              <a:endParaRPr lang="en-US" altLang="zh-CN" baseline="-25000">
                <a:solidFill>
                  <a:srgbClr val="000000"/>
                </a:solidFill>
              </a:endParaRPr>
            </a:p>
          </p:txBody>
        </p:sp>
        <p:sp>
          <p:nvSpPr>
            <p:cNvPr id="25613" name="Line 31"/>
            <p:cNvSpPr>
              <a:spLocks noChangeShapeType="1"/>
            </p:cNvSpPr>
            <p:nvPr/>
          </p:nvSpPr>
          <p:spPr bwMode="auto">
            <a:xfrm>
              <a:off x="576" y="305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4" name="Line 32"/>
            <p:cNvSpPr>
              <a:spLocks noChangeShapeType="1"/>
            </p:cNvSpPr>
            <p:nvPr/>
          </p:nvSpPr>
          <p:spPr bwMode="auto">
            <a:xfrm>
              <a:off x="576" y="3288"/>
              <a:ext cx="105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5" name="Line 33"/>
            <p:cNvSpPr>
              <a:spLocks noChangeShapeType="1"/>
            </p:cNvSpPr>
            <p:nvPr/>
          </p:nvSpPr>
          <p:spPr bwMode="auto">
            <a:xfrm>
              <a:off x="576" y="464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6" name="Line 35"/>
            <p:cNvSpPr>
              <a:spLocks noChangeShapeType="1"/>
            </p:cNvSpPr>
            <p:nvPr/>
          </p:nvSpPr>
          <p:spPr bwMode="auto">
            <a:xfrm flipH="1">
              <a:off x="1267" y="3058"/>
              <a:ext cx="29" cy="1581"/>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5" name="Line 37"/>
            <p:cNvSpPr>
              <a:spLocks noChangeShapeType="1"/>
            </p:cNvSpPr>
            <p:nvPr/>
          </p:nvSpPr>
          <p:spPr bwMode="auto">
            <a:xfrm>
              <a:off x="1254" y="2825"/>
              <a:ext cx="192" cy="0"/>
            </a:xfrm>
            <a:prstGeom prst="line">
              <a:avLst/>
            </a:prstGeom>
            <a:noFill/>
            <a:ln w="9525">
              <a:solidFill>
                <a:schemeClr val="accent2"/>
              </a:solidFill>
              <a:round/>
            </a:ln>
          </p:spPr>
          <p:txBody>
            <a:bodyPr/>
            <a:lstStyle/>
            <a:p>
              <a:pPr eaLnBrk="1" hangingPunct="1">
                <a:lnSpc>
                  <a:spcPct val="100000"/>
                </a:lnSpc>
                <a:spcBef>
                  <a:spcPct val="0"/>
                </a:spcBef>
                <a:buClrTx/>
                <a:buSzTx/>
                <a:buFontTx/>
                <a:buNone/>
                <a:defRPr/>
              </a:pPr>
              <a:endParaRPr lang="zh-CN" altLang="en-US" sz="2400">
                <a:ln>
                  <a:solidFill>
                    <a:srgbClr val="FF9900"/>
                  </a:solidFill>
                </a:ln>
                <a:solidFill>
                  <a:srgbClr val="FC0128"/>
                </a:solidFill>
              </a:endParaRPr>
            </a:p>
          </p:txBody>
        </p:sp>
      </p:grpSp>
      <p:sp>
        <p:nvSpPr>
          <p:cNvPr id="17" name="矩形 16"/>
          <p:cNvSpPr/>
          <p:nvPr/>
        </p:nvSpPr>
        <p:spPr>
          <a:xfrm>
            <a:off x="612000" y="900025"/>
            <a:ext cx="11172632" cy="1461939"/>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dirty="0">
                <a:solidFill>
                  <a:srgbClr val="FF0000"/>
                </a:solidFill>
              </a:rPr>
              <a:t>功能二：多功能运算电路</a:t>
            </a:r>
            <a:r>
              <a:rPr lang="zh-CN" altLang="en-US" sz="2000" dirty="0">
                <a:solidFill>
                  <a:srgbClr val="000000"/>
                </a:solidFill>
              </a:rPr>
              <a:t>。</a:t>
            </a:r>
            <a:r>
              <a:rPr kumimoji="1" lang="en-US" altLang="zh-CN" sz="2000" dirty="0">
                <a:solidFill>
                  <a:srgbClr val="CC3300"/>
                </a:solidFill>
              </a:rPr>
              <a:t> </a:t>
            </a:r>
            <a:r>
              <a:rPr kumimoji="1" lang="en-US" altLang="zh-CN" sz="2000" dirty="0">
                <a:solidFill>
                  <a:srgbClr val="000000"/>
                </a:solidFill>
              </a:rPr>
              <a:t>D</a:t>
            </a:r>
            <a:r>
              <a:rPr kumimoji="1" lang="en-US" altLang="zh-CN" sz="2000" baseline="-25000" dirty="0">
                <a:solidFill>
                  <a:srgbClr val="000000"/>
                </a:solidFill>
              </a:rPr>
              <a:t>7</a:t>
            </a:r>
            <a:r>
              <a:rPr kumimoji="1" lang="en-US" altLang="zh-CN" sz="2000" dirty="0">
                <a:solidFill>
                  <a:srgbClr val="000000"/>
                </a:solidFill>
              </a:rPr>
              <a:t> </a:t>
            </a:r>
            <a:r>
              <a:rPr kumimoji="1" lang="zh-CN" altLang="en-US" sz="2000" dirty="0">
                <a:solidFill>
                  <a:srgbClr val="000000"/>
                </a:solidFill>
              </a:rPr>
              <a:t>～ </a:t>
            </a:r>
            <a:r>
              <a:rPr kumimoji="1" lang="en-US" altLang="zh-CN" sz="2000" dirty="0">
                <a:solidFill>
                  <a:srgbClr val="000000"/>
                </a:solidFill>
              </a:rPr>
              <a:t>D</a:t>
            </a:r>
            <a:r>
              <a:rPr kumimoji="1" lang="en-US" altLang="zh-CN" sz="2000" baseline="-25000" dirty="0">
                <a:solidFill>
                  <a:srgbClr val="000000"/>
                </a:solidFill>
              </a:rPr>
              <a:t>0</a:t>
            </a:r>
            <a:r>
              <a:rPr kumimoji="1" lang="zh-CN" altLang="en-US" sz="2000" dirty="0">
                <a:solidFill>
                  <a:srgbClr val="000000"/>
                </a:solidFill>
              </a:rPr>
              <a:t>为控制输入端</a:t>
            </a:r>
            <a:r>
              <a:rPr lang="zh-CN" altLang="en-US" sz="2000" dirty="0">
                <a:solidFill>
                  <a:srgbClr val="000000"/>
                </a:solidFill>
              </a:rPr>
              <a:t>。</a:t>
            </a:r>
            <a:endParaRPr lang="en-US" altLang="zh-CN" sz="2000" dirty="0">
              <a:solidFill>
                <a:srgbClr val="000000"/>
              </a:solidFill>
            </a:endParaRPr>
          </a:p>
          <a:p>
            <a:pPr marL="381000" indent="-179705">
              <a:lnSpc>
                <a:spcPct val="105000"/>
              </a:lnSpc>
              <a:spcBef>
                <a:spcPct val="0"/>
              </a:spcBef>
              <a:buClr>
                <a:srgbClr val="063DE8"/>
              </a:buClr>
              <a:buSzPct val="90000"/>
              <a:defRPr/>
            </a:pPr>
            <a:r>
              <a:rPr lang="zh-CN" altLang="en-US" sz="2000" kern="0" dirty="0">
                <a:solidFill>
                  <a:srgbClr val="000000"/>
                </a:solidFill>
              </a:rPr>
              <a:t>通过</a:t>
            </a:r>
            <a:r>
              <a:rPr lang="en-US" altLang="zh-CN" sz="2000" kern="0" dirty="0">
                <a:solidFill>
                  <a:srgbClr val="000000"/>
                </a:solidFill>
              </a:rPr>
              <a:t>D</a:t>
            </a:r>
            <a:r>
              <a:rPr lang="en-US" altLang="zh-CN" sz="2000" kern="0" baseline="-25000" dirty="0">
                <a:solidFill>
                  <a:srgbClr val="000000"/>
                </a:solidFill>
              </a:rPr>
              <a:t>7</a:t>
            </a:r>
            <a:r>
              <a:rPr lang="en-US" altLang="zh-CN" sz="2000" kern="0" dirty="0">
                <a:solidFill>
                  <a:srgbClr val="000000"/>
                </a:solidFill>
              </a:rPr>
              <a:t>~D</a:t>
            </a:r>
            <a:r>
              <a:rPr lang="en-US" altLang="zh-CN" sz="2000" kern="0" baseline="-25000" dirty="0">
                <a:solidFill>
                  <a:srgbClr val="000000"/>
                </a:solidFill>
              </a:rPr>
              <a:t>0</a:t>
            </a:r>
            <a:r>
              <a:rPr lang="zh-CN" altLang="en-US" sz="2000" kern="0" dirty="0">
                <a:solidFill>
                  <a:srgbClr val="000000"/>
                </a:solidFill>
              </a:rPr>
              <a:t>取不同的值，从输入变量</a:t>
            </a:r>
            <a:r>
              <a:rPr lang="en-US" altLang="zh-CN" sz="2000" kern="0" dirty="0">
                <a:solidFill>
                  <a:srgbClr val="000000"/>
                </a:solidFill>
              </a:rPr>
              <a:t>A</a:t>
            </a:r>
            <a:r>
              <a:rPr lang="en-US" altLang="zh-CN" sz="2000" kern="0" baseline="-25000" dirty="0">
                <a:solidFill>
                  <a:srgbClr val="000000"/>
                </a:solidFill>
              </a:rPr>
              <a:t>2 </a:t>
            </a:r>
            <a:r>
              <a:rPr lang="zh-CN" altLang="en-US" sz="2000" kern="0" dirty="0">
                <a:solidFill>
                  <a:srgbClr val="000000"/>
                </a:solidFill>
              </a:rPr>
              <a:t>、</a:t>
            </a:r>
            <a:r>
              <a:rPr lang="en-US" altLang="zh-CN" sz="2000" kern="0" dirty="0">
                <a:solidFill>
                  <a:srgbClr val="000000"/>
                </a:solidFill>
              </a:rPr>
              <a:t>A</a:t>
            </a:r>
            <a:r>
              <a:rPr lang="en-US" altLang="zh-CN" sz="2000" kern="0" baseline="-25000" dirty="0">
                <a:solidFill>
                  <a:srgbClr val="000000"/>
                </a:solidFill>
              </a:rPr>
              <a:t>1</a:t>
            </a:r>
            <a:r>
              <a:rPr lang="zh-CN" altLang="en-US" sz="2000" kern="0" dirty="0">
                <a:solidFill>
                  <a:srgbClr val="000000"/>
                </a:solidFill>
              </a:rPr>
              <a:t>、</a:t>
            </a:r>
            <a:r>
              <a:rPr lang="en-US" altLang="zh-CN" sz="2000" kern="0" dirty="0">
                <a:solidFill>
                  <a:srgbClr val="000000"/>
                </a:solidFill>
              </a:rPr>
              <a:t>A</a:t>
            </a:r>
            <a:r>
              <a:rPr lang="en-US" altLang="zh-CN" sz="2000" kern="0" baseline="-25000" dirty="0">
                <a:solidFill>
                  <a:srgbClr val="000000"/>
                </a:solidFill>
              </a:rPr>
              <a:t>0</a:t>
            </a:r>
            <a:r>
              <a:rPr lang="zh-CN" altLang="en-US" sz="2000" kern="0" dirty="0">
                <a:solidFill>
                  <a:srgbClr val="000000"/>
                </a:solidFill>
              </a:rPr>
              <a:t>的各个最小项中选取某几个最小项的或输出，实现不同的运算电路。</a:t>
            </a:r>
            <a:endParaRPr lang="en-US" altLang="zh-CN" sz="2000" kern="0" dirty="0">
              <a:solidFill>
                <a:srgbClr val="000000"/>
              </a:solidFill>
            </a:endParaRPr>
          </a:p>
          <a:p>
            <a:pPr marL="381000" indent="-179705">
              <a:lnSpc>
                <a:spcPct val="105000"/>
              </a:lnSpc>
              <a:spcBef>
                <a:spcPct val="0"/>
              </a:spcBef>
              <a:buClr>
                <a:srgbClr val="063DE8"/>
              </a:buClr>
              <a:buSzPct val="90000"/>
              <a:defRPr/>
            </a:pPr>
            <a:r>
              <a:rPr kumimoji="1" lang="zh-CN" altLang="en-US" sz="2000" dirty="0">
                <a:solidFill>
                  <a:srgbClr val="000000"/>
                </a:solidFill>
              </a:rPr>
              <a:t>有</a:t>
            </a:r>
            <a:r>
              <a:rPr kumimoji="1" lang="en-US" altLang="zh-CN" sz="2000" dirty="0">
                <a:solidFill>
                  <a:srgbClr val="000000"/>
                </a:solidFill>
              </a:rPr>
              <a:t>2</a:t>
            </a:r>
            <a:r>
              <a:rPr kumimoji="1" lang="en-US" altLang="zh-CN" sz="2000" baseline="30000" dirty="0">
                <a:solidFill>
                  <a:srgbClr val="000000"/>
                </a:solidFill>
              </a:rPr>
              <a:t>8</a:t>
            </a:r>
            <a:r>
              <a:rPr kumimoji="1" lang="en-US" altLang="zh-CN" sz="2000" dirty="0">
                <a:solidFill>
                  <a:srgbClr val="000000"/>
                </a:solidFill>
              </a:rPr>
              <a:t>=256</a:t>
            </a:r>
            <a:r>
              <a:rPr kumimoji="1" lang="zh-CN" altLang="en-US" sz="2000" dirty="0">
                <a:solidFill>
                  <a:srgbClr val="000000"/>
                </a:solidFill>
              </a:rPr>
              <a:t>种功能，包含</a:t>
            </a:r>
            <a:r>
              <a:rPr kumimoji="1" lang="en-US" altLang="zh-CN" sz="2000" dirty="0">
                <a:solidFill>
                  <a:srgbClr val="000000"/>
                </a:solidFill>
              </a:rPr>
              <a:t>3</a:t>
            </a:r>
            <a:r>
              <a:rPr kumimoji="1" lang="zh-CN" altLang="en-US" sz="2000" dirty="0">
                <a:solidFill>
                  <a:srgbClr val="000000"/>
                </a:solidFill>
              </a:rPr>
              <a:t>个逻辑变量的各种最小项表达式，可实现任意</a:t>
            </a:r>
            <a:r>
              <a:rPr kumimoji="1" lang="zh-CN" altLang="en-US" sz="2000" dirty="0">
                <a:solidFill>
                  <a:srgbClr val="CC0066"/>
                </a:solidFill>
              </a:rPr>
              <a:t>组合逻辑电路</a:t>
            </a:r>
            <a:r>
              <a:rPr kumimoji="1" lang="zh-CN" altLang="en-US" sz="2000" dirty="0">
                <a:solidFill>
                  <a:srgbClr val="000000"/>
                </a:solidFill>
              </a:rPr>
              <a:t>的设计。</a:t>
            </a:r>
            <a:endParaRPr lang="zh-CN" altLang="en-US" sz="2000" dirty="0">
              <a:solidFill>
                <a:srgbClr val="000000"/>
              </a:solidFill>
            </a:endParaRPr>
          </a:p>
        </p:txBody>
      </p:sp>
      <p:grpSp>
        <p:nvGrpSpPr>
          <p:cNvPr id="6" name="组合 5"/>
          <p:cNvGrpSpPr/>
          <p:nvPr/>
        </p:nvGrpSpPr>
        <p:grpSpPr>
          <a:xfrm>
            <a:off x="1271464" y="2983797"/>
            <a:ext cx="5163988" cy="2748044"/>
            <a:chOff x="567250" y="3284440"/>
            <a:chExt cx="5850383" cy="3096344"/>
          </a:xfrm>
        </p:grpSpPr>
        <p:sp>
          <p:nvSpPr>
            <p:cNvPr id="3" name="矩形 2"/>
            <p:cNvSpPr/>
            <p:nvPr/>
          </p:nvSpPr>
          <p:spPr bwMode="auto">
            <a:xfrm>
              <a:off x="567250" y="3284440"/>
              <a:ext cx="5850383" cy="3096344"/>
            </a:xfrm>
            <a:prstGeom prst="rect">
              <a:avLst/>
            </a:prstGeom>
            <a:solidFill>
              <a:srgbClr val="FFFFCC"/>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96" name="Text Box 314"/>
            <p:cNvSpPr txBox="1">
              <a:spLocks noChangeArrowheads="1"/>
            </p:cNvSpPr>
            <p:nvPr/>
          </p:nvSpPr>
          <p:spPr bwMode="auto">
            <a:xfrm>
              <a:off x="1017659" y="4475292"/>
              <a:ext cx="5057915" cy="1546663"/>
            </a:xfrm>
            <a:prstGeom prst="rect">
              <a:avLst/>
            </a:prstGeom>
            <a:noFill/>
            <a:ln w="9525">
              <a:noFill/>
              <a:miter lim="800000"/>
            </a:ln>
          </p:spPr>
          <p:txBody>
            <a:bodyPr wrap="square">
              <a:spAutoFit/>
            </a:bodyPr>
            <a:lstStyle/>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0000_0000</a:t>
              </a:r>
              <a:r>
                <a:rPr lang="zh-CN" altLang="zh-CN" sz="1600" b="0" dirty="0">
                  <a:solidFill>
                    <a:srgbClr val="000000"/>
                  </a:solidFill>
                </a:rPr>
                <a:t>时，</a:t>
              </a:r>
              <a:r>
                <a:rPr lang="en-US" altLang="zh-CN" sz="1600" b="0" dirty="0">
                  <a:solidFill>
                    <a:srgbClr val="000000"/>
                  </a:solidFill>
                </a:rPr>
                <a:t>Y=0</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1111_1111</a:t>
              </a:r>
              <a:r>
                <a:rPr lang="zh-CN" altLang="zh-CN" sz="1600" b="0" dirty="0">
                  <a:solidFill>
                    <a:srgbClr val="000000"/>
                  </a:solidFill>
                </a:rPr>
                <a:t>时，</a:t>
              </a:r>
              <a:r>
                <a:rPr lang="en-US" altLang="zh-CN" sz="1600" b="0" dirty="0">
                  <a:solidFill>
                    <a:srgbClr val="000000"/>
                  </a:solidFill>
                </a:rPr>
                <a:t> Y=1</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0</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1010_0101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7</a:t>
              </a:r>
              <a:r>
                <a:rPr lang="en-US" altLang="zh-CN" sz="1600" b="0" dirty="0">
                  <a:solidFill>
                    <a:srgbClr val="000000"/>
                  </a:solidFill>
                </a:rPr>
                <a:t>+m</a:t>
              </a:r>
              <a:r>
                <a:rPr lang="en-US" altLang="zh-CN" sz="1600" b="0" baseline="-25000" dirty="0">
                  <a:solidFill>
                    <a:srgbClr val="000000"/>
                  </a:solidFill>
                </a:rPr>
                <a:t>5</a:t>
              </a:r>
              <a:r>
                <a:rPr lang="en-US" altLang="zh-CN" sz="1600" b="0" dirty="0">
                  <a:solidFill>
                    <a:srgbClr val="000000"/>
                  </a:solidFill>
                </a:rPr>
                <a:t>+m</a:t>
              </a:r>
              <a:r>
                <a:rPr lang="en-US" altLang="zh-CN" sz="1600" b="0" baseline="-25000" dirty="0">
                  <a:solidFill>
                    <a:srgbClr val="000000"/>
                  </a:solidFill>
                </a:rPr>
                <a:t>2</a:t>
              </a:r>
              <a:r>
                <a:rPr lang="en-US" altLang="zh-CN" sz="1600" b="0" dirty="0">
                  <a:solidFill>
                    <a:srgbClr val="000000"/>
                  </a:solidFill>
                </a:rPr>
                <a:t>+m</a:t>
              </a:r>
              <a:r>
                <a:rPr lang="en-US" altLang="zh-CN" sz="1600" b="0" baseline="-25000" dirty="0">
                  <a:solidFill>
                    <a:srgbClr val="000000"/>
                  </a:solidFill>
                </a:rPr>
                <a:t>0</a:t>
              </a:r>
              <a:endParaRPr lang="zh-CN" altLang="en-US" sz="1600" b="0" dirty="0">
                <a:solidFill>
                  <a:srgbClr val="000000"/>
                </a:solidFill>
              </a:endParaRPr>
            </a:p>
          </p:txBody>
        </p:sp>
        <p:graphicFrame>
          <p:nvGraphicFramePr>
            <p:cNvPr id="18" name="对象 17"/>
            <p:cNvGraphicFramePr>
              <a:graphicFrameLocks noChangeAspect="1"/>
            </p:cNvGraphicFramePr>
            <p:nvPr/>
          </p:nvGraphicFramePr>
          <p:xfrm>
            <a:off x="827584" y="3398232"/>
            <a:ext cx="3942722" cy="909989"/>
          </p:xfrm>
          <a:graphic>
            <a:graphicData uri="http://schemas.openxmlformats.org/presentationml/2006/ole">
              <mc:AlternateContent xmlns:mc="http://schemas.openxmlformats.org/markup-compatibility/2006">
                <mc:Choice xmlns:v="urn:schemas-microsoft-com:vml" Requires="v">
                  <p:oleObj spid="_x0000_s4" name="公式" r:id="rId1" imgW="50292000" imgH="11582400" progId="Equation.3">
                    <p:embed/>
                  </p:oleObj>
                </mc:Choice>
                <mc:Fallback>
                  <p:oleObj name="公式" r:id="rId1" imgW="50292000" imgH="11582400" progId="Equation.3">
                    <p:embed/>
                    <p:pic>
                      <p:nvPicPr>
                        <p:cNvPr id="0" name="图片 3"/>
                        <p:cNvPicPr/>
                        <p:nvPr/>
                      </p:nvPicPr>
                      <p:blipFill>
                        <a:blip r:embed="rId2"/>
                        <a:stretch>
                          <a:fillRect/>
                        </a:stretch>
                      </p:blipFill>
                      <p:spPr>
                        <a:xfrm>
                          <a:off x="827584" y="3398232"/>
                          <a:ext cx="3942722" cy="909989"/>
                        </a:xfrm>
                        <a:prstGeom prst="rect">
                          <a:avLst/>
                        </a:prstGeom>
                      </p:spPr>
                    </p:pic>
                  </p:oleObj>
                </mc:Fallback>
              </mc:AlternateContent>
            </a:graphicData>
          </a:graphic>
        </p:graphicFrame>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54" y="3010595"/>
            <a:ext cx="4127500" cy="1003300"/>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a:xfrm>
            <a:off x="612000" y="252000"/>
            <a:ext cx="6768107" cy="372603"/>
          </a:xfrm>
        </p:spPr>
        <p:txBody>
          <a:bodyPr/>
          <a:lstStyle/>
          <a:p>
            <a:pPr>
              <a:spcBef>
                <a:spcPct val="50000"/>
              </a:spcBef>
            </a:pPr>
            <a:r>
              <a:rPr lang="zh-CN" altLang="en-US" i="0" dirty="0">
                <a:solidFill>
                  <a:schemeClr val="accent1"/>
                </a:solidFill>
                <a:latin typeface="+mn-lt"/>
                <a:cs typeface="Times New Roman" panose="02020603050405020304" pitchFamily="18" charset="0"/>
              </a:rPr>
              <a:t>多路选择器的应用</a:t>
            </a:r>
            <a:endParaRPr lang="en-US" altLang="zh-CN" i="0" dirty="0">
              <a:solidFill>
                <a:schemeClr val="accent1"/>
              </a:solidFill>
              <a:latin typeface="+mn-lt"/>
              <a:cs typeface="Times New Roman" panose="02020603050405020304" pitchFamily="18" charset="0"/>
            </a:endParaRPr>
          </a:p>
        </p:txBody>
      </p:sp>
      <p:grpSp>
        <p:nvGrpSpPr>
          <p:cNvPr id="2" name="Group 208"/>
          <p:cNvGrpSpPr/>
          <p:nvPr/>
        </p:nvGrpSpPr>
        <p:grpSpPr bwMode="auto">
          <a:xfrm>
            <a:off x="6744073" y="1921915"/>
            <a:ext cx="3733799" cy="2987675"/>
            <a:chOff x="1740" y="2464"/>
            <a:chExt cx="2352" cy="1882"/>
          </a:xfrm>
        </p:grpSpPr>
        <p:sp>
          <p:nvSpPr>
            <p:cNvPr id="26638" name="Rectangle 139"/>
            <p:cNvSpPr>
              <a:spLocks noChangeArrowheads="1"/>
            </p:cNvSpPr>
            <p:nvPr/>
          </p:nvSpPr>
          <p:spPr bwMode="auto">
            <a:xfrm>
              <a:off x="2246" y="2900"/>
              <a:ext cx="1784" cy="848"/>
            </a:xfrm>
            <a:prstGeom prst="rect">
              <a:avLst/>
            </a:prstGeom>
            <a:noFill/>
            <a:ln w="3810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39" name="Text Box 140"/>
            <p:cNvSpPr txBox="1">
              <a:spLocks noChangeArrowheads="1"/>
            </p:cNvSpPr>
            <p:nvPr/>
          </p:nvSpPr>
          <p:spPr bwMode="auto">
            <a:xfrm>
              <a:off x="2606" y="3146"/>
              <a:ext cx="1209" cy="288"/>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zh-CN" altLang="en-US" sz="2400">
                  <a:solidFill>
                    <a:srgbClr val="FF9900"/>
                  </a:solidFill>
                </a:rPr>
                <a:t>   </a:t>
              </a:r>
              <a:r>
                <a:rPr kumimoji="1" lang="en-US" altLang="zh-CN" sz="2400">
                  <a:solidFill>
                    <a:srgbClr val="FF9900"/>
                  </a:solidFill>
                </a:rPr>
                <a:t>74</a:t>
              </a:r>
              <a:r>
                <a:rPr kumimoji="1" lang="en-US" altLang="zh-CN" sz="2400">
                  <a:solidFill>
                    <a:srgbClr val="FF9900"/>
                  </a:solidFill>
                  <a:sym typeface="Symbol" panose="05050102010706020507" pitchFamily="18" charset="2"/>
                </a:rPr>
                <a:t>151</a:t>
              </a:r>
              <a:endParaRPr kumimoji="1" lang="en-US" altLang="zh-CN" sz="2400">
                <a:solidFill>
                  <a:srgbClr val="FF9900"/>
                </a:solidFill>
              </a:endParaRPr>
            </a:p>
          </p:txBody>
        </p:sp>
        <p:sp>
          <p:nvSpPr>
            <p:cNvPr id="26640" name="Text Box 141"/>
            <p:cNvSpPr txBox="1">
              <a:spLocks noChangeArrowheads="1"/>
            </p:cNvSpPr>
            <p:nvPr/>
          </p:nvSpPr>
          <p:spPr bwMode="auto">
            <a:xfrm>
              <a:off x="2239" y="3484"/>
              <a:ext cx="1853" cy="252"/>
            </a:xfrm>
            <a:prstGeom prst="rect">
              <a:avLst/>
            </a:prstGeom>
            <a:noFill/>
            <a:ln w="38100">
              <a:noFill/>
              <a:miter lim="800000"/>
            </a:ln>
          </p:spPr>
          <p:txBody>
            <a:bodyPr wrap="square">
              <a:spAutoFit/>
            </a:bodyPr>
            <a:lstStyle/>
            <a:p>
              <a:pPr eaLnBrk="1" hangingPunct="1">
                <a:lnSpc>
                  <a:spcPct val="100000"/>
                </a:lnSpc>
                <a:spcBef>
                  <a:spcPct val="50000"/>
                </a:spcBef>
                <a:buClrTx/>
                <a:buSzTx/>
                <a:buFontTx/>
                <a:buNone/>
              </a:pPr>
              <a:r>
                <a:rPr kumimoji="1" lang="en-US" altLang="zh-CN" sz="2000" b="0" dirty="0">
                  <a:solidFill>
                    <a:srgbClr val="000000"/>
                  </a:solidFill>
                </a:rPr>
                <a:t>D</a:t>
              </a:r>
              <a:r>
                <a:rPr kumimoji="1" lang="en-US" altLang="zh-CN" sz="2000" b="0" baseline="-25000" dirty="0">
                  <a:solidFill>
                    <a:srgbClr val="000000"/>
                  </a:solidFill>
                </a:rPr>
                <a:t>7 </a:t>
              </a:r>
              <a:r>
                <a:rPr kumimoji="1" lang="en-US" altLang="zh-CN" sz="2000" b="0" dirty="0">
                  <a:solidFill>
                    <a:srgbClr val="000000"/>
                  </a:solidFill>
                </a:rPr>
                <a:t>D</a:t>
              </a:r>
              <a:r>
                <a:rPr kumimoji="1" lang="en-US" altLang="zh-CN" sz="2000" b="0" baseline="-25000" dirty="0">
                  <a:solidFill>
                    <a:srgbClr val="000000"/>
                  </a:solidFill>
                </a:rPr>
                <a:t>6 </a:t>
              </a:r>
              <a:r>
                <a:rPr kumimoji="1" lang="en-US" altLang="zh-CN" sz="2000" b="0" dirty="0">
                  <a:solidFill>
                    <a:srgbClr val="000000"/>
                  </a:solidFill>
                </a:rPr>
                <a:t>D</a:t>
              </a:r>
              <a:r>
                <a:rPr kumimoji="1" lang="en-US" altLang="zh-CN" sz="2000" b="0" baseline="-25000" dirty="0">
                  <a:solidFill>
                    <a:srgbClr val="000000"/>
                  </a:solidFill>
                </a:rPr>
                <a:t>5 </a:t>
              </a:r>
              <a:r>
                <a:rPr kumimoji="1" lang="en-US" altLang="zh-CN" sz="2000" b="0" dirty="0">
                  <a:solidFill>
                    <a:srgbClr val="000000"/>
                  </a:solidFill>
                </a:rPr>
                <a:t>D</a:t>
              </a:r>
              <a:r>
                <a:rPr kumimoji="1" lang="en-US" altLang="zh-CN" sz="2000" b="0" baseline="-25000" dirty="0">
                  <a:solidFill>
                    <a:srgbClr val="000000"/>
                  </a:solidFill>
                </a:rPr>
                <a:t>4 </a:t>
              </a:r>
              <a:r>
                <a:rPr kumimoji="1" lang="en-US" altLang="zh-CN" sz="2000" b="0" dirty="0">
                  <a:solidFill>
                    <a:srgbClr val="000000"/>
                  </a:solidFill>
                </a:rPr>
                <a:t>D</a:t>
              </a:r>
              <a:r>
                <a:rPr kumimoji="1" lang="en-US" altLang="zh-CN" sz="2000" b="0" baseline="-25000" dirty="0">
                  <a:solidFill>
                    <a:srgbClr val="000000"/>
                  </a:solidFill>
                </a:rPr>
                <a:t>3  </a:t>
              </a:r>
              <a:r>
                <a:rPr kumimoji="1" lang="en-US" altLang="zh-CN" sz="2000" b="0" dirty="0">
                  <a:solidFill>
                    <a:srgbClr val="000000"/>
                  </a:solidFill>
                </a:rPr>
                <a:t>D</a:t>
              </a:r>
              <a:r>
                <a:rPr kumimoji="1" lang="en-US" altLang="zh-CN" sz="2000" b="0" baseline="-25000" dirty="0">
                  <a:solidFill>
                    <a:srgbClr val="000000"/>
                  </a:solidFill>
                </a:rPr>
                <a:t>2 </a:t>
              </a:r>
              <a:r>
                <a:rPr kumimoji="1" lang="en-US" altLang="zh-CN" sz="2000" b="0" dirty="0">
                  <a:solidFill>
                    <a:srgbClr val="000000"/>
                  </a:solidFill>
                </a:rPr>
                <a:t>D</a:t>
              </a:r>
              <a:r>
                <a:rPr kumimoji="1" lang="en-US" altLang="zh-CN" sz="2000" b="0" baseline="-25000" dirty="0">
                  <a:solidFill>
                    <a:srgbClr val="000000"/>
                  </a:solidFill>
                </a:rPr>
                <a:t>1 </a:t>
              </a:r>
              <a:r>
                <a:rPr kumimoji="1" lang="en-US" altLang="zh-CN" sz="2000" b="0" dirty="0">
                  <a:solidFill>
                    <a:srgbClr val="000000"/>
                  </a:solidFill>
                </a:rPr>
                <a:t>D</a:t>
              </a:r>
              <a:r>
                <a:rPr kumimoji="1" lang="en-US" altLang="zh-CN" sz="2000" b="0" baseline="-25000" dirty="0">
                  <a:solidFill>
                    <a:srgbClr val="000000"/>
                  </a:solidFill>
                </a:rPr>
                <a:t>0</a:t>
              </a:r>
              <a:endParaRPr kumimoji="1" lang="en-US" altLang="zh-CN" sz="2000" b="0" baseline="-25000" dirty="0">
                <a:solidFill>
                  <a:srgbClr val="000000"/>
                </a:solidFill>
              </a:endParaRPr>
            </a:p>
          </p:txBody>
        </p:sp>
        <p:sp>
          <p:nvSpPr>
            <p:cNvPr id="26641" name="Text Box 142"/>
            <p:cNvSpPr txBox="1">
              <a:spLocks noChangeArrowheads="1"/>
            </p:cNvSpPr>
            <p:nvPr/>
          </p:nvSpPr>
          <p:spPr bwMode="auto">
            <a:xfrm>
              <a:off x="2212" y="3056"/>
              <a:ext cx="351" cy="446"/>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1</a:t>
              </a:r>
              <a:r>
                <a:rPr kumimoji="1" lang="en-US" altLang="zh-CN" sz="2000" b="0" dirty="0">
                  <a:solidFill>
                    <a:srgbClr val="000000"/>
                  </a:solidFill>
                </a:rPr>
                <a:t>A</a:t>
              </a:r>
              <a:r>
                <a:rPr kumimoji="1" lang="en-US" altLang="zh-CN" sz="2000" b="0" baseline="-25000" dirty="0">
                  <a:solidFill>
                    <a:srgbClr val="000000"/>
                  </a:solidFill>
                </a:rPr>
                <a:t>0</a:t>
              </a:r>
              <a:endParaRPr kumimoji="1" lang="en-US" altLang="zh-CN" sz="2000" b="0" baseline="-25000" dirty="0">
                <a:solidFill>
                  <a:srgbClr val="000000"/>
                </a:solidFill>
              </a:endParaRPr>
            </a:p>
          </p:txBody>
        </p:sp>
        <p:sp>
          <p:nvSpPr>
            <p:cNvPr id="26642" name="Text Box 143"/>
            <p:cNvSpPr txBox="1">
              <a:spLocks noChangeArrowheads="1"/>
            </p:cNvSpPr>
            <p:nvPr/>
          </p:nvSpPr>
          <p:spPr bwMode="auto">
            <a:xfrm>
              <a:off x="3013" y="2856"/>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Y</a:t>
              </a:r>
              <a:endParaRPr kumimoji="1" lang="en-US" altLang="zh-CN" sz="2000" baseline="-25000">
                <a:solidFill>
                  <a:srgbClr val="000000"/>
                </a:solidFill>
              </a:endParaRPr>
            </a:p>
          </p:txBody>
        </p:sp>
        <p:sp>
          <p:nvSpPr>
            <p:cNvPr id="26643" name="Text Box 144"/>
            <p:cNvSpPr txBox="1">
              <a:spLocks noChangeArrowheads="1"/>
            </p:cNvSpPr>
            <p:nvPr/>
          </p:nvSpPr>
          <p:spPr bwMode="auto">
            <a:xfrm>
              <a:off x="2212" y="2878"/>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2</a:t>
              </a:r>
              <a:endParaRPr kumimoji="1" lang="en-US" altLang="zh-CN" sz="2000" b="0" baseline="-25000" dirty="0">
                <a:solidFill>
                  <a:srgbClr val="000000"/>
                </a:solidFill>
              </a:endParaRPr>
            </a:p>
          </p:txBody>
        </p:sp>
        <p:sp>
          <p:nvSpPr>
            <p:cNvPr id="26644" name="Line 145"/>
            <p:cNvSpPr>
              <a:spLocks noChangeShapeType="1"/>
            </p:cNvSpPr>
            <p:nvPr/>
          </p:nvSpPr>
          <p:spPr bwMode="auto">
            <a:xfrm flipV="1">
              <a:off x="3128" y="2679"/>
              <a:ext cx="0" cy="224"/>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5" name="Text Box 146"/>
            <p:cNvSpPr txBox="1">
              <a:spLocks noChangeArrowheads="1"/>
            </p:cNvSpPr>
            <p:nvPr/>
          </p:nvSpPr>
          <p:spPr bwMode="auto">
            <a:xfrm>
              <a:off x="3037" y="2464"/>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F</a:t>
              </a:r>
              <a:endParaRPr kumimoji="1" lang="en-US" altLang="zh-CN" sz="2000">
                <a:solidFill>
                  <a:srgbClr val="000000"/>
                </a:solidFill>
              </a:endParaRPr>
            </a:p>
          </p:txBody>
        </p:sp>
        <p:grpSp>
          <p:nvGrpSpPr>
            <p:cNvPr id="3" name="Group 147"/>
            <p:cNvGrpSpPr/>
            <p:nvPr/>
          </p:nvGrpSpPr>
          <p:grpSpPr bwMode="auto">
            <a:xfrm>
              <a:off x="1740" y="2846"/>
              <a:ext cx="508" cy="633"/>
              <a:chOff x="1740" y="2767"/>
              <a:chExt cx="508" cy="633"/>
            </a:xfrm>
          </p:grpSpPr>
          <p:sp>
            <p:nvSpPr>
              <p:cNvPr id="26666" name="Line 148"/>
              <p:cNvSpPr>
                <a:spLocks noChangeShapeType="1"/>
              </p:cNvSpPr>
              <p:nvPr/>
            </p:nvSpPr>
            <p:spPr bwMode="auto">
              <a:xfrm flipH="1">
                <a:off x="1943" y="2936"/>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7" name="Line 149"/>
              <p:cNvSpPr>
                <a:spLocks noChangeShapeType="1"/>
              </p:cNvSpPr>
              <p:nvPr/>
            </p:nvSpPr>
            <p:spPr bwMode="auto">
              <a:xfrm flipH="1">
                <a:off x="1931" y="3117"/>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8" name="Line 150"/>
              <p:cNvSpPr>
                <a:spLocks noChangeShapeType="1"/>
              </p:cNvSpPr>
              <p:nvPr/>
            </p:nvSpPr>
            <p:spPr bwMode="auto">
              <a:xfrm flipH="1">
                <a:off x="1932" y="3286"/>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9" name="Text Box 151"/>
              <p:cNvSpPr txBox="1">
                <a:spLocks noChangeArrowheads="1"/>
              </p:cNvSpPr>
              <p:nvPr/>
            </p:nvSpPr>
            <p:spPr bwMode="auto">
              <a:xfrm>
                <a:off x="1752" y="2767"/>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A</a:t>
                </a:r>
                <a:endParaRPr kumimoji="1" lang="en-US" altLang="zh-CN" sz="2000">
                  <a:solidFill>
                    <a:srgbClr val="000000"/>
                  </a:solidFill>
                </a:endParaRPr>
              </a:p>
            </p:txBody>
          </p:sp>
          <p:sp>
            <p:nvSpPr>
              <p:cNvPr id="26670" name="Text Box 152"/>
              <p:cNvSpPr txBox="1">
                <a:spLocks noChangeArrowheads="1"/>
              </p:cNvSpPr>
              <p:nvPr/>
            </p:nvSpPr>
            <p:spPr bwMode="auto">
              <a:xfrm>
                <a:off x="1740" y="2970"/>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B</a:t>
                </a:r>
                <a:endParaRPr kumimoji="1" lang="en-US" altLang="zh-CN" sz="2000">
                  <a:solidFill>
                    <a:srgbClr val="000000"/>
                  </a:solidFill>
                </a:endParaRPr>
              </a:p>
            </p:txBody>
          </p:sp>
          <p:sp>
            <p:nvSpPr>
              <p:cNvPr id="26671" name="Text Box 153"/>
              <p:cNvSpPr txBox="1">
                <a:spLocks noChangeArrowheads="1"/>
              </p:cNvSpPr>
              <p:nvPr/>
            </p:nvSpPr>
            <p:spPr bwMode="auto">
              <a:xfrm>
                <a:off x="1740" y="3150"/>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C</a:t>
                </a:r>
                <a:endParaRPr kumimoji="1" lang="en-US" altLang="zh-CN" sz="2000">
                  <a:solidFill>
                    <a:srgbClr val="000000"/>
                  </a:solidFill>
                </a:endParaRPr>
              </a:p>
            </p:txBody>
          </p:sp>
        </p:grpSp>
        <p:grpSp>
          <p:nvGrpSpPr>
            <p:cNvPr id="4" name="Group 154"/>
            <p:cNvGrpSpPr/>
            <p:nvPr/>
          </p:nvGrpSpPr>
          <p:grpSpPr bwMode="auto">
            <a:xfrm>
              <a:off x="3443" y="3749"/>
              <a:ext cx="429" cy="597"/>
              <a:chOff x="3443" y="3659"/>
              <a:chExt cx="429" cy="597"/>
            </a:xfrm>
          </p:grpSpPr>
          <p:sp>
            <p:nvSpPr>
              <p:cNvPr id="26664" name="Line 155"/>
              <p:cNvSpPr>
                <a:spLocks noChangeShapeType="1"/>
              </p:cNvSpPr>
              <p:nvPr/>
            </p:nvSpPr>
            <p:spPr bwMode="auto">
              <a:xfrm>
                <a:off x="3648" y="3659"/>
                <a:ext cx="0" cy="430"/>
              </a:xfrm>
              <a:prstGeom prst="line">
                <a:avLst/>
              </a:pr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5" name="Text Box 156"/>
              <p:cNvSpPr txBox="1">
                <a:spLocks noChangeArrowheads="1"/>
              </p:cNvSpPr>
              <p:nvPr/>
            </p:nvSpPr>
            <p:spPr bwMode="auto">
              <a:xfrm>
                <a:off x="3443" y="4062"/>
                <a:ext cx="429" cy="194"/>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zh-CN" altLang="en-US" sz="1400" dirty="0">
                    <a:solidFill>
                      <a:srgbClr val="CC6600"/>
                    </a:solidFill>
                  </a:rPr>
                  <a:t>“</a:t>
                </a:r>
                <a:r>
                  <a:rPr kumimoji="1" lang="en-US" altLang="zh-CN" sz="1400" dirty="0">
                    <a:solidFill>
                      <a:srgbClr val="CC6600"/>
                    </a:solidFill>
                  </a:rPr>
                  <a:t>1”</a:t>
                </a:r>
                <a:endParaRPr kumimoji="1" lang="en-US" altLang="zh-CN" sz="1400" dirty="0">
                  <a:solidFill>
                    <a:srgbClr val="CC6600"/>
                  </a:solidFill>
                </a:endParaRPr>
              </a:p>
            </p:txBody>
          </p:sp>
        </p:grpSp>
        <p:sp>
          <p:nvSpPr>
            <p:cNvPr id="26648" name="Freeform 158"/>
            <p:cNvSpPr/>
            <p:nvPr/>
          </p:nvSpPr>
          <p:spPr bwMode="auto">
            <a:xfrm>
              <a:off x="3456" y="3746"/>
              <a:ext cx="192" cy="259"/>
            </a:xfrm>
            <a:custGeom>
              <a:avLst/>
              <a:gdLst>
                <a:gd name="T0" fmla="*/ 0 w 192"/>
                <a:gd name="T1" fmla="*/ 0 h 101"/>
                <a:gd name="T2" fmla="*/ 0 w 192"/>
                <a:gd name="T3" fmla="*/ 434899809 h 101"/>
                <a:gd name="T4" fmla="*/ 192 w 192"/>
                <a:gd name="T5" fmla="*/ 434899809 h 101"/>
                <a:gd name="T6" fmla="*/ 0 60000 65536"/>
                <a:gd name="T7" fmla="*/ 0 60000 65536"/>
                <a:gd name="T8" fmla="*/ 0 60000 65536"/>
                <a:gd name="T9" fmla="*/ 0 w 192"/>
                <a:gd name="T10" fmla="*/ 0 h 101"/>
                <a:gd name="T11" fmla="*/ 192 w 192"/>
                <a:gd name="T12" fmla="*/ 101 h 101"/>
              </a:gdLst>
              <a:ahLst/>
              <a:cxnLst>
                <a:cxn ang="T6">
                  <a:pos x="T0" y="T1"/>
                </a:cxn>
                <a:cxn ang="T7">
                  <a:pos x="T2" y="T3"/>
                </a:cxn>
                <a:cxn ang="T8">
                  <a:pos x="T4" y="T5"/>
                </a:cxn>
              </a:cxnLst>
              <a:rect l="T9" t="T10" r="T11" b="T12"/>
              <a:pathLst>
                <a:path w="192" h="101">
                  <a:moveTo>
                    <a:pt x="0" y="0"/>
                  </a:moveTo>
                  <a:lnTo>
                    <a:pt x="0" y="101"/>
                  </a:lnTo>
                  <a:lnTo>
                    <a:pt x="192" y="101"/>
                  </a:lnTo>
                </a:path>
              </a:pathLst>
            </a:cu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9" name="Oval 159"/>
            <p:cNvSpPr>
              <a:spLocks noChangeArrowheads="1"/>
            </p:cNvSpPr>
            <p:nvPr/>
          </p:nvSpPr>
          <p:spPr bwMode="auto">
            <a:xfrm>
              <a:off x="3623" y="3991"/>
              <a:ext cx="49" cy="49"/>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0" name="Oval 162"/>
            <p:cNvSpPr>
              <a:spLocks noChangeArrowheads="1"/>
            </p:cNvSpPr>
            <p:nvPr/>
          </p:nvSpPr>
          <p:spPr bwMode="auto">
            <a:xfrm>
              <a:off x="3431" y="3981"/>
              <a:ext cx="49" cy="49"/>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1" name="Freeform 164"/>
            <p:cNvSpPr/>
            <p:nvPr/>
          </p:nvSpPr>
          <p:spPr bwMode="auto">
            <a:xfrm>
              <a:off x="2440" y="3750"/>
              <a:ext cx="1181" cy="259"/>
            </a:xfrm>
            <a:custGeom>
              <a:avLst/>
              <a:gdLst>
                <a:gd name="T0" fmla="*/ 0 w 587"/>
                <a:gd name="T1" fmla="*/ 0 h 259"/>
                <a:gd name="T2" fmla="*/ 0 w 587"/>
                <a:gd name="T3" fmla="*/ 259 h 259"/>
                <a:gd name="T4" fmla="*/ 587 w 587"/>
                <a:gd name="T5" fmla="*/ 259 h 259"/>
                <a:gd name="T6" fmla="*/ 0 60000 65536"/>
                <a:gd name="T7" fmla="*/ 0 60000 65536"/>
                <a:gd name="T8" fmla="*/ 0 60000 65536"/>
                <a:gd name="T9" fmla="*/ 0 w 587"/>
                <a:gd name="T10" fmla="*/ 0 h 259"/>
                <a:gd name="T11" fmla="*/ 587 w 587"/>
                <a:gd name="T12" fmla="*/ 259 h 259"/>
              </a:gdLst>
              <a:ahLst/>
              <a:cxnLst>
                <a:cxn ang="T6">
                  <a:pos x="T0" y="T1"/>
                </a:cxn>
                <a:cxn ang="T7">
                  <a:pos x="T2" y="T3"/>
                </a:cxn>
                <a:cxn ang="T8">
                  <a:pos x="T4" y="T5"/>
                </a:cxn>
              </a:cxnLst>
              <a:rect l="T9" t="T10" r="T11" b="T12"/>
              <a:pathLst>
                <a:path w="587" h="259">
                  <a:moveTo>
                    <a:pt x="0" y="0"/>
                  </a:moveTo>
                  <a:lnTo>
                    <a:pt x="0" y="259"/>
                  </a:lnTo>
                  <a:lnTo>
                    <a:pt x="587" y="259"/>
                  </a:lnTo>
                </a:path>
              </a:pathLst>
            </a:cu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2" name="Line 166"/>
            <p:cNvSpPr>
              <a:spLocks noChangeShapeType="1"/>
            </p:cNvSpPr>
            <p:nvPr/>
          </p:nvSpPr>
          <p:spPr bwMode="auto">
            <a:xfrm>
              <a:off x="2647" y="3750"/>
              <a:ext cx="0" cy="248"/>
            </a:xfrm>
            <a:prstGeom prst="line">
              <a:avLst/>
            </a:pr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3" name="Oval 167"/>
            <p:cNvSpPr>
              <a:spLocks noChangeArrowheads="1"/>
            </p:cNvSpPr>
            <p:nvPr/>
          </p:nvSpPr>
          <p:spPr bwMode="auto">
            <a:xfrm>
              <a:off x="2638" y="3991"/>
              <a:ext cx="29" cy="45"/>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168"/>
            <p:cNvGrpSpPr/>
            <p:nvPr/>
          </p:nvGrpSpPr>
          <p:grpSpPr bwMode="auto">
            <a:xfrm>
              <a:off x="3795" y="3750"/>
              <a:ext cx="124" cy="384"/>
              <a:chOff x="3795" y="3671"/>
              <a:chExt cx="124" cy="384"/>
            </a:xfrm>
          </p:grpSpPr>
          <p:sp>
            <p:nvSpPr>
              <p:cNvPr id="26662" name="Line 169"/>
              <p:cNvSpPr>
                <a:spLocks noChangeShapeType="1"/>
              </p:cNvSpPr>
              <p:nvPr/>
            </p:nvSpPr>
            <p:spPr bwMode="auto">
              <a:xfrm>
                <a:off x="3863" y="3671"/>
                <a:ext cx="0" cy="384"/>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3" name="Line 170"/>
              <p:cNvSpPr>
                <a:spLocks noChangeShapeType="1"/>
              </p:cNvSpPr>
              <p:nvPr/>
            </p:nvSpPr>
            <p:spPr bwMode="auto">
              <a:xfrm>
                <a:off x="3795" y="4055"/>
                <a:ext cx="124"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55" name="Freeform 172"/>
            <p:cNvSpPr/>
            <p:nvPr/>
          </p:nvSpPr>
          <p:spPr bwMode="auto">
            <a:xfrm>
              <a:off x="2846" y="3750"/>
              <a:ext cx="1017" cy="158"/>
            </a:xfrm>
            <a:custGeom>
              <a:avLst/>
              <a:gdLst>
                <a:gd name="T0" fmla="*/ 0 w 1017"/>
                <a:gd name="T1" fmla="*/ 0 h 158"/>
                <a:gd name="T2" fmla="*/ 0 w 1017"/>
                <a:gd name="T3" fmla="*/ 158 h 158"/>
                <a:gd name="T4" fmla="*/ 1017 w 1017"/>
                <a:gd name="T5" fmla="*/ 158 h 158"/>
                <a:gd name="T6" fmla="*/ 0 60000 65536"/>
                <a:gd name="T7" fmla="*/ 0 60000 65536"/>
                <a:gd name="T8" fmla="*/ 0 60000 65536"/>
                <a:gd name="T9" fmla="*/ 0 w 1017"/>
                <a:gd name="T10" fmla="*/ 0 h 158"/>
                <a:gd name="T11" fmla="*/ 1017 w 1017"/>
                <a:gd name="T12" fmla="*/ 158 h 158"/>
              </a:gdLst>
              <a:ahLst/>
              <a:cxnLst>
                <a:cxn ang="T6">
                  <a:pos x="T0" y="T1"/>
                </a:cxn>
                <a:cxn ang="T7">
                  <a:pos x="T2" y="T3"/>
                </a:cxn>
                <a:cxn ang="T8">
                  <a:pos x="T4" y="T5"/>
                </a:cxn>
              </a:cxnLst>
              <a:rect l="T9" t="T10" r="T11" b="T12"/>
              <a:pathLst>
                <a:path w="1017" h="158">
                  <a:moveTo>
                    <a:pt x="0" y="0"/>
                  </a:moveTo>
                  <a:lnTo>
                    <a:pt x="0" y="158"/>
                  </a:lnTo>
                  <a:lnTo>
                    <a:pt x="1017" y="158"/>
                  </a:lnTo>
                </a:path>
              </a:pathLst>
            </a:cu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6" name="Line 173"/>
            <p:cNvSpPr>
              <a:spLocks noChangeShapeType="1"/>
            </p:cNvSpPr>
            <p:nvPr/>
          </p:nvSpPr>
          <p:spPr bwMode="auto">
            <a:xfrm>
              <a:off x="3242" y="3738"/>
              <a:ext cx="0" cy="158"/>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7" name="Oval 174"/>
            <p:cNvSpPr>
              <a:spLocks noChangeArrowheads="1"/>
            </p:cNvSpPr>
            <p:nvPr/>
          </p:nvSpPr>
          <p:spPr bwMode="auto">
            <a:xfrm>
              <a:off x="3217" y="3879"/>
              <a:ext cx="49" cy="49"/>
            </a:xfrm>
            <a:prstGeom prst="ellipse">
              <a:avLst/>
            </a:prstGeom>
            <a:solidFill>
              <a:schemeClr val="tx1"/>
            </a:solidFill>
            <a:ln w="381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8" name="Oval 190"/>
            <p:cNvSpPr>
              <a:spLocks noChangeArrowheads="1"/>
            </p:cNvSpPr>
            <p:nvPr/>
          </p:nvSpPr>
          <p:spPr bwMode="auto">
            <a:xfrm>
              <a:off x="3841" y="3885"/>
              <a:ext cx="49" cy="49"/>
            </a:xfrm>
            <a:prstGeom prst="ellipse">
              <a:avLst/>
            </a:prstGeom>
            <a:solidFill>
              <a:schemeClr val="tx1"/>
            </a:solidFill>
            <a:ln w="381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9" name="Line 203"/>
            <p:cNvSpPr>
              <a:spLocks noChangeShapeType="1"/>
            </p:cNvSpPr>
            <p:nvPr/>
          </p:nvSpPr>
          <p:spPr bwMode="black">
            <a:xfrm flipH="1">
              <a:off x="3034" y="3754"/>
              <a:ext cx="0" cy="153"/>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0" name="Line 204"/>
            <p:cNvSpPr>
              <a:spLocks noChangeShapeType="1"/>
            </p:cNvSpPr>
            <p:nvPr/>
          </p:nvSpPr>
          <p:spPr bwMode="black">
            <a:xfrm>
              <a:off x="3034" y="4013"/>
              <a:ext cx="422"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1" name="Oval 205"/>
            <p:cNvSpPr>
              <a:spLocks noChangeArrowheads="1"/>
            </p:cNvSpPr>
            <p:nvPr/>
          </p:nvSpPr>
          <p:spPr bwMode="black">
            <a:xfrm>
              <a:off x="3014" y="3878"/>
              <a:ext cx="56" cy="56"/>
            </a:xfrm>
            <a:prstGeom prst="ellipse">
              <a:avLst/>
            </a:prstGeom>
            <a:solidFill>
              <a:schemeClr val="tx1"/>
            </a:solidFill>
            <a:ln w="9525" algn="ctr">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34" name="Rectangle 59"/>
          <p:cNvSpPr>
            <a:spLocks noChangeArrowheads="1"/>
          </p:cNvSpPr>
          <p:nvPr/>
        </p:nvSpPr>
        <p:spPr bwMode="black">
          <a:xfrm>
            <a:off x="1524001" y="-230832"/>
            <a:ext cx="184731" cy="461665"/>
          </a:xfrm>
          <a:prstGeom prst="rect">
            <a:avLst/>
          </a:prstGeom>
          <a:noFill/>
          <a:ln w="9525" algn="ctr">
            <a:noFill/>
            <a:miter lim="800000"/>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组合 59"/>
          <p:cNvGrpSpPr/>
          <p:nvPr/>
        </p:nvGrpSpPr>
        <p:grpSpPr bwMode="auto">
          <a:xfrm>
            <a:off x="612000" y="900000"/>
            <a:ext cx="7115791" cy="448071"/>
            <a:chOff x="3372990" y="2253517"/>
            <a:chExt cx="7115792" cy="448000"/>
          </a:xfrm>
        </p:grpSpPr>
        <p:sp>
          <p:nvSpPr>
            <p:cNvPr id="26637" name="Text Box 126"/>
            <p:cNvSpPr txBox="1">
              <a:spLocks noChangeArrowheads="1"/>
            </p:cNvSpPr>
            <p:nvPr/>
          </p:nvSpPr>
          <p:spPr bwMode="auto">
            <a:xfrm>
              <a:off x="3372990" y="2253517"/>
              <a:ext cx="5807076" cy="448000"/>
            </a:xfrm>
            <a:prstGeom prst="rect">
              <a:avLst/>
            </a:prstGeom>
            <a:noFill/>
            <a:ln w="38100">
              <a:noFill/>
              <a:miter lim="800000"/>
            </a:ln>
          </p:spPr>
          <p:txBody>
            <a:bodyPr>
              <a:spAutoFit/>
            </a:bodyPr>
            <a:lstStyle/>
            <a:p>
              <a:pPr eaLnBrk="1" hangingPunct="1">
                <a:lnSpc>
                  <a:spcPct val="130000"/>
                </a:lnSpc>
                <a:spcBef>
                  <a:spcPts val="0"/>
                </a:spcBef>
                <a:buClrTx/>
                <a:buSzTx/>
                <a:buFontTx/>
                <a:buNone/>
              </a:pPr>
              <a:r>
                <a:rPr kumimoji="1" lang="zh-CN" altLang="en-US" sz="2000" dirty="0">
                  <a:solidFill>
                    <a:srgbClr val="000000"/>
                  </a:solidFill>
                </a:rPr>
                <a:t>用数据选择器实现逻辑函数：</a:t>
              </a:r>
              <a:endParaRPr kumimoji="1" lang="en-US" altLang="zh-CN" sz="2000" dirty="0">
                <a:solidFill>
                  <a:srgbClr val="FF0066"/>
                </a:solidFill>
              </a:endParaRPr>
            </a:p>
          </p:txBody>
        </p:sp>
        <p:graphicFrame>
          <p:nvGraphicFramePr>
            <p:cNvPr id="26628" name="Object 58" descr="水滴"/>
            <p:cNvGraphicFramePr>
              <a:graphicFrameLocks noChangeAspect="1"/>
            </p:cNvGraphicFramePr>
            <p:nvPr/>
          </p:nvGraphicFramePr>
          <p:xfrm>
            <a:off x="7006997" y="2269969"/>
            <a:ext cx="3481785" cy="407271"/>
          </p:xfrm>
          <a:graphic>
            <a:graphicData uri="http://schemas.openxmlformats.org/presentationml/2006/ole">
              <mc:AlternateContent xmlns:mc="http://schemas.openxmlformats.org/markup-compatibility/2006">
                <mc:Choice xmlns:v="urn:schemas-microsoft-com:vml" Requires="v">
                  <p:oleObj spid="_x0000_s7" name="公式" r:id="rId1" imgW="48768000" imgH="5791200" progId="Equation.3">
                    <p:embed/>
                  </p:oleObj>
                </mc:Choice>
                <mc:Fallback>
                  <p:oleObj name="公式" r:id="rId1" imgW="48768000" imgH="5791200" progId="Equation.3">
                    <p:embed/>
                    <p:pic>
                      <p:nvPicPr>
                        <p:cNvPr id="0" name="图片 6"/>
                        <p:cNvPicPr>
                          <a:picLocks noChangeAspect="1" noChangeArrowheads="1"/>
                        </p:cNvPicPr>
                        <p:nvPr/>
                      </p:nvPicPr>
                      <p:blipFill>
                        <a:blip r:embed="rId2"/>
                        <a:srcRect/>
                        <a:stretch>
                          <a:fillRect/>
                        </a:stretch>
                      </p:blipFill>
                      <p:spPr bwMode="auto">
                        <a:xfrm>
                          <a:off x="7006997" y="2269969"/>
                          <a:ext cx="3481785" cy="407271"/>
                        </a:xfrm>
                        <a:prstGeom prst="rect">
                          <a:avLst/>
                        </a:prstGeom>
                        <a:noFill/>
                      </p:spPr>
                    </p:pic>
                  </p:oleObj>
                </mc:Fallback>
              </mc:AlternateContent>
            </a:graphicData>
          </a:graphic>
        </p:graphicFrame>
      </p:grpSp>
      <p:sp>
        <p:nvSpPr>
          <p:cNvPr id="26636" name="Rectangle 61"/>
          <p:cNvSpPr>
            <a:spLocks noChangeArrowheads="1"/>
          </p:cNvSpPr>
          <p:nvPr/>
        </p:nvSpPr>
        <p:spPr bwMode="black">
          <a:xfrm>
            <a:off x="1524001" y="-230832"/>
            <a:ext cx="184731" cy="461665"/>
          </a:xfrm>
          <a:prstGeom prst="rect">
            <a:avLst/>
          </a:prstGeom>
          <a:noFill/>
          <a:ln w="9525" algn="ctr">
            <a:noFill/>
            <a:miter lim="800000"/>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3" name="Group 12"/>
          <p:cNvGrpSpPr/>
          <p:nvPr/>
        </p:nvGrpSpPr>
        <p:grpSpPr>
          <a:xfrm>
            <a:off x="1740353" y="1700826"/>
            <a:ext cx="4608512" cy="4480777"/>
            <a:chOff x="1740353" y="1700826"/>
            <a:chExt cx="4608512" cy="4480777"/>
          </a:xfrm>
        </p:grpSpPr>
        <p:grpSp>
          <p:nvGrpSpPr>
            <p:cNvPr id="12" name="组合 11"/>
            <p:cNvGrpSpPr/>
            <p:nvPr/>
          </p:nvGrpSpPr>
          <p:grpSpPr>
            <a:xfrm>
              <a:off x="1740353" y="1700826"/>
              <a:ext cx="4608512" cy="4480777"/>
              <a:chOff x="458682" y="1969659"/>
              <a:chExt cx="4608512" cy="4480777"/>
            </a:xfrm>
          </p:grpSpPr>
          <p:sp>
            <p:nvSpPr>
              <p:cNvPr id="10" name="矩形 9"/>
              <p:cNvSpPr/>
              <p:nvPr/>
            </p:nvSpPr>
            <p:spPr bwMode="auto">
              <a:xfrm>
                <a:off x="458682" y="1969659"/>
                <a:ext cx="4608512" cy="4480777"/>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97088" name="Text Box 128"/>
              <p:cNvSpPr txBox="1">
                <a:spLocks noChangeArrowheads="1"/>
              </p:cNvSpPr>
              <p:nvPr/>
            </p:nvSpPr>
            <p:spPr bwMode="auto">
              <a:xfrm>
                <a:off x="539553" y="2047331"/>
                <a:ext cx="4265614" cy="375359"/>
              </a:xfrm>
              <a:prstGeom prst="rect">
                <a:avLst/>
              </a:prstGeom>
              <a:noFill/>
              <a:ln w="38100">
                <a:noFill/>
                <a:miter lim="800000"/>
              </a:ln>
            </p:spPr>
            <p:txBody>
              <a:bodyPr wrap="square">
                <a:spAutoFit/>
              </a:bodyPr>
              <a:lstStyle/>
              <a:p>
                <a:pPr eaLnBrk="1" hangingPunct="1">
                  <a:lnSpc>
                    <a:spcPct val="110000"/>
                  </a:lnSpc>
                  <a:spcBef>
                    <a:spcPct val="0"/>
                  </a:spcBef>
                  <a:buClrTx/>
                  <a:buSzTx/>
                  <a:buFontTx/>
                  <a:buNone/>
                </a:pPr>
                <a:r>
                  <a:rPr kumimoji="1" lang="zh-CN" altLang="en-US" dirty="0">
                    <a:solidFill>
                      <a:srgbClr val="FC0128"/>
                    </a:solidFill>
                    <a:ea typeface="楷体_GB2312" pitchFamily="49" charset="-122"/>
                  </a:rPr>
                  <a:t>解：</a:t>
                </a:r>
                <a:r>
                  <a:rPr kumimoji="1" lang="zh-CN" altLang="en-US" dirty="0">
                    <a:solidFill>
                      <a:srgbClr val="000000"/>
                    </a:solidFill>
                    <a:ea typeface="楷体_GB2312" pitchFamily="49" charset="-122"/>
                  </a:rPr>
                  <a:t>使用</a:t>
                </a:r>
                <a:r>
                  <a:rPr kumimoji="1" lang="en-US" altLang="zh-CN" dirty="0">
                    <a:solidFill>
                      <a:srgbClr val="000000"/>
                    </a:solidFill>
                    <a:ea typeface="楷体_GB2312" pitchFamily="49" charset="-122"/>
                  </a:rPr>
                  <a:t>8</a:t>
                </a:r>
                <a:r>
                  <a:rPr kumimoji="1" lang="zh-CN" altLang="en-US" dirty="0">
                    <a:solidFill>
                      <a:srgbClr val="000000"/>
                    </a:solidFill>
                    <a:ea typeface="楷体_GB2312" pitchFamily="49" charset="-122"/>
                  </a:rPr>
                  <a:t>选</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数据选择器</a:t>
                </a:r>
                <a:r>
                  <a:rPr kumimoji="1" lang="en-US" altLang="zh-CN" dirty="0">
                    <a:solidFill>
                      <a:srgbClr val="000000"/>
                    </a:solidFill>
                    <a:ea typeface="楷体_GB2312" pitchFamily="49" charset="-122"/>
                  </a:rPr>
                  <a:t>74</a:t>
                </a:r>
                <a:r>
                  <a:rPr kumimoji="1" lang="en-US" altLang="zh-CN" dirty="0">
                    <a:solidFill>
                      <a:srgbClr val="000000"/>
                    </a:solidFill>
                    <a:ea typeface="楷体_GB2312" pitchFamily="49" charset="-122"/>
                    <a:sym typeface="Symbol" panose="05050102010706020507" pitchFamily="18" charset="2"/>
                  </a:rPr>
                  <a:t>151</a:t>
                </a:r>
                <a:r>
                  <a:rPr kumimoji="1" lang="zh-CN" altLang="en-US" dirty="0">
                    <a:solidFill>
                      <a:srgbClr val="000000"/>
                    </a:solidFill>
                    <a:ea typeface="楷体_GB2312" pitchFamily="49" charset="-122"/>
                  </a:rPr>
                  <a:t>       </a:t>
                </a:r>
                <a:endParaRPr lang="en-US" altLang="zh-CN" dirty="0">
                  <a:solidFill>
                    <a:srgbClr val="000000"/>
                  </a:solidFill>
                </a:endParaRPr>
              </a:p>
            </p:txBody>
          </p:sp>
          <p:sp>
            <p:nvSpPr>
              <p:cNvPr id="297149" name="Text Box 189"/>
              <p:cNvSpPr txBox="1">
                <a:spLocks noChangeArrowheads="1"/>
              </p:cNvSpPr>
              <p:nvPr/>
            </p:nvSpPr>
            <p:spPr bwMode="auto">
              <a:xfrm>
                <a:off x="771022" y="4913898"/>
                <a:ext cx="3983831" cy="1006429"/>
              </a:xfrm>
              <a:prstGeom prst="rect">
                <a:avLst/>
              </a:prstGeom>
              <a:noFill/>
              <a:ln w="38100">
                <a:noFill/>
                <a:miter lim="800000"/>
              </a:ln>
            </p:spPr>
            <p:txBody>
              <a:bodyPr wrap="square">
                <a:spAutoFit/>
              </a:bodyPr>
              <a:lstStyle/>
              <a:p>
                <a:pPr eaLnBrk="1" hangingPunct="1">
                  <a:lnSpc>
                    <a:spcPct val="110000"/>
                  </a:lnSpc>
                  <a:spcBef>
                    <a:spcPct val="0"/>
                  </a:spcBef>
                  <a:buClrTx/>
                  <a:buSzTx/>
                  <a:buFontTx/>
                  <a:buNone/>
                </a:pPr>
                <a:r>
                  <a:rPr kumimoji="1" lang="zh-CN" altLang="en-US" b="0" dirty="0">
                    <a:solidFill>
                      <a:srgbClr val="000000"/>
                    </a:solidFill>
                  </a:rPr>
                  <a:t>则得：</a:t>
                </a:r>
                <a:endParaRPr kumimoji="1" lang="zh-CN" altLang="en-US" b="0" dirty="0">
                  <a:solidFill>
                    <a:srgbClr val="000000"/>
                  </a:solidFill>
                </a:endParaRPr>
              </a:p>
              <a:p>
                <a:pPr eaLnBrk="1" hangingPunct="1">
                  <a:lnSpc>
                    <a:spcPct val="110000"/>
                  </a:lnSpc>
                  <a:spcBef>
                    <a:spcPct val="0"/>
                  </a:spcBef>
                  <a:buClrTx/>
                  <a:buSzTx/>
                  <a:buFontTx/>
                  <a:buNone/>
                </a:pPr>
                <a:r>
                  <a:rPr kumimoji="1" lang="en-US" altLang="zh-CN" b="0" i="1" dirty="0">
                    <a:solidFill>
                      <a:srgbClr val="000000"/>
                    </a:solidFill>
                  </a:rPr>
                  <a:t>      D</a:t>
                </a:r>
                <a:r>
                  <a:rPr kumimoji="1" lang="en-US" altLang="zh-CN" b="0" i="1" baseline="-25000" dirty="0">
                    <a:solidFill>
                      <a:srgbClr val="000000"/>
                    </a:solidFill>
                  </a:rPr>
                  <a:t>0</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1</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2</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3</a:t>
                </a:r>
                <a:r>
                  <a:rPr kumimoji="1" lang="en-US" altLang="zh-CN" b="0" i="1" dirty="0">
                    <a:solidFill>
                      <a:srgbClr val="000000"/>
                    </a:solidFill>
                  </a:rPr>
                  <a:t>=0</a:t>
                </a:r>
                <a:r>
                  <a:rPr kumimoji="1" lang="zh-CN" altLang="en-US" b="0" i="1" dirty="0">
                    <a:solidFill>
                      <a:srgbClr val="000000"/>
                    </a:solidFill>
                  </a:rPr>
                  <a:t>，</a:t>
                </a:r>
                <a:endParaRPr kumimoji="1" lang="en-US" altLang="zh-CN" b="0" i="1" dirty="0">
                  <a:solidFill>
                    <a:srgbClr val="000000"/>
                  </a:solidFill>
                </a:endParaRPr>
              </a:p>
              <a:p>
                <a:pPr eaLnBrk="1" hangingPunct="1">
                  <a:lnSpc>
                    <a:spcPct val="110000"/>
                  </a:lnSpc>
                  <a:spcBef>
                    <a:spcPct val="0"/>
                  </a:spcBef>
                  <a:buClrTx/>
                  <a:buSzTx/>
                  <a:buFontTx/>
                  <a:buNone/>
                </a:pPr>
                <a:r>
                  <a:rPr kumimoji="1" lang="en-US" altLang="zh-CN" b="0" i="1" dirty="0">
                    <a:solidFill>
                      <a:srgbClr val="000000"/>
                    </a:solidFill>
                  </a:rPr>
                  <a:t>  </a:t>
                </a:r>
                <a:r>
                  <a:rPr kumimoji="1" lang="zh-CN" altLang="en-US" b="0" i="1" dirty="0">
                    <a:solidFill>
                      <a:srgbClr val="000000"/>
                    </a:solidFill>
                  </a:rPr>
                  <a:t>    </a:t>
                </a:r>
                <a:r>
                  <a:rPr kumimoji="1" lang="en-US" altLang="zh-CN" b="0" i="1" dirty="0">
                    <a:solidFill>
                      <a:srgbClr val="000000"/>
                    </a:solidFill>
                  </a:rPr>
                  <a:t>D</a:t>
                </a:r>
                <a:r>
                  <a:rPr kumimoji="1" lang="en-US" altLang="zh-CN" b="0" i="1" baseline="-25000" dirty="0">
                    <a:solidFill>
                      <a:srgbClr val="000000"/>
                    </a:solidFill>
                  </a:rPr>
                  <a:t>4</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5</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6</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7</a:t>
                </a:r>
                <a:r>
                  <a:rPr kumimoji="1" lang="en-US" altLang="zh-CN" b="0" i="1" dirty="0">
                    <a:solidFill>
                      <a:srgbClr val="000000"/>
                    </a:solidFill>
                  </a:rPr>
                  <a:t>=1</a:t>
                </a:r>
                <a:endParaRPr kumimoji="1" lang="zh-CN" altLang="en-US" b="0" i="1" dirty="0">
                  <a:solidFill>
                    <a:srgbClr val="000000"/>
                  </a:solidFill>
                </a:endParaRPr>
              </a:p>
            </p:txBody>
          </p:sp>
          <p:graphicFrame>
            <p:nvGraphicFramePr>
              <p:cNvPr id="81980" name="Object 60" descr="白色大理石"/>
              <p:cNvGraphicFramePr>
                <a:graphicFrameLocks noChangeAspect="1"/>
              </p:cNvGraphicFramePr>
              <p:nvPr/>
            </p:nvGraphicFramePr>
            <p:xfrm>
              <a:off x="1144732" y="3979102"/>
              <a:ext cx="3319212" cy="779222"/>
            </p:xfrm>
            <a:graphic>
              <a:graphicData uri="http://schemas.openxmlformats.org/presentationml/2006/ole">
                <mc:AlternateContent xmlns:mc="http://schemas.openxmlformats.org/markup-compatibility/2006">
                  <mc:Choice xmlns:v="urn:schemas-microsoft-com:vml" Requires="v">
                    <p:oleObj spid="_x0000_s8" name="公式" r:id="rId3" imgW="48158400" imgH="11582400" progId="Equation.3">
                      <p:embed/>
                    </p:oleObj>
                  </mc:Choice>
                  <mc:Fallback>
                    <p:oleObj name="公式" r:id="rId3" imgW="48158400" imgH="11582400" progId="Equation.3">
                      <p:embed/>
                      <p:pic>
                        <p:nvPicPr>
                          <p:cNvPr id="0" name="图片 7"/>
                          <p:cNvPicPr>
                            <a:picLocks noChangeAspect="1" noChangeArrowheads="1"/>
                          </p:cNvPicPr>
                          <p:nvPr/>
                        </p:nvPicPr>
                        <p:blipFill>
                          <a:blip r:embed="rId4"/>
                          <a:srcRect/>
                          <a:stretch>
                            <a:fillRect/>
                          </a:stretch>
                        </p:blipFill>
                        <p:spPr bwMode="auto">
                          <a:xfrm>
                            <a:off x="1144732" y="3979102"/>
                            <a:ext cx="3319212" cy="779222"/>
                          </a:xfrm>
                          <a:prstGeom prst="rect">
                            <a:avLst/>
                          </a:prstGeom>
                          <a:noFill/>
                        </p:spPr>
                      </p:pic>
                    </p:oleObj>
                  </mc:Fallback>
                </mc:AlternateContent>
              </a:graphicData>
            </a:graphic>
          </p:graphicFrame>
          <p:graphicFrame>
            <p:nvGraphicFramePr>
              <p:cNvPr id="47" name="对象 46"/>
              <p:cNvGraphicFramePr>
                <a:graphicFrameLocks noChangeAspect="1"/>
              </p:cNvGraphicFramePr>
              <p:nvPr/>
            </p:nvGraphicFramePr>
            <p:xfrm>
              <a:off x="1105400" y="2792994"/>
              <a:ext cx="3455847" cy="798358"/>
            </p:xfrm>
            <a:graphic>
              <a:graphicData uri="http://schemas.openxmlformats.org/presentationml/2006/ole">
                <mc:AlternateContent xmlns:mc="http://schemas.openxmlformats.org/markup-compatibility/2006">
                  <mc:Choice xmlns:v="urn:schemas-microsoft-com:vml" Requires="v">
                    <p:oleObj spid="_x0000_s9" name="公式" r:id="rId5" imgW="50292000" imgH="11582400" progId="Equation.3">
                      <p:embed/>
                    </p:oleObj>
                  </mc:Choice>
                  <mc:Fallback>
                    <p:oleObj name="公式" r:id="rId5" imgW="50292000" imgH="11582400" progId="Equation.3">
                      <p:embed/>
                      <p:pic>
                        <p:nvPicPr>
                          <p:cNvPr id="0" name="图片 8"/>
                          <p:cNvPicPr/>
                          <p:nvPr/>
                        </p:nvPicPr>
                        <p:blipFill>
                          <a:blip r:embed="rId6"/>
                          <a:stretch>
                            <a:fillRect/>
                          </a:stretch>
                        </p:blipFill>
                        <p:spPr>
                          <a:xfrm>
                            <a:off x="1105400" y="2792994"/>
                            <a:ext cx="3455847" cy="798358"/>
                          </a:xfrm>
                          <a:prstGeom prst="rect">
                            <a:avLst/>
                          </a:prstGeom>
                        </p:spPr>
                      </p:pic>
                    </p:oleObj>
                  </mc:Fallback>
                </mc:AlternateContent>
              </a:graphicData>
            </a:graphic>
          </p:graphicFrame>
          <p:sp>
            <p:nvSpPr>
              <p:cNvPr id="11" name="矩形 10"/>
              <p:cNvSpPr/>
              <p:nvPr/>
            </p:nvSpPr>
            <p:spPr>
              <a:xfrm>
                <a:off x="1020795" y="2423662"/>
                <a:ext cx="2917786" cy="369332"/>
              </a:xfrm>
              <a:prstGeom prst="rect">
                <a:avLst/>
              </a:prstGeom>
            </p:spPr>
            <p:txBody>
              <a:bodyPr wrap="none">
                <a:spAutoFit/>
              </a:bodyPr>
              <a:lstStyle/>
              <a:p>
                <a:pPr eaLnBrk="1" hangingPunct="1">
                  <a:lnSpc>
                    <a:spcPct val="100000"/>
                  </a:lnSpc>
                  <a:spcBef>
                    <a:spcPct val="0"/>
                  </a:spcBef>
                  <a:buClrTx/>
                  <a:buSzTx/>
                  <a:buFontTx/>
                  <a:buNone/>
                </a:pPr>
                <a:r>
                  <a:rPr kumimoji="1" lang="zh-CN" altLang="en-US" dirty="0">
                    <a:solidFill>
                      <a:srgbClr val="000000"/>
                    </a:solidFill>
                  </a:rPr>
                  <a:t>已知</a:t>
                </a:r>
                <a:r>
                  <a:rPr kumimoji="1" lang="en-US" altLang="zh-CN" dirty="0">
                    <a:solidFill>
                      <a:srgbClr val="000000"/>
                    </a:solidFill>
                  </a:rPr>
                  <a:t>74151</a:t>
                </a:r>
                <a:r>
                  <a:rPr kumimoji="1" lang="zh-CN" altLang="en-US" dirty="0">
                    <a:solidFill>
                      <a:srgbClr val="000000"/>
                    </a:solidFill>
                  </a:rPr>
                  <a:t>的函数表达式：</a:t>
                </a:r>
                <a:endParaRPr lang="zh-CN" altLang="en-US" dirty="0">
                  <a:solidFill>
                    <a:srgbClr val="FC0128"/>
                  </a:solidFill>
                </a:endParaRPr>
              </a:p>
            </p:txBody>
          </p:sp>
          <p:sp>
            <p:nvSpPr>
              <p:cNvPr id="14" name="矩形 13"/>
              <p:cNvSpPr/>
              <p:nvPr/>
            </p:nvSpPr>
            <p:spPr>
              <a:xfrm>
                <a:off x="671981" y="3610412"/>
                <a:ext cx="649537" cy="369332"/>
              </a:xfrm>
              <a:prstGeom prst="rect">
                <a:avLst/>
              </a:prstGeom>
            </p:spPr>
            <p:txBody>
              <a:bodyPr wrap="none">
                <a:spAutoFit/>
              </a:bodyPr>
              <a:lstStyle/>
              <a:p>
                <a:pPr eaLnBrk="1" hangingPunct="1">
                  <a:lnSpc>
                    <a:spcPct val="100000"/>
                  </a:lnSpc>
                  <a:spcBef>
                    <a:spcPct val="0"/>
                  </a:spcBef>
                  <a:buClrTx/>
                  <a:buSzTx/>
                  <a:buFontTx/>
                  <a:buNone/>
                </a:pPr>
                <a:r>
                  <a:rPr lang="zh-CN" altLang="en-US" dirty="0">
                    <a:solidFill>
                      <a:srgbClr val="000000"/>
                    </a:solidFill>
                  </a:rPr>
                  <a:t>而：</a:t>
                </a:r>
                <a:endParaRPr lang="zh-CN" altLang="en-US" dirty="0">
                  <a:solidFill>
                    <a:srgbClr val="000000"/>
                  </a:solidFill>
                </a:endParaRPr>
              </a:p>
            </p:txBody>
          </p:sp>
        </p:grpSp>
        <p:pic>
          <p:nvPicPr>
            <p:cNvPr id="15"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9266" y="2614065"/>
              <a:ext cx="4171714" cy="2001066"/>
            </a:xfrm>
            <a:prstGeom prst="rect">
              <a:avLst/>
            </a:prstGeom>
          </p:spPr>
        </p:pic>
      </p:grpSp>
      <p:pic>
        <p:nvPicPr>
          <p:cNvPr id="16"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4994" y="811164"/>
            <a:ext cx="4254500" cy="698500"/>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多路选择器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竞争冒险现象</a:t>
            </a:r>
            <a:endParaRPr lang="zh-CN" altLang="en-US" dirty="0"/>
          </a:p>
        </p:txBody>
      </p:sp>
      <p:pic>
        <p:nvPicPr>
          <p:cNvPr id="6" name="图片 5"/>
          <p:cNvPicPr>
            <a:picLocks noChangeAspect="1"/>
          </p:cNvPicPr>
          <p:nvPr/>
        </p:nvPicPr>
        <p:blipFill>
          <a:blip r:embed="rId1"/>
          <a:stretch>
            <a:fillRect/>
          </a:stretch>
        </p:blipFill>
        <p:spPr>
          <a:xfrm>
            <a:off x="2135561" y="908721"/>
            <a:ext cx="3148893" cy="766691"/>
          </a:xfrm>
          <a:prstGeom prst="rect">
            <a:avLst/>
          </a:prstGeom>
        </p:spPr>
      </p:pic>
      <p:grpSp>
        <p:nvGrpSpPr>
          <p:cNvPr id="13" name="组合 12"/>
          <p:cNvGrpSpPr/>
          <p:nvPr/>
        </p:nvGrpSpPr>
        <p:grpSpPr>
          <a:xfrm>
            <a:off x="2135560" y="1844825"/>
            <a:ext cx="2085046" cy="1512168"/>
            <a:chOff x="611560" y="1844825"/>
            <a:chExt cx="2085046" cy="1512168"/>
          </a:xfrm>
        </p:grpSpPr>
        <p:pic>
          <p:nvPicPr>
            <p:cNvPr id="8" name="图片 7"/>
            <p:cNvPicPr>
              <a:picLocks noChangeAspect="1"/>
            </p:cNvPicPr>
            <p:nvPr/>
          </p:nvPicPr>
          <p:blipFill>
            <a:blip r:embed="rId2"/>
            <a:stretch>
              <a:fillRect/>
            </a:stretch>
          </p:blipFill>
          <p:spPr>
            <a:xfrm>
              <a:off x="1087015" y="1844825"/>
              <a:ext cx="1609591" cy="1512168"/>
            </a:xfrm>
            <a:prstGeom prst="rect">
              <a:avLst/>
            </a:prstGeom>
          </p:spPr>
        </p:pic>
        <p:sp>
          <p:nvSpPr>
            <p:cNvPr id="9" name="文本框 8"/>
            <p:cNvSpPr txBox="1"/>
            <p:nvPr/>
          </p:nvSpPr>
          <p:spPr>
            <a:xfrm>
              <a:off x="611560" y="2139244"/>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bwMode="auto">
          <a:xfrm>
            <a:off x="3575721" y="3150344"/>
            <a:ext cx="643061" cy="360040"/>
          </a:xfrm>
          <a:prstGeom prst="wedgeEllipseCallout">
            <a:avLst>
              <a:gd name="adj1" fmla="val -102950"/>
              <a:gd name="adj2" fmla="val -81330"/>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endParaRPr lang="zh-CN" altLang="en-US" sz="1050" b="0" dirty="0">
              <a:solidFill>
                <a:srgbClr val="00000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600056" y="908720"/>
            <a:ext cx="2952328" cy="2421644"/>
            <a:chOff x="5076056" y="908720"/>
            <a:chExt cx="2952328" cy="2421644"/>
          </a:xfrm>
        </p:grpSpPr>
        <p:pic>
          <p:nvPicPr>
            <p:cNvPr id="15" name="图片 14"/>
            <p:cNvPicPr>
              <a:picLocks noChangeAspect="1"/>
            </p:cNvPicPr>
            <p:nvPr/>
          </p:nvPicPr>
          <p:blipFill>
            <a:blip r:embed="rId3"/>
            <a:stretch>
              <a:fillRect/>
            </a:stretch>
          </p:blipFill>
          <p:spPr>
            <a:xfrm>
              <a:off x="5148064" y="908720"/>
              <a:ext cx="2880320" cy="697216"/>
            </a:xfrm>
            <a:prstGeom prst="rect">
              <a:avLst/>
            </a:prstGeom>
          </p:spPr>
        </p:pic>
        <p:sp>
          <p:nvSpPr>
            <p:cNvPr id="16" name="文本框 15"/>
            <p:cNvSpPr txBox="1"/>
            <p:nvPr/>
          </p:nvSpPr>
          <p:spPr>
            <a:xfrm>
              <a:off x="5076056" y="2160439"/>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5580112" y="1772816"/>
              <a:ext cx="1589855" cy="1448179"/>
            </a:xfrm>
            <a:prstGeom prst="rect">
              <a:avLst/>
            </a:prstGeom>
          </p:spPr>
        </p:pic>
        <p:sp>
          <p:nvSpPr>
            <p:cNvPr id="18" name="椭圆形标注 17"/>
            <p:cNvSpPr/>
            <p:nvPr/>
          </p:nvSpPr>
          <p:spPr bwMode="auto">
            <a:xfrm>
              <a:off x="6554553" y="2970324"/>
              <a:ext cx="643061" cy="360040"/>
            </a:xfrm>
            <a:prstGeom prst="wedgeEllipseCallout">
              <a:avLst>
                <a:gd name="adj1" fmla="val -106578"/>
                <a:gd name="adj2" fmla="val -90401"/>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endParaRPr lang="zh-CN" altLang="en-US" sz="1050" b="0" dirty="0">
                <a:solidFill>
                  <a:srgbClr val="000000"/>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767408" y="3608344"/>
            <a:ext cx="10513168" cy="3554819"/>
          </a:xfrm>
          <a:prstGeom prst="rect">
            <a:avLst/>
          </a:prstGeom>
        </p:spPr>
        <p:txBody>
          <a:bodyPr wrap="square">
            <a:spAutoFit/>
          </a:bodyPr>
          <a:lstStyle/>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a:t>
            </a:r>
            <a:r>
              <a:rPr lang="zh-CN" altLang="en-US" sz="2000" b="0" dirty="0">
                <a:solidFill>
                  <a:srgbClr val="333333"/>
                </a:solidFill>
                <a:latin typeface="微软雅黑" panose="020B0503020204020204" pitchFamily="34" charset="-122"/>
                <a:ea typeface="微软雅黑" panose="020B0503020204020204" pitchFamily="34" charset="-122"/>
              </a:rPr>
              <a:t>：在组合逻辑电路中，某个输入变量通过两条或两条以上的途径传到输出端，由于每条途径延迟时间不同，到达输出门的时间就有先有后，这种（两个或多个信号不同步）现象称为竞争。</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冒险：</a:t>
            </a:r>
            <a:r>
              <a:rPr lang="zh-CN" altLang="en-US" sz="2000" b="0" dirty="0">
                <a:solidFill>
                  <a:srgbClr val="000000"/>
                </a:solidFill>
                <a:latin typeface="微软雅黑" panose="020B0503020204020204" pitchFamily="34" charset="-122"/>
                <a:ea typeface="微软雅黑" panose="020B0503020204020204" pitchFamily="34" charset="-122"/>
              </a:rPr>
              <a:t>门电路因输入端的竞争而导致输出端产生不正常的尖峰干扰脉冲信号（毛刺）的现象，成为冒险。</a:t>
            </a:r>
            <a:endParaRPr lang="en-US" altLang="zh-CN" sz="2000" b="0" dirty="0">
              <a:solidFill>
                <a:srgbClr val="000000"/>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竞争冒险的原因：门电路和导线传输的延时。</a:t>
            </a:r>
            <a:r>
              <a:rPr lang="zh-CN" altLang="en-US" sz="2000" b="0" dirty="0">
                <a:solidFill>
                  <a:srgbClr val="000000"/>
                </a:solidFill>
                <a:latin typeface="微软雅黑" panose="020B0503020204020204" pitchFamily="34" charset="-122"/>
                <a:ea typeface="微软雅黑" panose="020B0503020204020204" pitchFamily="34" charset="-122"/>
              </a:rPr>
              <a:t>信号在器件内部通过连线和逻辑单元时，都有一定的延时。延时的大小与连线的长短和逻辑单元的数目有关，同时还受器件的制造工艺、工作电压、温度等条件的影响。信号的高低电平转换也需要一定的过渡时间。</a:t>
            </a:r>
            <a:endParaRPr lang="zh-CN" altLang="en-US" sz="2000" b="0" dirty="0">
              <a:solidFill>
                <a:srgbClr val="000000"/>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u"/>
            </a:pPr>
            <a:endParaRPr lang="zh-CN" altLang="en-US" sz="2000" b="0" dirty="0">
              <a:solidFill>
                <a:srgbClr val="FC012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11424" y="2970324"/>
            <a:ext cx="1584176" cy="327782"/>
          </a:xfrm>
          <a:prstGeom prst="rect">
            <a:avLst/>
          </a:prstGeom>
          <a:noFill/>
        </p:spPr>
        <p:txBody>
          <a:bodyPr wrap="square" rtlCol="0">
            <a:spAutoFit/>
          </a:bodyPr>
          <a:lstStyle/>
          <a:p>
            <a:pPr>
              <a:buNone/>
            </a:pPr>
            <a:r>
              <a:rPr lang="en-US" altLang="zh-CN" dirty="0"/>
              <a:t>0</a:t>
            </a:r>
            <a:r>
              <a:rPr lang="zh-CN" altLang="en-US" dirty="0"/>
              <a:t>冒险</a:t>
            </a:r>
            <a:endParaRPr lang="zh-CN" altLang="en-US" dirty="0"/>
          </a:p>
        </p:txBody>
      </p:sp>
      <p:sp>
        <p:nvSpPr>
          <p:cNvPr id="20" name="文本框 19"/>
          <p:cNvSpPr txBox="1"/>
          <p:nvPr/>
        </p:nvSpPr>
        <p:spPr>
          <a:xfrm>
            <a:off x="9635696" y="2863946"/>
            <a:ext cx="1584176" cy="327782"/>
          </a:xfrm>
          <a:prstGeom prst="rect">
            <a:avLst/>
          </a:prstGeom>
          <a:noFill/>
        </p:spPr>
        <p:txBody>
          <a:bodyPr wrap="square" rtlCol="0">
            <a:spAutoFit/>
          </a:bodyPr>
          <a:lstStyle/>
          <a:p>
            <a:pPr>
              <a:buNone/>
            </a:pPr>
            <a:r>
              <a:rPr lang="en-US" altLang="zh-CN" dirty="0"/>
              <a:t>1</a:t>
            </a:r>
            <a:r>
              <a:rPr lang="zh-CN" altLang="en-US" dirty="0"/>
              <a:t>冒险</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612000" y="900000"/>
                <a:ext cx="10452552" cy="1596912"/>
              </a:xfrm>
              <a:prstGeom prst="rect">
                <a:avLst/>
              </a:prstGeom>
            </p:spPr>
            <p:txBody>
              <a:bodyPr wrap="square">
                <a:spAutoFit/>
              </a:bodyPr>
              <a:lstStyle/>
              <a:p>
                <a:pPr marL="323850" indent="-342900" eaLnBrk="1" hangingPunct="1">
                  <a:lnSpc>
                    <a:spcPct val="125000"/>
                  </a:lnSpc>
                  <a:spcBef>
                    <a:spcPct val="0"/>
                  </a:spcBef>
                  <a:buClr>
                    <a:srgbClr val="C00000"/>
                  </a:buClr>
                  <a:buSzTx/>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代数法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anose="05000000000000000000"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逻辑函数 </a:t>
                </a:r>
                <a:r>
                  <a:rPr lang="en-US" altLang="zh-CN" sz="2000" b="0" i="1" dirty="0">
                    <a:solidFill>
                      <a:srgbClr val="000000"/>
                    </a:solidFill>
                    <a:latin typeface="Cambria Math" panose="02040503050406030204" pitchFamily="18" charset="0"/>
                    <a:ea typeface="Cambria Math" panose="02040503050406030204" pitchFamily="18" charset="0"/>
                  </a:rPr>
                  <a:t>F  </a:t>
                </a:r>
                <a:r>
                  <a:rPr lang="zh-CN" altLang="en-US" sz="2000" b="0" dirty="0">
                    <a:solidFill>
                      <a:srgbClr val="000000"/>
                    </a:solidFill>
                    <a:latin typeface="微软雅黑" panose="020B0503020204020204" pitchFamily="34" charset="-122"/>
                    <a:ea typeface="微软雅黑" panose="020B0503020204020204" pitchFamily="34" charset="-122"/>
                  </a:rPr>
                  <a:t>中，若某个变量（假定为 </a:t>
                </a:r>
                <a:r>
                  <a:rPr lang="en-US" altLang="zh-CN" sz="2000" b="0" i="1" dirty="0">
                    <a:solidFill>
                      <a:srgbClr val="000000"/>
                    </a:solidFill>
                    <a:latin typeface="Cambria Math" panose="02040503050406030204" pitchFamily="18" charset="0"/>
                    <a:ea typeface="Cambria Math" panose="02040503050406030204" pitchFamily="18" charset="0"/>
                  </a:rPr>
                  <a:t>A </a:t>
                </a:r>
                <a:r>
                  <a:rPr lang="zh-CN" altLang="en-US" sz="2000" b="0" dirty="0">
                    <a:solidFill>
                      <a:srgbClr val="000000"/>
                    </a:solidFill>
                    <a:latin typeface="微软雅黑" panose="020B0503020204020204" pitchFamily="34" charset="-122"/>
                    <a:ea typeface="微软雅黑" panose="020B0503020204020204" pitchFamily="34" charset="-122"/>
                  </a:rPr>
                  <a:t>）同时以原变量和反变量形式存在，逻辑函数在一定条件下（其他变量取特定的值</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或</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）可以简化为</a:t>
                </a:r>
                <a14:m>
                  <m:oMath xmlns:m="http://schemas.openxmlformats.org/officeDocument/2006/math">
                    <m:r>
                      <a:rPr lang="en-US" altLang="zh-CN" sz="2000" b="0" dirty="0">
                        <a:solidFill>
                          <a:srgbClr val="00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或</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的形式，则该逻辑电路存在冒险。</a:t>
                </a:r>
                <a14:m>
                  <m:oMath xmlns:m="http://schemas.openxmlformats.org/officeDocument/2006/math">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存在“</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zh-CN" altLang="en-US" sz="2000" b="0" dirty="0">
                    <a:solidFill>
                      <a:srgbClr val="000000"/>
                    </a:solidFill>
                    <a:latin typeface="微软雅黑" panose="020B0503020204020204" pitchFamily="34" charset="-122"/>
                    <a:ea typeface="微软雅黑" panose="020B0503020204020204" pitchFamily="34" charset="-122"/>
                  </a:rPr>
                  <a:t> 存在“</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12000" y="900000"/>
                <a:ext cx="10452552" cy="1596912"/>
              </a:xfrm>
              <a:prstGeom prst="rect">
                <a:avLst/>
              </a:prstGeom>
              <a:blipFill rotWithShape="1">
                <a:blip r:embed="rId1"/>
                <a:stretch>
                  <a:fillRect l="-5" t="-13" r="3" b="6"/>
                </a:stretch>
              </a:blipFill>
            </p:spPr>
            <p:txBody>
              <a:bodyPr/>
              <a:lstStyle/>
              <a:p>
                <a:r>
                  <a:rPr lang="zh-CN" altLang="en-US">
                    <a:noFill/>
                  </a:rPr>
                  <a:t> </a:t>
                </a:r>
              </a:p>
            </p:txBody>
          </p:sp>
        </mc:Fallback>
      </mc:AlternateContent>
      <p:grpSp>
        <p:nvGrpSpPr>
          <p:cNvPr id="23" name="组合 22"/>
          <p:cNvGrpSpPr/>
          <p:nvPr/>
        </p:nvGrpSpPr>
        <p:grpSpPr>
          <a:xfrm>
            <a:off x="612000" y="3024047"/>
            <a:ext cx="6054368" cy="2148678"/>
            <a:chOff x="323528" y="3068960"/>
            <a:chExt cx="5688632" cy="2148678"/>
          </a:xfrm>
        </p:grpSpPr>
        <mc:AlternateContent xmlns:mc="http://schemas.openxmlformats.org/markup-compatibility/2006">
          <mc:Choice xmlns:a14="http://schemas.microsoft.com/office/drawing/2010/main" Requires="a14">
            <p:sp>
              <p:nvSpPr>
                <p:cNvPr id="3" name="文本框 2"/>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rotWithShape="1">
                  <a:blip r:embed="rId2"/>
                </a:blipFill>
              </p:spPr>
              <p:txBody>
                <a:bodyPr/>
                <a:lstStyle/>
                <a:p>
                  <a:r>
                    <a:rPr lang="zh-CN" altLang="en-US">
                      <a:noFill/>
                    </a:rPr>
                    <a:t> </a:t>
                  </a:r>
                </a:p>
              </p:txBody>
            </p:sp>
          </mc:Fallback>
        </mc:AlternateContent>
        <p:grpSp>
          <p:nvGrpSpPr>
            <p:cNvPr id="22" name="组合 21"/>
            <p:cNvGrpSpPr/>
            <p:nvPr/>
          </p:nvGrpSpPr>
          <p:grpSpPr>
            <a:xfrm>
              <a:off x="323528" y="3068960"/>
              <a:ext cx="5688632" cy="2148678"/>
              <a:chOff x="467544" y="2360442"/>
              <a:chExt cx="5688632" cy="2148678"/>
            </a:xfrm>
          </p:grpSpPr>
          <p:pic>
            <p:nvPicPr>
              <p:cNvPr id="4" name="图片 3"/>
              <p:cNvPicPr>
                <a:picLocks noChangeAspect="1"/>
              </p:cNvPicPr>
              <p:nvPr/>
            </p:nvPicPr>
            <p:blipFill>
              <a:blip r:embed="rId3"/>
              <a:stretch>
                <a:fillRect/>
              </a:stretch>
            </p:blipFill>
            <p:spPr>
              <a:xfrm>
                <a:off x="971600" y="3140968"/>
                <a:ext cx="3946721" cy="136815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67544" y="2360442"/>
                    <a:ext cx="5688632" cy="679738"/>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时，逻辑电路可简化为 </a:t>
                    </a:r>
                    <a14:m>
                      <m:oMath xmlns:m="http://schemas.openxmlformats.org/officeDocument/2006/math">
                        <m:r>
                          <a:rPr lang="en-US" altLang="zh-CN" sz="1600" b="0" i="1" dirty="0">
                            <a:solidFill>
                              <a:srgbClr val="FF0000"/>
                            </a:solidFill>
                            <a:latin typeface="Cambria Math" panose="02040503050406030204" pitchFamily="18" charset="0"/>
                            <a:ea typeface="微软雅黑" panose="020B0503020204020204" pitchFamily="34" charset="-122"/>
                          </a:rPr>
                          <m:t>𝐹</m:t>
                        </m:r>
                        <m:r>
                          <a:rPr lang="en-US" altLang="zh-CN" sz="1600" b="0" i="1">
                            <a:solidFill>
                              <a:srgbClr val="FF0000"/>
                            </a:solidFill>
                            <a:latin typeface="Cambria Math" panose="02040503050406030204" pitchFamily="18" charset="0"/>
                            <a:ea typeface="微软雅黑" panose="020B0503020204020204" pitchFamily="34" charset="-122"/>
                          </a:rPr>
                          <m:t>=</m:t>
                        </m:r>
                        <m:r>
                          <a:rPr lang="en-US" altLang="zh-CN" sz="1600" b="0" i="1">
                            <a:solidFill>
                              <a:srgbClr val="FF0000"/>
                            </a:solidFill>
                            <a:latin typeface="Cambria Math" panose="02040503050406030204" pitchFamily="18" charset="0"/>
                            <a:ea typeface="微软雅黑" panose="020B0503020204020204" pitchFamily="34" charset="-122"/>
                          </a:rPr>
                          <m:t>𝐴</m:t>
                        </m:r>
                        <m:r>
                          <a:rPr lang="en-US" altLang="zh-CN" sz="1600" b="0" i="1">
                            <a:solidFill>
                              <a:srgbClr val="FF0000"/>
                            </a:solidFill>
                            <a:latin typeface="Cambria Math" panose="02040503050406030204" pitchFamily="18" charset="0"/>
                            <a:ea typeface="微软雅黑" panose="020B0503020204020204" pitchFamily="34" charset="-122"/>
                          </a:rPr>
                          <m:t>+</m:t>
                        </m:r>
                        <m:acc>
                          <m:accPr>
                            <m:chr m:val="̅"/>
                            <m:ctrlPr>
                              <a:rPr lang="en-US" altLang="zh-CN" sz="1600" b="0" i="1">
                                <a:solidFill>
                                  <a:srgbClr val="FF0000"/>
                                </a:solidFill>
                                <a:latin typeface="Cambria Math" panose="02040503050406030204" pitchFamily="18" charset="0"/>
                                <a:ea typeface="微软雅黑" panose="020B0503020204020204" pitchFamily="34" charset="-122"/>
                              </a:rPr>
                            </m:ctrlPr>
                          </m:accPr>
                          <m:e>
                            <m:r>
                              <a:rPr lang="en-US" altLang="zh-CN" sz="1600" b="0" i="1">
                                <a:solidFill>
                                  <a:srgbClr val="FF0000"/>
                                </a:solidFill>
                                <a:latin typeface="Cambria Math" panose="02040503050406030204" pitchFamily="18" charset="0"/>
                                <a:ea typeface="微软雅黑" panose="020B0503020204020204" pitchFamily="34" charset="-122"/>
                              </a:rPr>
                              <m:t>𝐴</m:t>
                            </m:r>
                          </m:e>
                        </m:acc>
                      </m:oMath>
                    </a14:m>
                    <a:endParaRPr lang="zh-CN" altLang="en-US" sz="160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67544" y="2360442"/>
                    <a:ext cx="5688632" cy="679738"/>
                  </a:xfrm>
                  <a:prstGeom prst="rect">
                    <a:avLst/>
                  </a:prstGeom>
                  <a:blipFill rotWithShape="1">
                    <a:blip r:embed="rId4"/>
                  </a:blipFill>
                </p:spPr>
                <p:txBody>
                  <a:bodyPr/>
                  <a:lstStyle/>
                  <a:p>
                    <a:r>
                      <a:rPr lang="zh-CN" altLang="en-US">
                        <a:noFill/>
                      </a:rPr>
                      <a:t> </a:t>
                    </a:r>
                  </a:p>
                </p:txBody>
              </p:sp>
            </mc:Fallback>
          </mc:AlternateContent>
        </p:grpSp>
      </p:grpSp>
      <p:grpSp>
        <p:nvGrpSpPr>
          <p:cNvPr id="21" name="组合 20"/>
          <p:cNvGrpSpPr/>
          <p:nvPr/>
        </p:nvGrpSpPr>
        <p:grpSpPr>
          <a:xfrm>
            <a:off x="6888088" y="2565261"/>
            <a:ext cx="2952329" cy="3591656"/>
            <a:chOff x="5508103" y="2429632"/>
            <a:chExt cx="2952329" cy="3591656"/>
          </a:xfrm>
        </p:grpSpPr>
        <p:sp>
          <p:nvSpPr>
            <p:cNvPr id="10" name="矩形 9"/>
            <p:cNvSpPr/>
            <p:nvPr/>
          </p:nvSpPr>
          <p:spPr bwMode="auto">
            <a:xfrm>
              <a:off x="5508103" y="2429632"/>
              <a:ext cx="2952329" cy="3591656"/>
            </a:xfrm>
            <a:prstGeom prst="rect">
              <a:avLst/>
            </a:prstGeom>
            <a:solidFill>
              <a:srgbClr val="FFFF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7" name="图片 6"/>
            <p:cNvPicPr>
              <a:picLocks noChangeAspect="1"/>
            </p:cNvPicPr>
            <p:nvPr/>
          </p:nvPicPr>
          <p:blipFill>
            <a:blip r:embed="rId5"/>
            <a:stretch>
              <a:fillRect/>
            </a:stretch>
          </p:blipFill>
          <p:spPr>
            <a:xfrm>
              <a:off x="5580112" y="2537807"/>
              <a:ext cx="2659556" cy="3284197"/>
            </a:xfrm>
            <a:prstGeom prst="rect">
              <a:avLst/>
            </a:prstGeom>
          </p:spPr>
        </p:pic>
        <p:sp>
          <p:nvSpPr>
            <p:cNvPr id="20" name="文本框 19"/>
            <p:cNvSpPr txBox="1"/>
            <p:nvPr/>
          </p:nvSpPr>
          <p:spPr>
            <a:xfrm>
              <a:off x="7452320" y="5707461"/>
              <a:ext cx="1008112" cy="276999"/>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200" b="0" dirty="0">
                  <a:solidFill>
                    <a:srgbClr val="000000"/>
                  </a:solidFill>
                </a:rPr>
                <a:t>t: </a:t>
              </a:r>
              <a:r>
                <a:rPr lang="zh-CN" altLang="en-US" sz="1200" b="0" dirty="0">
                  <a:solidFill>
                    <a:srgbClr val="000000"/>
                  </a:solidFill>
                </a:rPr>
                <a:t>电路延时</a:t>
              </a:r>
              <a:endParaRPr lang="zh-CN" altLang="en-US" sz="1200" b="0" dirty="0">
                <a:solidFill>
                  <a:srgbClr val="000000"/>
                </a:solidFill>
              </a:endParaRPr>
            </a:p>
          </p:txBody>
        </p:sp>
      </p:grpSp>
      <p:sp>
        <p:nvSpPr>
          <p:cNvPr id="11" name="圆角矩形标注 10"/>
          <p:cNvSpPr/>
          <p:nvPr/>
        </p:nvSpPr>
        <p:spPr bwMode="auto">
          <a:xfrm>
            <a:off x="7353235" y="6294301"/>
            <a:ext cx="648072" cy="360040"/>
          </a:xfrm>
          <a:prstGeom prst="wedgeRoundRectCallout">
            <a:avLst>
              <a:gd name="adj1" fmla="val 113783"/>
              <a:gd name="adj2" fmla="val -24330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en-US" altLang="zh-CN" sz="1200" b="0">
                <a:solidFill>
                  <a:srgbClr val="063DE8"/>
                </a:solidFill>
                <a:latin typeface="微软雅黑" panose="020B0503020204020204" pitchFamily="34" charset="-122"/>
                <a:ea typeface="微软雅黑" panose="020B0503020204020204" pitchFamily="34" charset="-122"/>
              </a:rPr>
              <a:t>0</a:t>
            </a:r>
            <a:r>
              <a:rPr lang="zh-CN" altLang="en-US" sz="1200" b="0" dirty="0">
                <a:solidFill>
                  <a:srgbClr val="063DE8"/>
                </a:solidFill>
                <a:latin typeface="微软雅黑" panose="020B0503020204020204" pitchFamily="34" charset="-122"/>
                <a:ea typeface="微软雅黑" panose="020B0503020204020204" pitchFamily="34" charset="-122"/>
              </a:rPr>
              <a:t>冒险</a:t>
            </a:r>
            <a:endParaRPr lang="zh-CN" altLang="en-US" sz="1200" b="0" dirty="0">
              <a:solidFill>
                <a:srgbClr val="063DE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dirty="0"/>
              <a:t>竞争冒险的判断</a:t>
            </a:r>
            <a:endParaRPr lang="zh-CN" altLang="zh-CN"/>
          </a:p>
        </p:txBody>
      </p:sp>
      <p:sp>
        <p:nvSpPr>
          <p:cNvPr id="57347" name="Rectangle 3"/>
          <p:cNvSpPr>
            <a:spLocks noGrp="1" noChangeArrowheads="1"/>
          </p:cNvSpPr>
          <p:nvPr>
            <p:ph type="body" sz="half" idx="1"/>
          </p:nvPr>
        </p:nvSpPr>
        <p:spPr>
          <a:xfrm>
            <a:off x="748533" y="998128"/>
            <a:ext cx="3987854" cy="346762"/>
          </a:xfrm>
        </p:spPr>
        <p:txBody>
          <a:bodyPr/>
          <a:lstStyle/>
          <a:p>
            <a:pPr marL="0" indent="0" eaLnBrk="1" hangingPunct="1">
              <a:lnSpc>
                <a:spcPct val="80000"/>
              </a:lnSpc>
              <a:buNone/>
            </a:pPr>
            <a:r>
              <a:rPr lang="zh-CN" altLang="en-US" dirty="0">
                <a:latin typeface="宋体" panose="02010600030101010101" pitchFamily="2" charset="-122"/>
                <a:ea typeface="宋体" panose="02010600030101010101" pitchFamily="2" charset="-122"/>
              </a:rPr>
              <a:t>例：判断</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是否存在冒险？    </a:t>
            </a:r>
            <a:endParaRPr lang="zh-CN" altLang="en-US" dirty="0">
              <a:latin typeface="宋体" panose="02010600030101010101" pitchFamily="2" charset="-122"/>
              <a:ea typeface="宋体" panose="02010600030101010101" pitchFamily="2" charset="-122"/>
            </a:endParaRPr>
          </a:p>
        </p:txBody>
      </p:sp>
      <p:graphicFrame>
        <p:nvGraphicFramePr>
          <p:cNvPr id="57348" name="Object 4"/>
          <p:cNvGraphicFramePr>
            <a:graphicFrameLocks noGrp="1" noChangeAspect="1"/>
          </p:cNvGraphicFramePr>
          <p:nvPr>
            <p:ph sz="half" idx="2"/>
          </p:nvPr>
        </p:nvGraphicFramePr>
        <p:xfrm>
          <a:off x="5928603" y="1019389"/>
          <a:ext cx="2087562" cy="339725"/>
        </p:xfrm>
        <a:graphic>
          <a:graphicData uri="http://schemas.openxmlformats.org/presentationml/2006/ole">
            <mc:AlternateContent xmlns:mc="http://schemas.openxmlformats.org/markup-compatibility/2006">
              <mc:Choice xmlns:v="urn:schemas-microsoft-com:vml" Requires="v">
                <p:oleObj spid="_x0000_s0" name="公式" r:id="rId1" imgW="1282700" imgH="215900" progId="Equation.3">
                  <p:embed/>
                </p:oleObj>
              </mc:Choice>
              <mc:Fallback>
                <p:oleObj name="公式" r:id="rId1" imgW="12827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603" y="1019389"/>
                        <a:ext cx="2087562" cy="339725"/>
                      </a:xfrm>
                      <a:prstGeom prst="rect">
                        <a:avLst/>
                      </a:prstGeom>
                      <a:noFill/>
                      <a:ln>
                        <a:noFill/>
                      </a:ln>
                      <a:effectLst/>
                    </p:spPr>
                  </p:pic>
                </p:oleObj>
              </mc:Fallback>
            </mc:AlternateContent>
          </a:graphicData>
        </a:graphic>
      </p:graphicFrame>
      <p:sp>
        <p:nvSpPr>
          <p:cNvPr id="57349" name="Rectangle 5"/>
          <p:cNvSpPr>
            <a:spLocks noChangeArrowheads="1"/>
          </p:cNvSpPr>
          <p:nvPr/>
        </p:nvSpPr>
        <p:spPr bwMode="auto">
          <a:xfrm>
            <a:off x="308605" y="1911902"/>
            <a:ext cx="3832260" cy="37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auto" latinLnBrk="0" hangingPunct="1">
              <a:lnSpc>
                <a:spcPct val="120000"/>
              </a:lnSpc>
              <a:spcBef>
                <a:spcPct val="100000"/>
              </a:spcBef>
              <a:spcAft>
                <a:spcPct val="100000"/>
              </a:spcAft>
              <a:buClr>
                <a:srgbClr val="EAEC5E"/>
              </a:buClr>
              <a:buSzPct val="60000"/>
              <a:buFont typeface="Wingdings" panose="05000000000000000000" pitchFamily="2" charset="2"/>
              <a:buNone/>
              <a:defRPr/>
            </a:pP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其中变量</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不具备竞争条件，</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但</a:t>
            </a:r>
            <a:r>
              <a:rPr kumimoji="1"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和</a:t>
            </a:r>
            <a:r>
              <a:rPr kumimoji="1"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C</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具有竞争条件的变量</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。先考虑</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能否产生冒险。为了消去</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和</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，留下变量</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，把</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和</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的各种可以能取值组合代入函数式中，如下表（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所示。当</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B=C=1</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时，电路存在“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型冒险。由表（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）可见，</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的变化不会产生冒险。</a:t>
            </a:r>
            <a:endPar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4904956" y="2068046"/>
            <a:ext cx="6723945" cy="4147820"/>
          </a:xfrm>
          <a:prstGeom prst="rect">
            <a:avLst/>
          </a:prstGeom>
          <a:noFill/>
        </p:spPr>
      </p:pic>
      <p:sp>
        <p:nvSpPr>
          <p:cNvPr id="7" name="Rectangle 3"/>
          <p:cNvSpPr txBox="1">
            <a:spLocks noChangeArrowheads="1"/>
          </p:cNvSpPr>
          <p:nvPr/>
        </p:nvSpPr>
        <p:spPr bwMode="auto">
          <a:xfrm flipH="1">
            <a:off x="6236413" y="1738561"/>
            <a:ext cx="2589088" cy="27289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80000"/>
              </a:lnSpc>
              <a:spcBef>
                <a:spcPts val="0"/>
              </a:spcBef>
              <a:spcAft>
                <a:spcPct val="0"/>
              </a:spcAft>
              <a:buClr>
                <a:srgbClr val="FF0000"/>
              </a:buClr>
              <a:buSzPct val="100000"/>
              <a:buFont typeface="Wingdings" panose="05000000000000000000" pitchFamily="2" charset="2"/>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表（</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mn-ea"/>
                <a:cs typeface="+mn-cs"/>
              </a:rPr>
              <a:t>a):    A</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冒险判断</a:t>
            </a:r>
            <a:endPar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矩形 2"/>
          <p:cNvSpPr/>
          <p:nvPr/>
        </p:nvSpPr>
        <p:spPr bwMode="auto">
          <a:xfrm>
            <a:off x="4736387" y="3886192"/>
            <a:ext cx="5589141" cy="34676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C0128"/>
              </a:solidFill>
              <a:effectLst/>
              <a:uLnTx/>
              <a:uFillTx/>
              <a:latin typeface="Arial" panose="020B0604020202020204" pitchFamily="34" charset="0"/>
              <a:ea typeface="+mn-ea"/>
              <a:cs typeface="+mn-cs"/>
            </a:endParaRPr>
          </a:p>
        </p:txBody>
      </p:sp>
      <p:sp>
        <p:nvSpPr>
          <p:cNvPr id="8" name="Rectangle 3"/>
          <p:cNvSpPr txBox="1">
            <a:spLocks noChangeArrowheads="1"/>
          </p:cNvSpPr>
          <p:nvPr/>
        </p:nvSpPr>
        <p:spPr bwMode="auto">
          <a:xfrm flipH="1">
            <a:off x="6096000" y="3942781"/>
            <a:ext cx="2897312" cy="27289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80000"/>
              </a:lnSpc>
              <a:spcBef>
                <a:spcPts val="0"/>
              </a:spcBef>
              <a:spcAft>
                <a:spcPct val="0"/>
              </a:spcAft>
              <a:buClr>
                <a:srgbClr val="FF0000"/>
              </a:buClr>
              <a:buSzPct val="100000"/>
              <a:buFont typeface="Wingdings" panose="05000000000000000000" pitchFamily="2" charset="2"/>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 表（</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mn-ea"/>
                <a:cs typeface="+mn-cs"/>
              </a:rPr>
              <a:t>b):    C</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冒险判断</a:t>
            </a:r>
            <a:endPar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 name="文本框 3"/>
          <p:cNvSpPr txBox="1"/>
          <p:nvPr/>
        </p:nvSpPr>
        <p:spPr>
          <a:xfrm>
            <a:off x="10331593" y="4993240"/>
            <a:ext cx="1165190" cy="646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rPr>
              <a:t>不产生</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rPr>
              <a:t>冒险</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P spid="7" grpId="0"/>
      <p:bldP spid="8"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组合逻辑电路的设计方法</a:t>
            </a:r>
            <a:endParaRPr lang="zh-CN" altLang="en-US" dirty="0"/>
          </a:p>
        </p:txBody>
      </p:sp>
      <p:sp>
        <p:nvSpPr>
          <p:cNvPr id="3" name="内容占位符 2"/>
          <p:cNvSpPr>
            <a:spLocks noGrp="1"/>
          </p:cNvSpPr>
          <p:nvPr>
            <p:ph idx="1"/>
          </p:nvPr>
        </p:nvSpPr>
        <p:spPr>
          <a:xfrm>
            <a:off x="611999" y="900000"/>
            <a:ext cx="11244635" cy="3209276"/>
          </a:xfrm>
        </p:spPr>
        <p:txBody>
          <a:bodyPr/>
          <a:lstStyle/>
          <a:p>
            <a:pPr>
              <a:lnSpc>
                <a:spcPct val="130000"/>
              </a:lnSpc>
            </a:pPr>
            <a:r>
              <a:rPr lang="zh-CN" altLang="en-US" sz="2400" dirty="0">
                <a:solidFill>
                  <a:schemeClr val="accent1"/>
                </a:solidFill>
              </a:rPr>
              <a:t>组合逻辑电路设计</a:t>
            </a:r>
            <a:r>
              <a:rPr lang="zh-CN" altLang="en-US" sz="2400" b="0" dirty="0"/>
              <a:t>：根据功能要求，采用某种设计方法，得到满足功能要求、且最简单的组合逻辑电路。</a:t>
            </a:r>
            <a:endParaRPr lang="en-US" altLang="zh-CN" sz="2400" b="0" dirty="0"/>
          </a:p>
          <a:p>
            <a:pPr>
              <a:lnSpc>
                <a:spcPct val="130000"/>
              </a:lnSpc>
            </a:pPr>
            <a:r>
              <a:rPr kumimoji="1" lang="zh-CN" altLang="en-US" sz="2400" dirty="0">
                <a:latin typeface="Arial" panose="020B0604020202020204" pitchFamily="34" charset="0"/>
              </a:rPr>
              <a:t>设计方法</a:t>
            </a:r>
            <a:endParaRPr kumimoji="1" lang="en-US" altLang="zh-CN" sz="2400" dirty="0">
              <a:latin typeface="Arial" panose="020B0604020202020204" pitchFamily="34" charset="0"/>
            </a:endParaRPr>
          </a:p>
          <a:p>
            <a:pPr lvl="1">
              <a:lnSpc>
                <a:spcPct val="130000"/>
              </a:lnSpc>
            </a:pPr>
            <a:r>
              <a:rPr lang="zh-CN" altLang="en-US" sz="2200" dirty="0">
                <a:solidFill>
                  <a:srgbClr val="FF0000"/>
                </a:solidFill>
              </a:rPr>
              <a:t>逻辑抽象</a:t>
            </a:r>
            <a:r>
              <a:rPr lang="zh-CN" altLang="en-US" sz="2200" b="0" dirty="0"/>
              <a:t>：确定输入、输出变量，列出真值表</a:t>
            </a:r>
            <a:endParaRPr lang="zh-CN" altLang="en-US" sz="2200" b="0" dirty="0"/>
          </a:p>
          <a:p>
            <a:pPr lvl="1">
              <a:lnSpc>
                <a:spcPct val="130000"/>
              </a:lnSpc>
            </a:pPr>
            <a:r>
              <a:rPr lang="zh-CN" altLang="en-US" sz="2200" dirty="0">
                <a:solidFill>
                  <a:srgbClr val="FF0000"/>
                </a:solidFill>
              </a:rPr>
              <a:t>写出逻辑表达式</a:t>
            </a:r>
            <a:r>
              <a:rPr lang="zh-CN" altLang="en-US" sz="2200" b="0" dirty="0"/>
              <a:t>：根据真值表写出标准表达式（并进行化简）</a:t>
            </a:r>
            <a:endParaRPr lang="zh-CN" altLang="en-US" sz="2200" b="0" dirty="0"/>
          </a:p>
          <a:p>
            <a:pPr lvl="1">
              <a:lnSpc>
                <a:spcPct val="130000"/>
              </a:lnSpc>
            </a:pPr>
            <a:r>
              <a:rPr lang="zh-CN" altLang="en-US" sz="2200" dirty="0">
                <a:solidFill>
                  <a:srgbClr val="FF0000"/>
                </a:solidFill>
              </a:rPr>
              <a:t>绘逻辑图</a:t>
            </a:r>
            <a:r>
              <a:rPr lang="zh-CN" altLang="en-US" sz="2200" b="0" dirty="0"/>
              <a:t>：根据最简逻辑函数表达式画出原理图。</a:t>
            </a:r>
            <a:endParaRPr lang="en-US" altLang="zh-CN" sz="2200" b="0" dirty="0"/>
          </a:p>
          <a:p>
            <a:pPr lvl="1">
              <a:lnSpc>
                <a:spcPct val="130000"/>
              </a:lnSpc>
            </a:pPr>
            <a:r>
              <a:rPr lang="en-US" altLang="zh-CN" sz="2200" dirty="0">
                <a:solidFill>
                  <a:srgbClr val="FF0000"/>
                </a:solidFill>
              </a:rPr>
              <a:t>HDL</a:t>
            </a:r>
            <a:r>
              <a:rPr lang="zh-CN" altLang="en-US" sz="2200" dirty="0">
                <a:solidFill>
                  <a:srgbClr val="FF0000"/>
                </a:solidFill>
              </a:rPr>
              <a:t>编程</a:t>
            </a:r>
            <a:r>
              <a:rPr lang="zh-CN" altLang="en-US" sz="2200" b="0" dirty="0"/>
              <a:t>：如用</a:t>
            </a:r>
            <a:r>
              <a:rPr lang="en-US" altLang="zh-CN" sz="2200" b="0" dirty="0"/>
              <a:t>case</a:t>
            </a:r>
            <a:r>
              <a:rPr lang="zh-CN" altLang="en-US" sz="2200" b="0" dirty="0"/>
              <a:t>语句、</a:t>
            </a:r>
            <a:r>
              <a:rPr lang="en-US" altLang="zh-CN" sz="2200" b="0" dirty="0"/>
              <a:t>if-else</a:t>
            </a:r>
            <a:r>
              <a:rPr lang="zh-CN" altLang="en-US" sz="2200" b="0" dirty="0"/>
              <a:t>语句，</a:t>
            </a:r>
            <a:r>
              <a:rPr lang="en-US" altLang="zh-CN" sz="2200" b="0" dirty="0"/>
              <a:t>assign</a:t>
            </a:r>
            <a:r>
              <a:rPr lang="zh-CN" altLang="en-US" sz="2200" b="0" dirty="0"/>
              <a:t>语句</a:t>
            </a:r>
            <a:endParaRPr lang="zh-CN" altLang="en-US" sz="2200" b="0" dirty="0"/>
          </a:p>
        </p:txBody>
      </p:sp>
      <p:grpSp>
        <p:nvGrpSpPr>
          <p:cNvPr id="5" name="Group 4"/>
          <p:cNvGrpSpPr/>
          <p:nvPr/>
        </p:nvGrpSpPr>
        <p:grpSpPr bwMode="auto">
          <a:xfrm>
            <a:off x="2583066" y="4346878"/>
            <a:ext cx="7302500" cy="1646238"/>
            <a:chOff x="639" y="2514"/>
            <a:chExt cx="4600" cy="1037"/>
          </a:xfrm>
        </p:grpSpPr>
        <p:sp>
          <p:nvSpPr>
            <p:cNvPr id="6" name="Text Box 5"/>
            <p:cNvSpPr txBox="1">
              <a:spLocks noChangeArrowheads="1"/>
            </p:cNvSpPr>
            <p:nvPr/>
          </p:nvSpPr>
          <p:spPr bwMode="auto">
            <a:xfrm>
              <a:off x="639" y="2640"/>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逻辑问题</a:t>
              </a:r>
              <a:endParaRPr kumimoji="1" lang="zh-CN" altLang="en-US" sz="1800" dirty="0">
                <a:solidFill>
                  <a:srgbClr val="000000"/>
                </a:solidFill>
                <a:latin typeface="Arial" panose="020B0604020202020204" pitchFamily="34" charset="0"/>
              </a:endParaRPr>
            </a:p>
          </p:txBody>
        </p:sp>
        <p:sp>
          <p:nvSpPr>
            <p:cNvPr id="7" name="Text Box 6"/>
            <p:cNvSpPr txBox="1">
              <a:spLocks noChangeArrowheads="1"/>
            </p:cNvSpPr>
            <p:nvPr/>
          </p:nvSpPr>
          <p:spPr bwMode="auto">
            <a:xfrm>
              <a:off x="1167" y="2630"/>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逻辑抽象</a:t>
              </a:r>
              <a:endParaRPr kumimoji="1" lang="zh-CN" altLang="en-US" sz="1800">
                <a:solidFill>
                  <a:srgbClr val="000000"/>
                </a:solidFill>
                <a:latin typeface="Arial" panose="020B0604020202020204" pitchFamily="34" charset="0"/>
              </a:endParaRPr>
            </a:p>
          </p:txBody>
        </p:sp>
        <p:sp>
          <p:nvSpPr>
            <p:cNvPr id="8" name="Text Box 7"/>
            <p:cNvSpPr txBox="1">
              <a:spLocks noChangeArrowheads="1"/>
            </p:cNvSpPr>
            <p:nvPr/>
          </p:nvSpPr>
          <p:spPr bwMode="auto">
            <a:xfrm>
              <a:off x="2655" y="2514"/>
              <a:ext cx="768" cy="233"/>
            </a:xfrm>
            <a:prstGeom prst="rect">
              <a:avLst/>
            </a:prstGeom>
            <a:solidFill>
              <a:srgbClr val="98ECF2"/>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800">
                  <a:solidFill>
                    <a:srgbClr val="000000"/>
                  </a:solidFill>
                  <a:latin typeface="Arial" panose="020B0604020202020204" pitchFamily="34" charset="0"/>
                </a:rPr>
                <a:t>HDL</a:t>
              </a:r>
              <a:r>
                <a:rPr kumimoji="1" lang="zh-CN" altLang="en-US" sz="1800">
                  <a:solidFill>
                    <a:srgbClr val="000000"/>
                  </a:solidFill>
                  <a:latin typeface="Arial" panose="020B0604020202020204" pitchFamily="34" charset="0"/>
                </a:rPr>
                <a:t>编程</a:t>
              </a:r>
              <a:endParaRPr kumimoji="1" lang="zh-CN" altLang="en-US" sz="1800">
                <a:solidFill>
                  <a:srgbClr val="000000"/>
                </a:solidFill>
                <a:latin typeface="Arial" panose="020B0604020202020204" pitchFamily="34" charset="0"/>
              </a:endParaRPr>
            </a:p>
          </p:txBody>
        </p:sp>
        <p:sp>
          <p:nvSpPr>
            <p:cNvPr id="9" name="Text Box 8"/>
            <p:cNvSpPr txBox="1">
              <a:spLocks noChangeArrowheads="1"/>
            </p:cNvSpPr>
            <p:nvPr/>
          </p:nvSpPr>
          <p:spPr bwMode="auto">
            <a:xfrm>
              <a:off x="1695" y="3135"/>
              <a:ext cx="768" cy="416"/>
            </a:xfrm>
            <a:prstGeom prst="rect">
              <a:avLst/>
            </a:prstGeom>
            <a:solidFill>
              <a:srgbClr val="FFFFCC"/>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逻辑函数表达式</a:t>
              </a:r>
              <a:endParaRPr kumimoji="1" lang="zh-CN" altLang="en-US" sz="1800" dirty="0">
                <a:solidFill>
                  <a:srgbClr val="000000"/>
                </a:solidFill>
                <a:latin typeface="Arial" panose="020B0604020202020204" pitchFamily="34" charset="0"/>
              </a:endParaRPr>
            </a:p>
          </p:txBody>
        </p:sp>
        <p:sp>
          <p:nvSpPr>
            <p:cNvPr id="10" name="Text Box 9"/>
            <p:cNvSpPr txBox="1">
              <a:spLocks noChangeArrowheads="1"/>
            </p:cNvSpPr>
            <p:nvPr/>
          </p:nvSpPr>
          <p:spPr bwMode="auto">
            <a:xfrm>
              <a:off x="2655" y="3219"/>
              <a:ext cx="768" cy="233"/>
            </a:xfrm>
            <a:prstGeom prst="rect">
              <a:avLst/>
            </a:prstGeom>
            <a:solidFill>
              <a:srgbClr val="FFCCFF"/>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逻辑图</a:t>
              </a:r>
              <a:endParaRPr kumimoji="1" lang="zh-CN" altLang="en-US" sz="1800">
                <a:solidFill>
                  <a:srgbClr val="000000"/>
                </a:solidFill>
                <a:latin typeface="Arial" panose="020B0604020202020204" pitchFamily="34" charset="0"/>
              </a:endParaRPr>
            </a:p>
          </p:txBody>
        </p:sp>
        <p:sp>
          <p:nvSpPr>
            <p:cNvPr id="11" name="Text Box 10"/>
            <p:cNvSpPr txBox="1">
              <a:spLocks noChangeArrowheads="1"/>
            </p:cNvSpPr>
            <p:nvPr/>
          </p:nvSpPr>
          <p:spPr bwMode="auto">
            <a:xfrm>
              <a:off x="3810" y="2676"/>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设计输入</a:t>
              </a:r>
              <a:endParaRPr kumimoji="1" lang="zh-CN" altLang="en-US" sz="1800" dirty="0">
                <a:solidFill>
                  <a:srgbClr val="000000"/>
                </a:solidFill>
                <a:latin typeface="Arial" panose="020B0604020202020204" pitchFamily="34" charset="0"/>
              </a:endParaRPr>
            </a:p>
          </p:txBody>
        </p:sp>
        <p:sp>
          <p:nvSpPr>
            <p:cNvPr id="12" name="Text Box 11"/>
            <p:cNvSpPr txBox="1">
              <a:spLocks noChangeArrowheads="1"/>
            </p:cNvSpPr>
            <p:nvPr/>
          </p:nvSpPr>
          <p:spPr bwMode="auto">
            <a:xfrm>
              <a:off x="4386" y="2676"/>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设计仿真</a:t>
              </a:r>
              <a:endParaRPr kumimoji="1" lang="zh-CN" altLang="en-US" sz="1800">
                <a:solidFill>
                  <a:srgbClr val="000000"/>
                </a:solidFill>
                <a:latin typeface="Arial" panose="020B0604020202020204" pitchFamily="34" charset="0"/>
              </a:endParaRPr>
            </a:p>
          </p:txBody>
        </p:sp>
        <p:sp>
          <p:nvSpPr>
            <p:cNvPr id="13" name="Line 12"/>
            <p:cNvSpPr>
              <a:spLocks noChangeShapeType="1"/>
            </p:cNvSpPr>
            <p:nvPr/>
          </p:nvSpPr>
          <p:spPr bwMode="auto">
            <a:xfrm>
              <a:off x="927" y="3024"/>
              <a:ext cx="24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4" name="Line 13"/>
            <p:cNvSpPr>
              <a:spLocks noChangeShapeType="1"/>
            </p:cNvSpPr>
            <p:nvPr/>
          </p:nvSpPr>
          <p:spPr bwMode="auto">
            <a:xfrm>
              <a:off x="1455" y="3024"/>
              <a:ext cx="96"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 name="Line 14"/>
            <p:cNvSpPr>
              <a:spLocks noChangeShapeType="1"/>
            </p:cNvSpPr>
            <p:nvPr/>
          </p:nvSpPr>
          <p:spPr bwMode="auto">
            <a:xfrm>
              <a:off x="1551" y="2640"/>
              <a:ext cx="0" cy="672"/>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6" name="Line 15"/>
            <p:cNvSpPr>
              <a:spLocks noChangeShapeType="1"/>
            </p:cNvSpPr>
            <p:nvPr/>
          </p:nvSpPr>
          <p:spPr bwMode="auto">
            <a:xfrm>
              <a:off x="1551" y="3312"/>
              <a:ext cx="144"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 name="Line 16"/>
            <p:cNvSpPr>
              <a:spLocks noChangeShapeType="1"/>
            </p:cNvSpPr>
            <p:nvPr/>
          </p:nvSpPr>
          <p:spPr bwMode="auto">
            <a:xfrm flipV="1">
              <a:off x="1551" y="2645"/>
              <a:ext cx="1102"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 name="Line 17"/>
            <p:cNvSpPr>
              <a:spLocks noChangeShapeType="1"/>
            </p:cNvSpPr>
            <p:nvPr/>
          </p:nvSpPr>
          <p:spPr bwMode="auto">
            <a:xfrm>
              <a:off x="2463" y="3342"/>
              <a:ext cx="192"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9" name="Group 18"/>
            <p:cNvGrpSpPr/>
            <p:nvPr/>
          </p:nvGrpSpPr>
          <p:grpSpPr bwMode="auto">
            <a:xfrm>
              <a:off x="3431" y="2621"/>
              <a:ext cx="358" cy="720"/>
              <a:chOff x="3168" y="912"/>
              <a:chExt cx="384" cy="720"/>
            </a:xfrm>
          </p:grpSpPr>
          <p:sp>
            <p:nvSpPr>
              <p:cNvPr id="24" name="Line 19"/>
              <p:cNvSpPr>
                <a:spLocks noChangeShapeType="1"/>
              </p:cNvSpPr>
              <p:nvPr/>
            </p:nvSpPr>
            <p:spPr bwMode="auto">
              <a:xfrm>
                <a:off x="3168" y="912"/>
                <a:ext cx="14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0"/>
              <p:cNvSpPr>
                <a:spLocks noChangeShapeType="1"/>
              </p:cNvSpPr>
              <p:nvPr/>
            </p:nvSpPr>
            <p:spPr bwMode="auto">
              <a:xfrm>
                <a:off x="3312" y="912"/>
                <a:ext cx="0" cy="72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1"/>
              <p:cNvSpPr>
                <a:spLocks noChangeShapeType="1"/>
              </p:cNvSpPr>
              <p:nvPr/>
            </p:nvSpPr>
            <p:spPr bwMode="auto">
              <a:xfrm>
                <a:off x="3168" y="1632"/>
                <a:ext cx="14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7" name="Line 22"/>
              <p:cNvSpPr>
                <a:spLocks noChangeShapeType="1"/>
              </p:cNvSpPr>
              <p:nvPr/>
            </p:nvSpPr>
            <p:spPr bwMode="auto">
              <a:xfrm>
                <a:off x="3312" y="1344"/>
                <a:ext cx="24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0" name="Line 23"/>
            <p:cNvSpPr>
              <a:spLocks noChangeShapeType="1"/>
            </p:cNvSpPr>
            <p:nvPr/>
          </p:nvSpPr>
          <p:spPr bwMode="auto">
            <a:xfrm>
              <a:off x="4098" y="3069"/>
              <a:ext cx="288"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 name="Line 24"/>
            <p:cNvSpPr>
              <a:spLocks noChangeShapeType="1"/>
            </p:cNvSpPr>
            <p:nvPr/>
          </p:nvSpPr>
          <p:spPr bwMode="auto">
            <a:xfrm flipV="1">
              <a:off x="2540" y="2661"/>
              <a:ext cx="0" cy="68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 name="Text Box 25"/>
            <p:cNvSpPr txBox="1">
              <a:spLocks noChangeArrowheads="1"/>
            </p:cNvSpPr>
            <p:nvPr/>
          </p:nvSpPr>
          <p:spPr bwMode="auto">
            <a:xfrm>
              <a:off x="4951" y="2659"/>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编程下载</a:t>
              </a:r>
              <a:endParaRPr kumimoji="1" lang="zh-CN" altLang="en-US" sz="1800" dirty="0">
                <a:solidFill>
                  <a:srgbClr val="000000"/>
                </a:solidFill>
                <a:latin typeface="Arial" panose="020B0604020202020204" pitchFamily="34" charset="0"/>
              </a:endParaRPr>
            </a:p>
          </p:txBody>
        </p:sp>
        <p:sp>
          <p:nvSpPr>
            <p:cNvPr id="23" name="Line 26"/>
            <p:cNvSpPr>
              <a:spLocks noChangeShapeType="1"/>
            </p:cNvSpPr>
            <p:nvPr/>
          </p:nvSpPr>
          <p:spPr bwMode="auto">
            <a:xfrm>
              <a:off x="4663" y="3052"/>
              <a:ext cx="288"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612000" y="900000"/>
                <a:ext cx="10884600" cy="1246495"/>
              </a:xfrm>
              <a:prstGeom prst="rect">
                <a:avLst/>
              </a:prstGeom>
            </p:spPr>
            <p:txBody>
              <a:bodyPr wrap="square">
                <a:spAutoFit/>
              </a:bodyPr>
              <a:lstStyle/>
              <a:p>
                <a:pPr eaLnBrk="1" hangingPunct="1">
                  <a:lnSpc>
                    <a:spcPct val="125000"/>
                  </a:lnSpc>
                  <a:spcBef>
                    <a:spcPct val="0"/>
                  </a:spcBef>
                  <a:buClr>
                    <a:srgbClr val="C00000"/>
                  </a:buClr>
                  <a:buSzTx/>
                  <a:buNone/>
                </a:pPr>
                <a:r>
                  <a:rPr lang="en-US" altLang="zh-CN" sz="2000" dirty="0">
                    <a:solidFill>
                      <a:srgbClr val="FF0000"/>
                    </a:solidFill>
                    <a:latin typeface="微软雅黑" panose="020B0503020204020204" pitchFamily="34" charset="-122"/>
                    <a:ea typeface="微软雅黑" panose="020B0503020204020204" pitchFamily="34" charset="-122"/>
                  </a:rPr>
                  <a:t>2. </a:t>
                </a:r>
                <a:r>
                  <a:rPr lang="zh-CN" altLang="en-US" sz="2000" dirty="0">
                    <a:solidFill>
                      <a:srgbClr val="FF0000"/>
                    </a:solidFill>
                    <a:latin typeface="微软雅黑" panose="020B0503020204020204" pitchFamily="34" charset="-122"/>
                    <a:ea typeface="微软雅黑" panose="020B0503020204020204" pitchFamily="34" charset="-122"/>
                  </a:rPr>
                  <a:t>卡诺图法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anose="05000000000000000000"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在逻辑函数的卡诺图中，函数的每个与项对应卡诺图上的一个卡诺圈，若两个卡诺圈相切，相切处将存在冒险。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12000" y="900000"/>
                <a:ext cx="10884600" cy="1246495"/>
              </a:xfrm>
              <a:prstGeom prst="rect">
                <a:avLst/>
              </a:prstGeom>
              <a:blipFill rotWithShape="1">
                <a:blip r:embed="rId1"/>
                <a:stretch>
                  <a:fillRect l="-5" t="-16" r="5"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661913" y="4615201"/>
                <a:ext cx="3456384" cy="832151"/>
              </a:xfrm>
              <a:prstGeom prst="rect">
                <a:avLst/>
              </a:prstGeom>
              <a:noFill/>
            </p:spPr>
            <p:txBody>
              <a:bodyPr wrap="square" lIns="0" tIns="0" rIns="0" bIns="0" rtlCol="0">
                <a:spAutoFit/>
              </a:bodyPr>
              <a:lstStyle/>
              <a:p>
                <a:pPr eaLnBrk="1" hangingPunct="1">
                  <a:lnSpc>
                    <a:spcPct val="100000"/>
                  </a:lnSpc>
                  <a:spcBef>
                    <a:spcPct val="0"/>
                  </a:spcBef>
                  <a:buClrTx/>
                  <a:buSzTx/>
                  <a:buFontTx/>
                  <a:buNone/>
                </a:pPr>
                <a:r>
                  <a:rPr lang="en-US" altLang="zh-CN" b="0" i="1" dirty="0">
                    <a:solidFill>
                      <a:srgbClr val="063DE8">
                        <a:lumMod val="75000"/>
                      </a:srgbClr>
                    </a:solidFill>
                    <a:latin typeface="Cambria Math" panose="02040503050406030204" pitchFamily="18" charset="0"/>
                    <a:ea typeface="Cambria Math" panose="02040503050406030204" pitchFamily="18" charset="0"/>
                  </a:rPr>
                  <a:t>F</a:t>
                </a:r>
                <a14:m>
                  <m:oMath xmlns:m="http://schemas.openxmlformats.org/officeDocument/2006/math">
                    <m:r>
                      <a:rPr lang="en-US" altLang="zh-CN" b="0" i="1">
                        <a:solidFill>
                          <a:srgbClr val="063DE8">
                            <a:lumMod val="75000"/>
                          </a:srgbClr>
                        </a:solidFill>
                        <a:latin typeface="Cambria Math" panose="02040503050406030204" pitchFamily="18" charset="0"/>
                      </a:rPr>
                      <m:t> =</m:t>
                    </m:r>
                    <m:r>
                      <a:rPr lang="en-US" altLang="zh-CN" b="0" i="1">
                        <a:solidFill>
                          <a:srgbClr val="063DE8">
                            <a:lumMod val="75000"/>
                          </a:srgbClr>
                        </a:solidFill>
                        <a:latin typeface="Cambria Math" panose="02040503050406030204" pitchFamily="18" charset="0"/>
                      </a:rPr>
                      <m:t>𝐴𝐵</m:t>
                    </m:r>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oMath>
                </a14:m>
                <a:endParaRPr lang="en-US" altLang="zh-CN" b="0" i="1" dirty="0">
                  <a:solidFill>
                    <a:srgbClr val="063DE8">
                      <a:lumMod val="75000"/>
                    </a:srgbClr>
                  </a:solidFill>
                  <a:latin typeface="Cambria Math" panose="02040503050406030204" pitchFamily="18" charset="0"/>
                  <a:ea typeface="微软雅黑" panose="020B0503020204020204" pitchFamily="34" charset="-122"/>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𝐵</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rPr>
                      <m:t>𝐵</m:t>
                    </m:r>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𝐶</m:t>
                        </m:r>
                      </m:e>
                    </m:acc>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𝐴𝐵𝐶</m:t>
                    </m:r>
                  </m:oMath>
                </a14:m>
                <a:endParaRPr lang="en-US" altLang="zh-CN" b="0" i="1" dirty="0">
                  <a:solidFill>
                    <a:srgbClr val="063DE8">
                      <a:lumMod val="75000"/>
                    </a:srgbClr>
                  </a:solidFill>
                  <a:latin typeface="Cambria Math" panose="02040503050406030204" pitchFamily="18" charset="0"/>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nary>
                      <m:naryPr>
                        <m:chr m:val="∑"/>
                        <m:subHide m:val="on"/>
                        <m:supHide m:val="on"/>
                        <m:ctrlPr>
                          <a:rPr lang="en-US" altLang="zh-CN" b="0" i="1">
                            <a:solidFill>
                              <a:srgbClr val="063DE8">
                                <a:lumMod val="75000"/>
                              </a:srgbClr>
                            </a:solidFill>
                            <a:latin typeface="Cambria Math" panose="02040503050406030204" pitchFamily="18" charset="0"/>
                          </a:rPr>
                        </m:ctrlPr>
                      </m:naryPr>
                      <m:sub/>
                      <m:sup/>
                      <m:e>
                        <m:r>
                          <a:rPr lang="en-US" altLang="zh-CN" b="0" i="1">
                            <a:solidFill>
                              <a:srgbClr val="063DE8">
                                <a:lumMod val="75000"/>
                              </a:srgbClr>
                            </a:solidFill>
                            <a:latin typeface="Cambria Math" panose="02040503050406030204" pitchFamily="18" charset="0"/>
                          </a:rPr>
                          <m:t>𝑚</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1</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3</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6</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7</m:t>
                        </m:r>
                        <m:r>
                          <a:rPr lang="en-US" altLang="zh-CN" b="0" i="1">
                            <a:solidFill>
                              <a:srgbClr val="063DE8">
                                <a:lumMod val="75000"/>
                              </a:srgbClr>
                            </a:solidFill>
                            <a:latin typeface="Cambria Math" panose="02040503050406030204" pitchFamily="18" charset="0"/>
                          </a:rPr>
                          <m:t>)</m:t>
                        </m:r>
                      </m:e>
                    </m:nary>
                  </m:oMath>
                </a14:m>
                <a:endParaRPr lang="zh-CN" altLang="en-US" b="0" dirty="0">
                  <a:solidFill>
                    <a:srgbClr val="063DE8">
                      <a:lumMod val="75000"/>
                    </a:srgbClr>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661913" y="4615201"/>
                <a:ext cx="3456384" cy="832151"/>
              </a:xfrm>
              <a:prstGeom prst="rect">
                <a:avLst/>
              </a:prstGeom>
              <a:blipFill rotWithShape="1">
                <a:blip r:embed="rId2"/>
                <a:stretch>
                  <a:fillRect l="-3" t="-3" r="6" b="-267"/>
                </a:stretch>
              </a:blipFill>
            </p:spPr>
            <p:txBody>
              <a:bodyPr/>
              <a:lstStyle/>
              <a:p>
                <a:r>
                  <a:rPr lang="zh-CN" altLang="en-US">
                    <a:noFill/>
                  </a:rPr>
                  <a:t> </a:t>
                </a:r>
              </a:p>
            </p:txBody>
          </p:sp>
        </mc:Fallback>
      </mc:AlternateContent>
      <p:graphicFrame>
        <p:nvGraphicFramePr>
          <p:cNvPr id="15" name="表格 14"/>
          <p:cNvGraphicFramePr>
            <a:graphicFrameLocks noGrp="1"/>
          </p:cNvGraphicFramePr>
          <p:nvPr/>
        </p:nvGraphicFramePr>
        <p:xfrm>
          <a:off x="7104112" y="2775379"/>
          <a:ext cx="3238620" cy="1431160"/>
        </p:xfrm>
        <a:graphic>
          <a:graphicData uri="http://schemas.openxmlformats.org/drawingml/2006/table">
            <a:tbl>
              <a:tblPr firstRow="1" bandRow="1">
                <a:tableStyleId>{5C22544A-7EE6-4342-B048-85BDC9FD1C3A}</a:tableStyleId>
              </a:tblPr>
              <a:tblGrid>
                <a:gridCol w="809655"/>
                <a:gridCol w="809655"/>
                <a:gridCol w="809655"/>
                <a:gridCol w="809655"/>
              </a:tblGrid>
              <a:tr h="715580">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715580">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bl>
          </a:graphicData>
        </a:graphic>
      </p:graphicFrame>
      <p:cxnSp>
        <p:nvCxnSpPr>
          <p:cNvPr id="16" name="直接连接符 15"/>
          <p:cNvCxnSpPr/>
          <p:nvPr/>
        </p:nvCxnSpPr>
        <p:spPr bwMode="auto">
          <a:xfrm flipH="1" flipV="1">
            <a:off x="6605696" y="2351496"/>
            <a:ext cx="498416" cy="414077"/>
          </a:xfrm>
          <a:prstGeom prst="line">
            <a:avLst/>
          </a:prstGeom>
          <a:noFill/>
          <a:ln w="12700" cap="flat" cmpd="sng" algn="ctr">
            <a:solidFill>
              <a:schemeClr val="tx1"/>
            </a:solidFill>
            <a:prstDash val="solid"/>
            <a:round/>
            <a:headEnd type="none" w="med" len="med"/>
            <a:tailEnd type="none" w="med" len="med"/>
          </a:ln>
          <a:effectLst/>
        </p:spPr>
      </p:cxnSp>
      <p:sp>
        <p:nvSpPr>
          <p:cNvPr id="17" name="文本框 16"/>
          <p:cNvSpPr txBox="1"/>
          <p:nvPr/>
        </p:nvSpPr>
        <p:spPr>
          <a:xfrm>
            <a:off x="6804977" y="2259281"/>
            <a:ext cx="557523"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AB</a:t>
            </a:r>
            <a:endParaRPr lang="zh-CN" altLang="en-US" sz="2000" b="0" dirty="0">
              <a:solidFill>
                <a:srgbClr val="C00000"/>
              </a:solidFill>
            </a:endParaRPr>
          </a:p>
        </p:txBody>
      </p:sp>
      <p:sp>
        <p:nvSpPr>
          <p:cNvPr id="18" name="文本框 17"/>
          <p:cNvSpPr txBox="1"/>
          <p:nvPr/>
        </p:nvSpPr>
        <p:spPr>
          <a:xfrm>
            <a:off x="6638880" y="2553210"/>
            <a:ext cx="432048"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C</a:t>
            </a:r>
            <a:endParaRPr lang="zh-CN" altLang="en-US" sz="2000" b="0" dirty="0">
              <a:solidFill>
                <a:srgbClr val="C00000"/>
              </a:solidFill>
            </a:endParaRPr>
          </a:p>
        </p:txBody>
      </p:sp>
      <p:sp>
        <p:nvSpPr>
          <p:cNvPr id="19" name="文本框 18"/>
          <p:cNvSpPr txBox="1"/>
          <p:nvPr/>
        </p:nvSpPr>
        <p:spPr>
          <a:xfrm>
            <a:off x="7104113" y="2387869"/>
            <a:ext cx="792452"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00</a:t>
            </a:r>
            <a:endParaRPr lang="zh-CN" altLang="en-US" sz="2000" b="0" dirty="0">
              <a:solidFill>
                <a:srgbClr val="063DE8"/>
              </a:solidFill>
            </a:endParaRPr>
          </a:p>
        </p:txBody>
      </p:sp>
      <p:sp>
        <p:nvSpPr>
          <p:cNvPr id="24" name="文本框 23"/>
          <p:cNvSpPr txBox="1"/>
          <p:nvPr/>
        </p:nvSpPr>
        <p:spPr>
          <a:xfrm>
            <a:off x="7913498" y="2365462"/>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01</a:t>
            </a:r>
            <a:endParaRPr lang="zh-CN" altLang="en-US" sz="2000" b="0" dirty="0">
              <a:solidFill>
                <a:srgbClr val="063DE8"/>
              </a:solidFill>
            </a:endParaRPr>
          </a:p>
        </p:txBody>
      </p:sp>
      <p:sp>
        <p:nvSpPr>
          <p:cNvPr id="25" name="文本框 24"/>
          <p:cNvSpPr txBox="1"/>
          <p:nvPr/>
        </p:nvSpPr>
        <p:spPr>
          <a:xfrm>
            <a:off x="6734154" y="3649821"/>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1</a:t>
            </a:r>
            <a:endParaRPr lang="zh-CN" altLang="en-US" sz="2000" b="0" dirty="0">
              <a:solidFill>
                <a:srgbClr val="063DE8"/>
              </a:solidFill>
            </a:endParaRPr>
          </a:p>
        </p:txBody>
      </p:sp>
      <p:sp>
        <p:nvSpPr>
          <p:cNvPr id="26" name="文本框 25"/>
          <p:cNvSpPr txBox="1"/>
          <p:nvPr/>
        </p:nvSpPr>
        <p:spPr>
          <a:xfrm>
            <a:off x="6744072" y="2986293"/>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0</a:t>
            </a:r>
            <a:endParaRPr lang="zh-CN" altLang="en-US" sz="2000" b="0" dirty="0">
              <a:solidFill>
                <a:srgbClr val="063DE8"/>
              </a:solidFill>
            </a:endParaRPr>
          </a:p>
        </p:txBody>
      </p:sp>
      <p:sp>
        <p:nvSpPr>
          <p:cNvPr id="27" name="文本框 26"/>
          <p:cNvSpPr txBox="1"/>
          <p:nvPr/>
        </p:nvSpPr>
        <p:spPr>
          <a:xfrm>
            <a:off x="8722954" y="2387869"/>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11</a:t>
            </a:r>
            <a:endParaRPr lang="zh-CN" altLang="en-US" sz="2000" b="0" dirty="0">
              <a:solidFill>
                <a:srgbClr val="063DE8"/>
              </a:solidFill>
            </a:endParaRPr>
          </a:p>
        </p:txBody>
      </p:sp>
      <p:sp>
        <p:nvSpPr>
          <p:cNvPr id="28" name="文本框 27"/>
          <p:cNvSpPr txBox="1"/>
          <p:nvPr/>
        </p:nvSpPr>
        <p:spPr>
          <a:xfrm>
            <a:off x="9540726" y="2351495"/>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10</a:t>
            </a:r>
            <a:endParaRPr lang="zh-CN" altLang="en-US" sz="2000" b="0" dirty="0">
              <a:solidFill>
                <a:srgbClr val="063DE8"/>
              </a:solidFill>
            </a:endParaRPr>
          </a:p>
        </p:txBody>
      </p:sp>
      <p:sp>
        <p:nvSpPr>
          <p:cNvPr id="8" name="椭圆 7"/>
          <p:cNvSpPr/>
          <p:nvPr/>
        </p:nvSpPr>
        <p:spPr bwMode="auto">
          <a:xfrm>
            <a:off x="8832304" y="2903967"/>
            <a:ext cx="608044" cy="11675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9" name="椭圆 28"/>
          <p:cNvSpPr/>
          <p:nvPr/>
        </p:nvSpPr>
        <p:spPr bwMode="auto">
          <a:xfrm>
            <a:off x="7285367" y="3561844"/>
            <a:ext cx="1222396" cy="576064"/>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12" name="直接箭头连接符 11"/>
          <p:cNvCxnSpPr/>
          <p:nvPr/>
        </p:nvCxnSpPr>
        <p:spPr bwMode="auto">
          <a:xfrm>
            <a:off x="8087495" y="4114987"/>
            <a:ext cx="367446" cy="479062"/>
          </a:xfrm>
          <a:prstGeom prst="straightConnector1">
            <a:avLst/>
          </a:prstGeom>
          <a:noFill/>
          <a:ln w="12700" cap="flat" cmpd="sng" algn="ctr">
            <a:solidFill>
              <a:schemeClr val="tx1"/>
            </a:solidFill>
            <a:prstDash val="solid"/>
            <a:round/>
            <a:headEnd type="none" w="med" len="med"/>
            <a:tailEnd type="triangle"/>
          </a:ln>
          <a:effectLst/>
        </p:spPr>
      </p:cxnSp>
      <p:cxnSp>
        <p:nvCxnSpPr>
          <p:cNvPr id="30" name="直接箭头连接符 29"/>
          <p:cNvCxnSpPr/>
          <p:nvPr/>
        </p:nvCxnSpPr>
        <p:spPr bwMode="auto">
          <a:xfrm>
            <a:off x="9264352" y="3999515"/>
            <a:ext cx="173972" cy="594534"/>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4" name="矩形 33"/>
              <p:cNvSpPr/>
              <p:nvPr/>
            </p:nvSpPr>
            <p:spPr>
              <a:xfrm>
                <a:off x="9100603" y="4504384"/>
                <a:ext cx="592278" cy="400110"/>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000" b="0" i="1">
                          <a:solidFill>
                            <a:srgbClr val="063DE8"/>
                          </a:solidFill>
                          <a:latin typeface="Cambria Math" panose="02040503050406030204" pitchFamily="18" charset="0"/>
                        </a:rPr>
                        <m:t>𝐴𝐵</m:t>
                      </m:r>
                    </m:oMath>
                  </m:oMathPara>
                </a14:m>
                <a:endParaRPr lang="zh-CN" altLang="en-US" sz="2000" b="0" dirty="0">
                  <a:solidFill>
                    <a:srgbClr val="FC0128"/>
                  </a:solidFill>
                </a:endParaRPr>
              </a:p>
            </p:txBody>
          </p:sp>
        </mc:Choice>
        <mc:Fallback>
          <p:sp>
            <p:nvSpPr>
              <p:cNvPr id="34" name="矩形 33"/>
              <p:cNvSpPr>
                <a:spLocks noRot="1" noChangeAspect="1" noMove="1" noResize="1" noEditPoints="1" noAdjustHandles="1" noChangeArrowheads="1" noChangeShapeType="1" noTextEdit="1"/>
              </p:cNvSpPr>
              <p:nvPr/>
            </p:nvSpPr>
            <p:spPr>
              <a:xfrm>
                <a:off x="9100603" y="4504384"/>
                <a:ext cx="592278" cy="400110"/>
              </a:xfrm>
              <a:prstGeom prst="rect">
                <a:avLst/>
              </a:prstGeom>
              <a:blipFill rotWithShape="1">
                <a:blip r:embed="rId3"/>
                <a:stretch>
                  <a:fillRect l="-71" t="-82" r="41" b="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8359945" y="4464485"/>
                <a:ext cx="568745" cy="400815"/>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m:oMathPara>
                </a14:m>
                <a:endParaRPr lang="en-US" altLang="zh-CN" sz="2000" b="0" i="1" dirty="0">
                  <a:solidFill>
                    <a:srgbClr val="063DE8"/>
                  </a:solidFill>
                  <a:latin typeface="Cambria Math" panose="02040503050406030204" pitchFamily="18" charset="0"/>
                  <a:ea typeface="微软雅黑" panose="020B0503020204020204" pitchFamily="34" charset="-122"/>
                </a:endParaRPr>
              </a:p>
            </p:txBody>
          </p:sp>
        </mc:Choice>
        <mc:Fallback>
          <p:sp>
            <p:nvSpPr>
              <p:cNvPr id="35" name="矩形 34"/>
              <p:cNvSpPr>
                <a:spLocks noRot="1" noChangeAspect="1" noMove="1" noResize="1" noEditPoints="1" noAdjustHandles="1" noChangeArrowheads="1" noChangeShapeType="1" noTextEdit="1"/>
              </p:cNvSpPr>
              <p:nvPr/>
            </p:nvSpPr>
            <p:spPr>
              <a:xfrm>
                <a:off x="8359945" y="4464485"/>
                <a:ext cx="568745" cy="400815"/>
              </a:xfrm>
              <a:prstGeom prst="rect">
                <a:avLst/>
              </a:prstGeom>
              <a:blipFill rotWithShape="1">
                <a:blip r:embed="rId4"/>
                <a:stretch>
                  <a:fillRect l="-30" t="-109" r="104" b="141"/>
                </a:stretch>
              </a:blipFill>
            </p:spPr>
            <p:txBody>
              <a:bodyPr/>
              <a:lstStyle/>
              <a:p>
                <a:r>
                  <a:rPr lang="zh-CN" altLang="en-US">
                    <a:noFill/>
                  </a:rPr>
                  <a:t> </a:t>
                </a:r>
              </a:p>
            </p:txBody>
          </p:sp>
        </mc:Fallback>
      </mc:AlternateContent>
      <p:grpSp>
        <p:nvGrpSpPr>
          <p:cNvPr id="45" name="组合 44"/>
          <p:cNvGrpSpPr/>
          <p:nvPr/>
        </p:nvGrpSpPr>
        <p:grpSpPr>
          <a:xfrm>
            <a:off x="8489762" y="3849876"/>
            <a:ext cx="1746951" cy="1955388"/>
            <a:chOff x="6965761" y="3849876"/>
            <a:chExt cx="1746951" cy="1955388"/>
          </a:xfrm>
        </p:grpSpPr>
        <p:cxnSp>
          <p:nvCxnSpPr>
            <p:cNvPr id="37" name="直接箭头连接符 36"/>
            <p:cNvCxnSpPr>
              <a:stCxn id="29" idx="6"/>
            </p:cNvCxnSpPr>
            <p:nvPr/>
          </p:nvCxnSpPr>
          <p:spPr bwMode="auto">
            <a:xfrm flipV="1">
              <a:off x="6965761" y="3849876"/>
              <a:ext cx="396549" cy="6139"/>
            </a:xfrm>
            <a:prstGeom prst="straightConnector1">
              <a:avLst/>
            </a:prstGeom>
            <a:noFill/>
            <a:ln w="12700" cap="flat" cmpd="sng" algn="ctr">
              <a:solidFill>
                <a:srgbClr val="FF0000"/>
              </a:solidFill>
              <a:prstDash val="solid"/>
              <a:round/>
              <a:headEnd type="triangle" w="med" len="med"/>
              <a:tailEnd type="triangle" w="med" len="med"/>
            </a:ln>
            <a:effectLst/>
          </p:spPr>
        </p:cxnSp>
        <p:sp>
          <p:nvSpPr>
            <p:cNvPr id="11" name="圆角矩形标注 10"/>
            <p:cNvSpPr/>
            <p:nvPr/>
          </p:nvSpPr>
          <p:spPr bwMode="auto">
            <a:xfrm>
              <a:off x="7164035" y="5089440"/>
              <a:ext cx="1548677" cy="715824"/>
            </a:xfrm>
            <a:prstGeom prst="wedgeRoundRectCallout">
              <a:avLst>
                <a:gd name="adj1" fmla="val -49463"/>
                <a:gd name="adj2" fmla="val -22297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两圈相切，</a:t>
              </a:r>
              <a:r>
                <a:rPr lang="en-US" altLang="zh-CN" sz="1200" b="0" dirty="0">
                  <a:solidFill>
                    <a:srgbClr val="000000"/>
                  </a:solidFill>
                  <a:latin typeface="微软雅黑" panose="020B0503020204020204" pitchFamily="34" charset="-122"/>
                  <a:ea typeface="微软雅黑" panose="020B0503020204020204" pitchFamily="34" charset="-122"/>
                </a:rPr>
                <a:t>ABC</a:t>
              </a:r>
              <a:r>
                <a:rPr lang="zh-CN" altLang="en-US" sz="1200" b="0" dirty="0">
                  <a:solidFill>
                    <a:srgbClr val="000000"/>
                  </a:solidFill>
                  <a:latin typeface="微软雅黑" panose="020B0503020204020204" pitchFamily="34" charset="-122"/>
                  <a:ea typeface="微软雅黑" panose="020B0503020204020204" pitchFamily="34" charset="-122"/>
                </a:rPr>
                <a:t>从</a:t>
              </a:r>
              <a:r>
                <a:rPr lang="en-US" altLang="zh-CN" sz="1200" b="0" dirty="0">
                  <a:solidFill>
                    <a:srgbClr val="000000"/>
                  </a:solidFill>
                  <a:latin typeface="微软雅黑" panose="020B0503020204020204" pitchFamily="34" charset="-122"/>
                  <a:ea typeface="微软雅黑" panose="020B0503020204020204" pitchFamily="34" charset="-122"/>
                </a:rPr>
                <a:t>111</a:t>
              </a:r>
              <a:r>
                <a:rPr lang="en-US" altLang="zh-CN"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011</a:t>
              </a:r>
              <a:r>
                <a:rPr lang="zh-CN" altLang="en-US"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时，存在冒险。</a:t>
              </a:r>
              <a:endParaRPr lang="zh-CN" altLang="en-US" sz="1200" b="0" dirty="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ClrTx/>
                <a:buSzTx/>
                <a:buFontTx/>
                <a:buNone/>
              </a:pPr>
              <a:endParaRPr lang="zh-CN" altLang="en-US" sz="1200" b="0" dirty="0">
                <a:solidFill>
                  <a:srgbClr val="063DE8"/>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166272" y="2224925"/>
            <a:ext cx="5688632" cy="2163536"/>
            <a:chOff x="323528" y="3068960"/>
            <a:chExt cx="5688632" cy="2163536"/>
          </a:xfrm>
        </p:grpSpPr>
        <mc:AlternateContent xmlns:mc="http://schemas.openxmlformats.org/markup-compatibility/2006">
          <mc:Choice xmlns:a14="http://schemas.microsoft.com/office/drawing/2010/main" Requires="a14">
            <p:sp>
              <p:nvSpPr>
                <p:cNvPr id="39" name="文本框 38"/>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p:sp>
              <p:nvSpPr>
                <p:cNvPr id="39" name="文本框 38"/>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rotWithShape="1">
                  <a:blip r:embed="rId5"/>
                </a:blipFill>
              </p:spPr>
              <p:txBody>
                <a:bodyPr/>
                <a:lstStyle/>
                <a:p>
                  <a:r>
                    <a:rPr lang="zh-CN" altLang="en-US">
                      <a:noFill/>
                    </a:rPr>
                    <a:t> </a:t>
                  </a:r>
                </a:p>
              </p:txBody>
            </p:sp>
          </mc:Fallback>
        </mc:AlternateContent>
        <p:grpSp>
          <p:nvGrpSpPr>
            <p:cNvPr id="40" name="组合 39"/>
            <p:cNvGrpSpPr/>
            <p:nvPr/>
          </p:nvGrpSpPr>
          <p:grpSpPr>
            <a:xfrm>
              <a:off x="323528" y="3068960"/>
              <a:ext cx="5688632" cy="2163536"/>
              <a:chOff x="467544" y="2360442"/>
              <a:chExt cx="5688632" cy="2163536"/>
            </a:xfrm>
          </p:grpSpPr>
          <p:pic>
            <p:nvPicPr>
              <p:cNvPr id="41" name="图片 40"/>
              <p:cNvPicPr>
                <a:picLocks noChangeAspect="1"/>
              </p:cNvPicPr>
              <p:nvPr/>
            </p:nvPicPr>
            <p:blipFill>
              <a:blip r:embed="rId6"/>
              <a:stretch>
                <a:fillRect/>
              </a:stretch>
            </p:blipFill>
            <p:spPr>
              <a:xfrm>
                <a:off x="961449" y="3155826"/>
                <a:ext cx="3946721" cy="1368152"/>
              </a:xfrm>
              <a:prstGeom prst="rect">
                <a:avLst/>
              </a:prstGeom>
            </p:spPr>
          </p:pic>
          <p:sp>
            <p:nvSpPr>
              <p:cNvPr id="42" name="文本框 41"/>
              <p:cNvSpPr txBox="1"/>
              <p:nvPr/>
            </p:nvSpPr>
            <p:spPr>
              <a:xfrm>
                <a:off x="467544" y="2360442"/>
                <a:ext cx="5688632" cy="679801"/>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时，逻辑电路存在冒险</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7" grpId="0"/>
      <p:bldP spid="18" grpId="0"/>
      <p:bldP spid="19" grpId="0"/>
      <p:bldP spid="24" grpId="0"/>
      <p:bldP spid="25" grpId="0"/>
      <p:bldP spid="26" grpId="0"/>
      <p:bldP spid="27" grpId="0"/>
      <p:bldP spid="28" grpId="0"/>
      <p:bldP spid="8" grpId="0" animBg="1"/>
      <p:bldP spid="29" grpId="0" animBg="1"/>
      <p:bldP spid="34" grpId="0"/>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竞争冒险的消除</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11999" y="900000"/>
                <a:ext cx="7175703" cy="2748829"/>
              </a:xfrm>
            </p:spPr>
            <p:txBody>
              <a:bodyPr/>
              <a:lstStyle/>
              <a:p>
                <a:pPr marL="457200" indent="-457200">
                  <a:buFont typeface="+mj-lt"/>
                  <a:buAutoNum type="arabicPeriod"/>
                </a:pPr>
                <a:r>
                  <a:rPr lang="zh-CN" altLang="en-US" sz="2000" dirty="0"/>
                  <a:t>修改逻辑设计</a:t>
                </a:r>
                <a:endParaRPr lang="en-US" altLang="zh-CN" sz="2000" dirty="0"/>
              </a:p>
              <a:p>
                <a:pPr marL="555625" lvl="1" indent="-285750"/>
                <a:r>
                  <a:rPr lang="zh-CN" altLang="en-US" b="0" dirty="0"/>
                  <a:t>消除互补变量。如</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r>
                      <a:rPr lang="en-US" altLang="zh-CN" b="0" i="1">
                        <a:latin typeface="Cambria Math" panose="02040503050406030204" pitchFamily="18" charset="0"/>
                      </a:rPr>
                      <m:t>𝐵</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m:t>
                    </m:r>
                    <m:r>
                      <a:rPr lang="en-US" altLang="zh-CN" b="0" i="1">
                        <a:latin typeface="Cambria Math" panose="02040503050406030204" pitchFamily="18" charset="0"/>
                      </a:rPr>
                      <m:t>𝐶</m:t>
                    </m:r>
                    <m:r>
                      <a:rPr lang="en-US" altLang="zh-CN" b="0" i="1">
                        <a:latin typeface="Cambria Math" panose="02040503050406030204" pitchFamily="18" charset="0"/>
                      </a:rPr>
                      <m:t>)</m:t>
                    </m:r>
                    <m:r>
                      <a:rPr lang="zh-CN" altLang="en-US" b="0" i="1">
                        <a:latin typeface="Cambria Math" panose="02040503050406030204" pitchFamily="18" charset="0"/>
                      </a:rPr>
                      <m:t>，若</m:t>
                    </m:r>
                  </m:oMath>
                </a14:m>
                <a:r>
                  <a:rPr lang="zh-CN" altLang="en-US" b="0" dirty="0"/>
                  <a:t>直接据此设计逻辑电路，当</a:t>
                </a:r>
                <a:r>
                  <a:rPr lang="en-US" altLang="zh-CN" b="0" dirty="0"/>
                  <a:t>B=C=1</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存在冒险。修改设计，</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endParaRPr lang="en-US" altLang="zh-CN" b="0" dirty="0"/>
              </a:p>
              <a:p>
                <a:pPr marL="555625" lvl="1" indent="-285750"/>
                <a:r>
                  <a:rPr lang="zh-CN" altLang="en-US" b="0" dirty="0"/>
                  <a:t>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zh-CN" altLang="en-US" b="0" i="1">
                        <a:latin typeface="Cambria Math" panose="02040503050406030204" pitchFamily="18" charset="0"/>
                      </a:rPr>
                      <m:t>，</m:t>
                    </m:r>
                  </m:oMath>
                </a14:m>
                <a:r>
                  <a:rPr lang="zh-CN" altLang="en-US" b="0" dirty="0"/>
                  <a:t>当</a:t>
                </a:r>
                <a:r>
                  <a:rPr lang="en-US" altLang="zh-CN" b="0" dirty="0"/>
                  <a:t>B=C=1</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endParaRPr lang="zh-CN" altLang="en-US" b="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11999" y="900000"/>
                <a:ext cx="7175703" cy="2748829"/>
              </a:xfrm>
              <a:blipFill rotWithShape="1">
                <a:blip r:embed="rId1"/>
                <a:stretch>
                  <a:fillRect l="-7" t="-7" r="1" b="4"/>
                </a:stretch>
              </a:blipFill>
            </p:spPr>
            <p:txBody>
              <a:bodyPr/>
              <a:lstStyle/>
              <a:p>
                <a:r>
                  <a:rPr lang="zh-CN" altLang="en-US">
                    <a:noFill/>
                  </a:rPr>
                  <a:t> </a:t>
                </a:r>
              </a:p>
            </p:txBody>
          </p:sp>
        </mc:Fallback>
      </mc:AlternateContent>
      <p:graphicFrame>
        <p:nvGraphicFramePr>
          <p:cNvPr id="4" name="表格 3"/>
          <p:cNvGraphicFramePr>
            <a:graphicFrameLocks noGrp="1"/>
          </p:cNvGraphicFramePr>
          <p:nvPr/>
        </p:nvGraphicFramePr>
        <p:xfrm>
          <a:off x="8328248" y="1767427"/>
          <a:ext cx="2230040" cy="1085736"/>
        </p:xfrm>
        <a:graphic>
          <a:graphicData uri="http://schemas.openxmlformats.org/drawingml/2006/table">
            <a:tbl>
              <a:tblPr firstRow="1" bandRow="1">
                <a:tableStyleId>{5C22544A-7EE6-4342-B048-85BDC9FD1C3A}</a:tableStyleId>
              </a:tblPr>
              <a:tblGrid>
                <a:gridCol w="557510"/>
                <a:gridCol w="557510"/>
                <a:gridCol w="557510"/>
                <a:gridCol w="557510"/>
              </a:tblGrid>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bl>
          </a:graphicData>
        </a:graphic>
      </p:graphicFrame>
      <p:cxnSp>
        <p:nvCxnSpPr>
          <p:cNvPr id="5" name="直接连接符 4"/>
          <p:cNvCxnSpPr>
            <a:endCxn id="6" idx="1"/>
          </p:cNvCxnSpPr>
          <p:nvPr/>
        </p:nvCxnSpPr>
        <p:spPr bwMode="auto">
          <a:xfrm flipH="1" flipV="1">
            <a:off x="8065552" y="1501201"/>
            <a:ext cx="257054" cy="264932"/>
          </a:xfrm>
          <a:prstGeom prst="line">
            <a:avLst/>
          </a:prstGeom>
          <a:noFill/>
          <a:ln w="12700" cap="flat" cmpd="sng" algn="ctr">
            <a:solidFill>
              <a:schemeClr val="tx1"/>
            </a:solidFill>
            <a:prstDash val="solid"/>
            <a:round/>
            <a:headEnd type="none" w="med" len="med"/>
            <a:tailEnd type="none" w="med" len="med"/>
          </a:ln>
          <a:effectLst/>
        </p:spPr>
      </p:cxnSp>
      <p:sp>
        <p:nvSpPr>
          <p:cNvPr id="6" name="文本框 5"/>
          <p:cNvSpPr txBox="1"/>
          <p:nvPr/>
        </p:nvSpPr>
        <p:spPr>
          <a:xfrm>
            <a:off x="8065553" y="1347313"/>
            <a:ext cx="439607"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AB</a:t>
            </a:r>
            <a:endParaRPr lang="zh-CN" altLang="en-US" sz="1400" b="0" dirty="0">
              <a:solidFill>
                <a:srgbClr val="C00000"/>
              </a:solidFill>
            </a:endParaRPr>
          </a:p>
        </p:txBody>
      </p:sp>
      <p:sp>
        <p:nvSpPr>
          <p:cNvPr id="7" name="文本框 6"/>
          <p:cNvSpPr txBox="1"/>
          <p:nvPr/>
        </p:nvSpPr>
        <p:spPr>
          <a:xfrm>
            <a:off x="8027779" y="1637187"/>
            <a:ext cx="300468"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C</a:t>
            </a:r>
            <a:endParaRPr lang="zh-CN" altLang="en-US" sz="1400" b="0" dirty="0">
              <a:solidFill>
                <a:srgbClr val="C00000"/>
              </a:solidFill>
            </a:endParaRPr>
          </a:p>
        </p:txBody>
      </p:sp>
      <p:sp>
        <p:nvSpPr>
          <p:cNvPr id="8" name="文本框 7"/>
          <p:cNvSpPr txBox="1"/>
          <p:nvPr/>
        </p:nvSpPr>
        <p:spPr>
          <a:xfrm>
            <a:off x="8314087" y="1463518"/>
            <a:ext cx="576063" cy="307777"/>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400" b="0" dirty="0">
                <a:solidFill>
                  <a:srgbClr val="063DE8"/>
                </a:solidFill>
              </a:rPr>
              <a:t>00</a:t>
            </a:r>
            <a:endParaRPr lang="zh-CN" altLang="en-US" sz="1400" b="0" dirty="0">
              <a:solidFill>
                <a:srgbClr val="063DE8"/>
              </a:solidFill>
            </a:endParaRPr>
          </a:p>
        </p:txBody>
      </p:sp>
      <p:sp>
        <p:nvSpPr>
          <p:cNvPr id="9" name="文本框 8"/>
          <p:cNvSpPr txBox="1"/>
          <p:nvPr/>
        </p:nvSpPr>
        <p:spPr>
          <a:xfrm>
            <a:off x="8903543" y="1469113"/>
            <a:ext cx="568804"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01</a:t>
            </a:r>
            <a:endParaRPr lang="zh-CN" altLang="en-US" b="0" dirty="0">
              <a:solidFill>
                <a:srgbClr val="063DE8"/>
              </a:solidFill>
            </a:endParaRPr>
          </a:p>
        </p:txBody>
      </p:sp>
      <p:sp>
        <p:nvSpPr>
          <p:cNvPr id="10" name="文本框 9"/>
          <p:cNvSpPr txBox="1"/>
          <p:nvPr/>
        </p:nvSpPr>
        <p:spPr>
          <a:xfrm>
            <a:off x="7950729" y="2357750"/>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1</a:t>
            </a:r>
            <a:endParaRPr lang="zh-CN" altLang="en-US" sz="1600" b="0" dirty="0">
              <a:solidFill>
                <a:srgbClr val="063DE8"/>
              </a:solidFill>
            </a:endParaRPr>
          </a:p>
        </p:txBody>
      </p:sp>
      <p:sp>
        <p:nvSpPr>
          <p:cNvPr id="11" name="文本框 10"/>
          <p:cNvSpPr txBox="1"/>
          <p:nvPr/>
        </p:nvSpPr>
        <p:spPr>
          <a:xfrm>
            <a:off x="7954046" y="1851507"/>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0</a:t>
            </a:r>
            <a:endParaRPr lang="zh-CN" altLang="en-US" sz="1600" b="0" dirty="0">
              <a:solidFill>
                <a:srgbClr val="063DE8"/>
              </a:solidFill>
            </a:endParaRPr>
          </a:p>
        </p:txBody>
      </p:sp>
      <p:sp>
        <p:nvSpPr>
          <p:cNvPr id="12" name="文本框 11"/>
          <p:cNvSpPr txBox="1"/>
          <p:nvPr/>
        </p:nvSpPr>
        <p:spPr>
          <a:xfrm>
            <a:off x="925690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11</a:t>
            </a:r>
            <a:endParaRPr lang="zh-CN" altLang="en-US" b="0" dirty="0">
              <a:solidFill>
                <a:srgbClr val="063DE8"/>
              </a:solidFill>
            </a:endParaRPr>
          </a:p>
        </p:txBody>
      </p:sp>
      <p:sp>
        <p:nvSpPr>
          <p:cNvPr id="13" name="文本框 12"/>
          <p:cNvSpPr txBox="1"/>
          <p:nvPr/>
        </p:nvSpPr>
        <p:spPr>
          <a:xfrm>
            <a:off x="982617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10</a:t>
            </a:r>
            <a:endParaRPr lang="zh-CN" altLang="en-US" b="0" dirty="0">
              <a:solidFill>
                <a:srgbClr val="063DE8"/>
              </a:solidFill>
            </a:endParaRPr>
          </a:p>
        </p:txBody>
      </p:sp>
      <p:sp>
        <p:nvSpPr>
          <p:cNvPr id="14" name="椭圆 13"/>
          <p:cNvSpPr/>
          <p:nvPr/>
        </p:nvSpPr>
        <p:spPr bwMode="auto">
          <a:xfrm>
            <a:off x="9476872" y="2356212"/>
            <a:ext cx="998794" cy="43921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b="0">
              <a:solidFill>
                <a:srgbClr val="FC0128"/>
              </a:solidFill>
            </a:endParaRPr>
          </a:p>
        </p:txBody>
      </p:sp>
      <p:sp>
        <p:nvSpPr>
          <p:cNvPr id="15" name="椭圆 14"/>
          <p:cNvSpPr/>
          <p:nvPr/>
        </p:nvSpPr>
        <p:spPr bwMode="auto">
          <a:xfrm>
            <a:off x="8963498" y="1833660"/>
            <a:ext cx="394536" cy="951341"/>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b="0">
              <a:solidFill>
                <a:srgbClr val="FC0128"/>
              </a:solidFill>
            </a:endParaRPr>
          </a:p>
        </p:txBody>
      </p:sp>
      <p:cxnSp>
        <p:nvCxnSpPr>
          <p:cNvPr id="16" name="直接箭头连接符 15"/>
          <p:cNvCxnSpPr>
            <a:stCxn id="15" idx="4"/>
            <a:endCxn id="19" idx="0"/>
          </p:cNvCxnSpPr>
          <p:nvPr/>
        </p:nvCxnSpPr>
        <p:spPr bwMode="auto">
          <a:xfrm flipH="1">
            <a:off x="8858368" y="2785000"/>
            <a:ext cx="302398" cy="344556"/>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10219530" y="2782030"/>
            <a:ext cx="256136" cy="347526"/>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8" name="矩形 17"/>
              <p:cNvSpPr/>
              <p:nvPr/>
            </p:nvSpPr>
            <p:spPr>
              <a:xfrm>
                <a:off x="10357870" y="2990257"/>
                <a:ext cx="503086" cy="338554"/>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1600" b="0" i="1">
                          <a:solidFill>
                            <a:srgbClr val="063DE8"/>
                          </a:solidFill>
                          <a:latin typeface="Cambria Math" panose="02040503050406030204" pitchFamily="18" charset="0"/>
                        </a:rPr>
                        <m:t>𝐴𝐶</m:t>
                      </m:r>
                    </m:oMath>
                  </m:oMathPara>
                </a14:m>
                <a:endParaRPr lang="zh-CN" altLang="en-US" sz="1600" b="0" dirty="0">
                  <a:solidFill>
                    <a:srgbClr val="FC0128"/>
                  </a:solidFill>
                </a:endParaRPr>
              </a:p>
            </p:txBody>
          </p:sp>
        </mc:Choice>
        <mc:Fallback>
          <p:sp>
            <p:nvSpPr>
              <p:cNvPr id="18" name="矩形 17"/>
              <p:cNvSpPr>
                <a:spLocks noRot="1" noChangeAspect="1" noMove="1" noResize="1" noEditPoints="1" noAdjustHandles="1" noChangeArrowheads="1" noChangeShapeType="1" noTextEdit="1"/>
              </p:cNvSpPr>
              <p:nvPr/>
            </p:nvSpPr>
            <p:spPr>
              <a:xfrm>
                <a:off x="10357870" y="2990257"/>
                <a:ext cx="503086" cy="338554"/>
              </a:xfrm>
              <a:prstGeom prst="rect">
                <a:avLst/>
              </a:prstGeom>
              <a:blipFill rotWithShape="1">
                <a:blip r:embed="rId2"/>
                <a:stretch>
                  <a:fillRect l="-77" t="-12" r="110"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8607594" y="3129556"/>
                <a:ext cx="501548" cy="339132"/>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1600" b="0" i="1">
                              <a:solidFill>
                                <a:srgbClr val="063DE8"/>
                              </a:solidFill>
                              <a:latin typeface="Cambria Math" panose="02040503050406030204" pitchFamily="18" charset="0"/>
                              <a:ea typeface="微软雅黑" panose="020B0503020204020204" pitchFamily="34" charset="-122"/>
                            </a:rPr>
                          </m:ctrlPr>
                        </m:accPr>
                        <m:e>
                          <m:r>
                            <a:rPr lang="en-US" altLang="zh-CN" sz="1600" b="0" i="1">
                              <a:solidFill>
                                <a:srgbClr val="063DE8"/>
                              </a:solidFill>
                              <a:latin typeface="Cambria Math" panose="02040503050406030204" pitchFamily="18" charset="0"/>
                              <a:ea typeface="微软雅黑" panose="020B0503020204020204" pitchFamily="34" charset="-122"/>
                            </a:rPr>
                            <m:t>𝐴</m:t>
                          </m:r>
                        </m:e>
                      </m:acc>
                      <m:r>
                        <a:rPr lang="en-US" altLang="zh-CN" sz="1600" b="0" i="1">
                          <a:solidFill>
                            <a:srgbClr val="063DE8"/>
                          </a:solidFill>
                          <a:latin typeface="Cambria Math" panose="02040503050406030204" pitchFamily="18" charset="0"/>
                          <a:ea typeface="微软雅黑" panose="020B0503020204020204" pitchFamily="34" charset="-122"/>
                        </a:rPr>
                        <m:t>𝐵</m:t>
                      </m:r>
                    </m:oMath>
                  </m:oMathPara>
                </a14:m>
                <a:endParaRPr lang="en-US" altLang="zh-CN" sz="1600" b="0" i="1" dirty="0">
                  <a:solidFill>
                    <a:srgbClr val="063DE8"/>
                  </a:solidFill>
                  <a:latin typeface="Cambria Math" panose="02040503050406030204" pitchFamily="18" charset="0"/>
                  <a:ea typeface="微软雅黑" panose="020B0503020204020204" pitchFamily="34" charset="-122"/>
                </a:endParaRPr>
              </a:p>
            </p:txBody>
          </p:sp>
        </mc:Choice>
        <mc:Fallback>
          <p:sp>
            <p:nvSpPr>
              <p:cNvPr id="19" name="矩形 18"/>
              <p:cNvSpPr>
                <a:spLocks noRot="1" noChangeAspect="1" noMove="1" noResize="1" noEditPoints="1" noAdjustHandles="1" noChangeArrowheads="1" noChangeShapeType="1" noTextEdit="1"/>
              </p:cNvSpPr>
              <p:nvPr/>
            </p:nvSpPr>
            <p:spPr>
              <a:xfrm>
                <a:off x="8607594" y="3129556"/>
                <a:ext cx="501548" cy="339132"/>
              </a:xfrm>
              <a:prstGeom prst="rect">
                <a:avLst/>
              </a:prstGeom>
              <a:blipFill rotWithShape="1">
                <a:blip r:embed="rId3"/>
                <a:stretch>
                  <a:fillRect l="-34" t="-81" r="13" b="94"/>
                </a:stretch>
              </a:blipFill>
            </p:spPr>
            <p:txBody>
              <a:bodyPr/>
              <a:lstStyle/>
              <a:p>
                <a:r>
                  <a:rPr lang="zh-CN" altLang="en-US">
                    <a:noFill/>
                  </a:rPr>
                  <a:t> </a:t>
                </a:r>
              </a:p>
            </p:txBody>
          </p:sp>
        </mc:Fallback>
      </mc:AlternateContent>
      <p:grpSp>
        <p:nvGrpSpPr>
          <p:cNvPr id="41" name="组合 40"/>
          <p:cNvGrpSpPr/>
          <p:nvPr/>
        </p:nvGrpSpPr>
        <p:grpSpPr>
          <a:xfrm>
            <a:off x="8963499" y="2363296"/>
            <a:ext cx="1273447" cy="1038119"/>
            <a:chOff x="6202401" y="3360251"/>
            <a:chExt cx="1273447" cy="1038119"/>
          </a:xfrm>
        </p:grpSpPr>
        <p:sp>
          <p:nvSpPr>
            <p:cNvPr id="20" name="椭圆 19"/>
            <p:cNvSpPr/>
            <p:nvPr/>
          </p:nvSpPr>
          <p:spPr bwMode="auto">
            <a:xfrm>
              <a:off x="6202401" y="3360251"/>
              <a:ext cx="1033895" cy="438250"/>
            </a:xfrm>
            <a:prstGeom prst="ellipse">
              <a:avLst/>
            </a:prstGeom>
            <a:solidFill>
              <a:schemeClr val="bg2">
                <a:lumMod val="60000"/>
                <a:lumOff val="40000"/>
                <a:alpha val="44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24" name="直接箭头连接符 23"/>
            <p:cNvCxnSpPr>
              <a:stCxn id="20" idx="4"/>
            </p:cNvCxnSpPr>
            <p:nvPr/>
          </p:nvCxnSpPr>
          <p:spPr bwMode="auto">
            <a:xfrm>
              <a:off x="6719349" y="3798501"/>
              <a:ext cx="215954" cy="349933"/>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6" name="矩形 25"/>
                <p:cNvSpPr/>
                <p:nvPr/>
              </p:nvSpPr>
              <p:spPr>
                <a:xfrm>
                  <a:off x="6468969" y="4090593"/>
                  <a:ext cx="1006879" cy="307777"/>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zh-CN" altLang="en-US" sz="1400" b="0" i="1">
                            <a:solidFill>
                              <a:srgbClr val="063DE8"/>
                            </a:solidFill>
                            <a:latin typeface="Cambria Math" panose="02040503050406030204" pitchFamily="18" charset="0"/>
                          </a:rPr>
                          <m:t>冗余项</m:t>
                        </m:r>
                        <m:r>
                          <a:rPr lang="en-US" altLang="zh-CN" sz="1400" b="0" i="1">
                            <a:solidFill>
                              <a:srgbClr val="063DE8"/>
                            </a:solidFill>
                            <a:latin typeface="Cambria Math" panose="02040503050406030204" pitchFamily="18" charset="0"/>
                          </a:rPr>
                          <m:t>𝐵𝐶</m:t>
                        </m:r>
                      </m:oMath>
                    </m:oMathPara>
                  </a14:m>
                  <a:endParaRPr lang="zh-CN" altLang="en-US" sz="1400" b="0" dirty="0">
                    <a:solidFill>
                      <a:srgbClr val="FC0128"/>
                    </a:solidFill>
                  </a:endParaRPr>
                </a:p>
              </p:txBody>
            </p:sp>
          </mc:Choice>
          <mc:Fallback>
            <p:sp>
              <p:nvSpPr>
                <p:cNvPr id="26" name="矩形 25"/>
                <p:cNvSpPr>
                  <a:spLocks noRot="1" noChangeAspect="1" noMove="1" noResize="1" noEditPoints="1" noAdjustHandles="1" noChangeArrowheads="1" noChangeShapeType="1" noTextEdit="1"/>
                </p:cNvSpPr>
                <p:nvPr/>
              </p:nvSpPr>
              <p:spPr>
                <a:xfrm>
                  <a:off x="6468969" y="4090593"/>
                  <a:ext cx="1006879" cy="307777"/>
                </a:xfrm>
                <a:prstGeom prst="rect">
                  <a:avLst/>
                </a:prstGeom>
                <a:blipFill rotWithShape="1">
                  <a:blip r:embed="rId4"/>
                </a:blipFill>
              </p:spPr>
              <p:txBody>
                <a:bodyPr/>
                <a:lstStyle/>
                <a:p>
                  <a:r>
                    <a:rPr lang="zh-CN" altLang="en-US">
                      <a:noFill/>
                    </a:rPr>
                    <a:t> </a:t>
                  </a:r>
                </a:p>
              </p:txBody>
            </p:sp>
          </mc:Fallback>
        </mc:AlternateContent>
      </p:grpSp>
      <p:sp>
        <p:nvSpPr>
          <p:cNvPr id="43" name="内容占位符 2"/>
          <p:cNvSpPr txBox="1"/>
          <p:nvPr/>
        </p:nvSpPr>
        <p:spPr bwMode="auto">
          <a:xfrm>
            <a:off x="611997" y="3587707"/>
            <a:ext cx="7175703"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buFont typeface="+mj-lt"/>
              <a:buAutoNum type="arabicPeriod" startAt="2"/>
            </a:pPr>
            <a:r>
              <a:rPr lang="zh-CN" altLang="en-US" sz="2000" kern="0" dirty="0">
                <a:solidFill>
                  <a:srgbClr val="000000"/>
                </a:solidFill>
              </a:rPr>
              <a:t>引入采样脉冲</a:t>
            </a:r>
            <a:endParaRPr lang="en-US" altLang="zh-CN" sz="2000" kern="0" dirty="0">
              <a:solidFill>
                <a:srgbClr val="000000"/>
              </a:solidFill>
            </a:endParaRPr>
          </a:p>
          <a:p>
            <a:pPr marL="555625" lvl="1" indent="-285750"/>
            <a:r>
              <a:rPr lang="zh-CN" altLang="en-US" b="0" kern="0" dirty="0">
                <a:solidFill>
                  <a:srgbClr val="000000"/>
                </a:solidFill>
              </a:rPr>
              <a:t>在电路的输入端引入一个采样脉冲，采样脉冲的作用时间取在电路达到新的稳定状态之后，这样，逻辑电路的输出端不会出现毛刺。</a:t>
            </a:r>
            <a:endParaRPr lang="zh-CN" altLang="en-US" b="0" kern="0" dirty="0">
              <a:solidFill>
                <a:srgbClr val="000000"/>
              </a:solidFill>
            </a:endParaRPr>
          </a:p>
        </p:txBody>
      </p:sp>
      <p:sp>
        <p:nvSpPr>
          <p:cNvPr id="44" name="内容占位符 2"/>
          <p:cNvSpPr txBox="1"/>
          <p:nvPr/>
        </p:nvSpPr>
        <p:spPr bwMode="auto">
          <a:xfrm>
            <a:off x="611997" y="5180479"/>
            <a:ext cx="6780145"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buFont typeface="+mj-lt"/>
              <a:buAutoNum type="arabicPeriod" startAt="3"/>
            </a:pPr>
            <a:r>
              <a:rPr lang="zh-CN" altLang="en-US" sz="2000" kern="0" dirty="0">
                <a:solidFill>
                  <a:srgbClr val="000000"/>
                </a:solidFill>
              </a:rPr>
              <a:t>输出端并联电容</a:t>
            </a:r>
            <a:endParaRPr lang="en-US" altLang="zh-CN" sz="2000" kern="0" dirty="0">
              <a:solidFill>
                <a:srgbClr val="000000"/>
              </a:solidFill>
            </a:endParaRPr>
          </a:p>
          <a:p>
            <a:pPr marL="555625" lvl="1" indent="-285750"/>
            <a:r>
              <a:rPr lang="zh-CN" altLang="en-US" b="0" kern="0" dirty="0">
                <a:solidFill>
                  <a:srgbClr val="000000"/>
                </a:solidFill>
              </a:rPr>
              <a:t>对于速度较慢的组合逻辑电路，由于冒险产生的尖峰脉冲一般情况下很窄，所以可以采用在电路输出端并联电容的方法消除尖峰脉冲。</a:t>
            </a:r>
            <a:endParaRPr lang="zh-CN" altLang="en-US" b="0" kern="0" dirty="0">
              <a:solidFill>
                <a:srgbClr val="000000"/>
              </a:solidFill>
            </a:endParaRPr>
          </a:p>
        </p:txBody>
      </p:sp>
      <p:pic>
        <p:nvPicPr>
          <p:cNvPr id="45" name="图片 44"/>
          <p:cNvPicPr>
            <a:picLocks noChangeAspect="1"/>
          </p:cNvPicPr>
          <p:nvPr/>
        </p:nvPicPr>
        <p:blipFill>
          <a:blip r:embed="rId5"/>
          <a:stretch>
            <a:fillRect/>
          </a:stretch>
        </p:blipFill>
        <p:spPr>
          <a:xfrm>
            <a:off x="7880673" y="5221052"/>
            <a:ext cx="3890998" cy="108573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5396" y="3750125"/>
            <a:ext cx="4061551" cy="1018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arn(inVertical)">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3">
                                            <p:txEl>
                                              <p:pRg st="0" end="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4">
                                            <p:txEl>
                                              <p:pRg st="0" end="0"/>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animBg="1"/>
      <p:bldP spid="15" grpId="0" animBg="1"/>
      <p:bldP spid="18" grpId="0"/>
      <p:bldP spid="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latin typeface="+mj-ea"/>
              </a:rPr>
              <a:t>SR/D</a:t>
            </a:r>
            <a:r>
              <a:rPr lang="zh-CN" altLang="en-US" sz="1600" dirty="0">
                <a:latin typeface="+mj-ea"/>
              </a:rPr>
              <a:t>锁存器</a:t>
            </a:r>
            <a:endParaRPr lang="en-US" altLang="zh-CN" sz="1600" dirty="0">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612000" y="252000"/>
            <a:ext cx="64087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组合逻辑电路的不足</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2772" name="Rectangle 3"/>
          <p:cNvSpPr>
            <a:spLocks noGrp="1" noChangeArrowheads="1"/>
          </p:cNvSpPr>
          <p:nvPr>
            <p:ph type="body" idx="4294967295"/>
          </p:nvPr>
        </p:nvSpPr>
        <p:spPr>
          <a:xfrm>
            <a:off x="479376" y="786000"/>
            <a:ext cx="10524560" cy="4751044"/>
          </a:xfrm>
        </p:spPr>
        <p:txBody>
          <a:bodyPr/>
          <a:lstStyle/>
          <a:p>
            <a:pPr marL="365125" indent="-179705" eaLnBrk="1" hangingPunct="1">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组合逻辑电路的特点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电路输出端的状态完全由输入端的状态决定，不受系统中时钟脉冲的控制</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是一种</a:t>
            </a:r>
            <a:r>
              <a:rPr kumimoji="1" lang="zh-CN" altLang="en-US" sz="2200" dirty="0">
                <a:solidFill>
                  <a:srgbClr val="CC0066"/>
                </a:solidFill>
                <a:latin typeface="Times New Roman" panose="02020603050405020304" pitchFamily="18" charset="0"/>
                <a:ea typeface="宋体" panose="02010600030101010101" pitchFamily="2" charset="-122"/>
                <a:cs typeface="Times New Roman" panose="02020603050405020304" pitchFamily="18" charset="0"/>
              </a:rPr>
              <a:t>无记忆</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电路</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输入信号消失，则输出信号也会立即消失，不能保存电路的中间结果</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50000"/>
              </a:lnSpc>
              <a:spcBef>
                <a:spcPct val="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在数字系统中，有时需要将参与（算术或逻辑）运算的数据和运算结果保存起来</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在组合逻辑电路的输出端需要具有记忆功能的部件</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50000"/>
              </a:lnSpc>
              <a:spcBef>
                <a:spcPct val="0"/>
              </a:spcBef>
            </a:pP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触发器（</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Flip-Flop</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FF</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就是构成记忆功能部件的基本单元，或者说是</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实现存储（记忆）功能的基本单元电路</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10000"/>
              </a:lnSpc>
              <a:spcBef>
                <a:spcPct val="0"/>
              </a:spcBef>
            </a:pP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3"/>
          <p:cNvSpPr>
            <a:spLocks noChangeArrowheads="1"/>
          </p:cNvSpPr>
          <p:nvPr/>
        </p:nvSpPr>
        <p:spPr bwMode="auto">
          <a:xfrm>
            <a:off x="1919536" y="2636913"/>
            <a:ext cx="8424862" cy="2160587"/>
          </a:xfrm>
          <a:prstGeom prst="rect">
            <a:avLst/>
          </a:prstGeom>
          <a:noFill/>
          <a:ln w="9525">
            <a:noFill/>
            <a:miter lim="800000"/>
          </a:ln>
        </p:spPr>
        <p:txBody>
          <a:bodyPr/>
          <a:lstStyle/>
          <a:p>
            <a:pPr marL="365125" indent="-179705" eaLnBrk="1" hangingPunct="1">
              <a:lnSpc>
                <a:spcPct val="110000"/>
              </a:lnSpc>
              <a:spcBef>
                <a:spcPct val="0"/>
              </a:spcBef>
              <a:buClr>
                <a:srgbClr val="FC0128"/>
              </a:buClr>
              <a:buSzTx/>
              <a:buFont typeface="Wingdings" panose="05000000000000000000" pitchFamily="2" charset="2"/>
              <a:buChar char="v"/>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3" name="Group 26"/>
          <p:cNvGrpSpPr/>
          <p:nvPr/>
        </p:nvGrpSpPr>
        <p:grpSpPr bwMode="auto">
          <a:xfrm>
            <a:off x="2978680" y="5314794"/>
            <a:ext cx="5791200" cy="1222375"/>
            <a:chOff x="1613" y="2456"/>
            <a:chExt cx="3648" cy="770"/>
          </a:xfrm>
        </p:grpSpPr>
        <p:sp>
          <p:nvSpPr>
            <p:cNvPr id="6"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 name="Line 9"/>
            <p:cNvSpPr>
              <a:spLocks noChangeShapeType="1"/>
            </p:cNvSpPr>
            <p:nvPr/>
          </p:nvSpPr>
          <p:spPr bwMode="auto">
            <a:xfrm>
              <a:off x="1949" y="2600"/>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8" name="Line 10"/>
            <p:cNvSpPr>
              <a:spLocks noChangeShapeType="1"/>
            </p:cNvSpPr>
            <p:nvPr/>
          </p:nvSpPr>
          <p:spPr bwMode="auto">
            <a:xfrm>
              <a:off x="1949" y="2744"/>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 name="Line 11"/>
            <p:cNvSpPr>
              <a:spLocks noChangeShapeType="1"/>
            </p:cNvSpPr>
            <p:nvPr/>
          </p:nvSpPr>
          <p:spPr bwMode="auto">
            <a:xfrm>
              <a:off x="1949" y="3082"/>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 name="Line 12"/>
            <p:cNvSpPr>
              <a:spLocks noChangeShapeType="1"/>
            </p:cNvSpPr>
            <p:nvPr/>
          </p:nvSpPr>
          <p:spPr bwMode="auto">
            <a:xfrm>
              <a:off x="4253" y="2600"/>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13"/>
            <p:cNvSpPr>
              <a:spLocks noChangeShapeType="1"/>
            </p:cNvSpPr>
            <p:nvPr/>
          </p:nvSpPr>
          <p:spPr bwMode="auto">
            <a:xfrm>
              <a:off x="4253" y="2744"/>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4"/>
            <p:cNvSpPr>
              <a:spLocks noChangeShapeType="1"/>
            </p:cNvSpPr>
            <p:nvPr/>
          </p:nvSpPr>
          <p:spPr bwMode="auto">
            <a:xfrm>
              <a:off x="4253" y="3092"/>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Text Box 15"/>
            <p:cNvSpPr txBox="1">
              <a:spLocks noChangeArrowheads="1"/>
            </p:cNvSpPr>
            <p:nvPr/>
          </p:nvSpPr>
          <p:spPr bwMode="auto">
            <a:xfrm>
              <a:off x="1661" y="245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0</a:t>
              </a:r>
              <a:endParaRPr kumimoji="1" lang="en-US" altLang="zh-CN" sz="1600" dirty="0">
                <a:solidFill>
                  <a:srgbClr val="000000"/>
                </a:solidFill>
              </a:endParaRPr>
            </a:p>
          </p:txBody>
        </p:sp>
        <p:sp>
          <p:nvSpPr>
            <p:cNvPr id="14" name="Text Box 16"/>
            <p:cNvSpPr txBox="1">
              <a:spLocks noChangeArrowheads="1"/>
            </p:cNvSpPr>
            <p:nvPr/>
          </p:nvSpPr>
          <p:spPr bwMode="auto">
            <a:xfrm>
              <a:off x="1661" y="262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1</a:t>
              </a:r>
              <a:endParaRPr kumimoji="1" lang="en-US" altLang="zh-CN" sz="1600" dirty="0">
                <a:solidFill>
                  <a:srgbClr val="000000"/>
                </a:solidFill>
              </a:endParaRPr>
            </a:p>
          </p:txBody>
        </p:sp>
        <p:sp>
          <p:nvSpPr>
            <p:cNvPr id="15" name="Text Box 17"/>
            <p:cNvSpPr txBox="1">
              <a:spLocks noChangeArrowheads="1"/>
            </p:cNvSpPr>
            <p:nvPr/>
          </p:nvSpPr>
          <p:spPr bwMode="auto">
            <a:xfrm>
              <a:off x="1613" y="296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i-1</a:t>
              </a:r>
              <a:endParaRPr kumimoji="1" lang="en-US" altLang="zh-CN" sz="1600" dirty="0">
                <a:solidFill>
                  <a:srgbClr val="000000"/>
                </a:solidFill>
              </a:endParaRPr>
            </a:p>
          </p:txBody>
        </p:sp>
        <p:sp>
          <p:nvSpPr>
            <p:cNvPr id="16" name="Text Box 18"/>
            <p:cNvSpPr txBox="1">
              <a:spLocks noChangeArrowheads="1"/>
            </p:cNvSpPr>
            <p:nvPr/>
          </p:nvSpPr>
          <p:spPr bwMode="auto">
            <a:xfrm>
              <a:off x="4877" y="248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0</a:t>
              </a:r>
              <a:endParaRPr kumimoji="1" lang="en-US" altLang="zh-CN" sz="1600" dirty="0">
                <a:solidFill>
                  <a:srgbClr val="000000"/>
                </a:solidFill>
              </a:endParaRPr>
            </a:p>
          </p:txBody>
        </p:sp>
        <p:sp>
          <p:nvSpPr>
            <p:cNvPr id="17" name="Text Box 19"/>
            <p:cNvSpPr txBox="1">
              <a:spLocks noChangeArrowheads="1"/>
            </p:cNvSpPr>
            <p:nvPr/>
          </p:nvSpPr>
          <p:spPr bwMode="auto">
            <a:xfrm>
              <a:off x="4877" y="264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1</a:t>
              </a:r>
              <a:endParaRPr kumimoji="1" lang="en-US" altLang="zh-CN" sz="1600" dirty="0">
                <a:solidFill>
                  <a:srgbClr val="000000"/>
                </a:solidFill>
              </a:endParaRPr>
            </a:p>
          </p:txBody>
        </p:sp>
        <p:sp>
          <p:nvSpPr>
            <p:cNvPr id="18" name="Text Box 20"/>
            <p:cNvSpPr txBox="1">
              <a:spLocks noChangeArrowheads="1"/>
            </p:cNvSpPr>
            <p:nvPr/>
          </p:nvSpPr>
          <p:spPr bwMode="auto">
            <a:xfrm>
              <a:off x="4877" y="298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j-1</a:t>
              </a:r>
              <a:endParaRPr kumimoji="1" lang="en-US" altLang="zh-CN" sz="1600" dirty="0">
                <a:solidFill>
                  <a:srgbClr val="000000"/>
                </a:solidFill>
              </a:endParaRPr>
            </a:p>
          </p:txBody>
        </p:sp>
        <p:sp>
          <p:nvSpPr>
            <p:cNvPr id="19" name="Text Box 21"/>
            <p:cNvSpPr txBox="1">
              <a:spLocks noChangeArrowheads="1"/>
            </p:cNvSpPr>
            <p:nvPr/>
          </p:nvSpPr>
          <p:spPr bwMode="auto">
            <a:xfrm>
              <a:off x="2813" y="2698"/>
              <a:ext cx="1248"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endParaRPr kumimoji="1" lang="zh-CN" altLang="en-US" sz="2000">
                <a:solidFill>
                  <a:srgbClr val="000000"/>
                </a:solidFill>
                <a:ea typeface="楷体_GB2312" pitchFamily="49" charset="-122"/>
              </a:endParaRPr>
            </a:p>
          </p:txBody>
        </p:sp>
        <p:sp>
          <p:nvSpPr>
            <p:cNvPr id="20" name="Text Box 24"/>
            <p:cNvSpPr txBox="1">
              <a:spLocks noChangeArrowheads="1"/>
            </p:cNvSpPr>
            <p:nvPr/>
          </p:nvSpPr>
          <p:spPr bwMode="black">
            <a:xfrm rot="5400000">
              <a:off x="1692" y="2823"/>
              <a:ext cx="302" cy="252"/>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endParaRPr>
            </a:p>
          </p:txBody>
        </p:sp>
        <p:sp>
          <p:nvSpPr>
            <p:cNvPr id="21" name="Text Box 25"/>
            <p:cNvSpPr txBox="1">
              <a:spLocks noChangeArrowheads="1"/>
            </p:cNvSpPr>
            <p:nvPr/>
          </p:nvSpPr>
          <p:spPr bwMode="black">
            <a:xfrm rot="5400000">
              <a:off x="4900" y="2819"/>
              <a:ext cx="302" cy="252"/>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612000" y="252000"/>
            <a:ext cx="6408738" cy="373062"/>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时序逻辑电路的特点</a:t>
            </a:r>
            <a:endParaRPr lang="zh-CN" altLang="en-US" dirty="0">
              <a:solidFill>
                <a:schemeClr val="accent1"/>
              </a:solidFill>
              <a:latin typeface="Times New Roman" panose="02020603050405020304" pitchFamily="18" charset="0"/>
              <a:cs typeface="Times New Roman" panose="02020603050405020304" pitchFamily="18" charset="0"/>
            </a:endParaRPr>
          </a:p>
        </p:txBody>
      </p:sp>
      <p:sp>
        <p:nvSpPr>
          <p:cNvPr id="39940" name="Rectangle 3"/>
          <p:cNvSpPr>
            <a:spLocks noGrp="1" noChangeArrowheads="1"/>
          </p:cNvSpPr>
          <p:nvPr>
            <p:ph type="body" idx="4294967295"/>
          </p:nvPr>
        </p:nvSpPr>
        <p:spPr>
          <a:xfrm>
            <a:off x="263352" y="900000"/>
            <a:ext cx="11809312" cy="2267287"/>
          </a:xfrm>
        </p:spPr>
        <p:txBody>
          <a:bodyPr/>
          <a:lstStyle/>
          <a:p>
            <a:pPr marL="365125" indent="-179705" eaLnBrk="1" hangingPunct="1">
              <a:lnSpc>
                <a:spcPct val="200000"/>
              </a:lnSpc>
              <a:spcBef>
                <a:spcPct val="0"/>
              </a:spcBef>
            </a:pPr>
            <a:r>
              <a:rPr kumimoji="1" lang="zh-CN" altLang="en-US" dirty="0">
                <a:ea typeface="宋体" panose="02010600030101010101" pitchFamily="2" charset="-122"/>
              </a:rPr>
              <a:t>当时的输出由当时的输入与电路的</a:t>
            </a:r>
            <a:r>
              <a:rPr kumimoji="1" lang="zh-CN" altLang="en-US" dirty="0">
                <a:solidFill>
                  <a:srgbClr val="CC0066"/>
                </a:solidFill>
                <a:ea typeface="宋体" panose="02010600030101010101" pitchFamily="2" charset="-122"/>
              </a:rPr>
              <a:t>当前（原来）状态</a:t>
            </a:r>
            <a:r>
              <a:rPr kumimoji="1" lang="zh-CN" altLang="en-US" dirty="0">
                <a:ea typeface="宋体" panose="02010600030101010101" pitchFamily="2" charset="-122"/>
              </a:rPr>
              <a:t>决定</a:t>
            </a:r>
            <a:r>
              <a:rPr kumimoji="1" lang="en-US" altLang="zh-CN" dirty="0">
                <a:ea typeface="宋体" panose="02010600030101010101" pitchFamily="2" charset="-122"/>
              </a:rPr>
              <a:t>——</a:t>
            </a:r>
            <a:r>
              <a:rPr kumimoji="1" lang="zh-CN" altLang="en-US" dirty="0">
                <a:ea typeface="宋体" panose="02010600030101010101" pitchFamily="2" charset="-122"/>
              </a:rPr>
              <a:t>具有“</a:t>
            </a:r>
            <a:r>
              <a:rPr kumimoji="1" lang="zh-CN" altLang="en-US" dirty="0">
                <a:solidFill>
                  <a:srgbClr val="CC0066"/>
                </a:solidFill>
                <a:ea typeface="宋体" panose="02010600030101010101" pitchFamily="2" charset="-122"/>
              </a:rPr>
              <a:t>记忆</a:t>
            </a:r>
            <a:r>
              <a:rPr kumimoji="1" lang="zh-CN" altLang="en-US" dirty="0">
                <a:ea typeface="宋体" panose="02010600030101010101" pitchFamily="2" charset="-122"/>
              </a:rPr>
              <a:t>”功能</a:t>
            </a:r>
            <a:endParaRPr kumimoji="1" lang="zh-CN" altLang="en-US" dirty="0">
              <a:ea typeface="宋体" panose="02010600030101010101" pitchFamily="2" charset="-122"/>
            </a:endParaRPr>
          </a:p>
          <a:p>
            <a:pPr marL="365125" indent="-179705" eaLnBrk="1" hangingPunct="1">
              <a:lnSpc>
                <a:spcPct val="200000"/>
              </a:lnSpc>
              <a:spcBef>
                <a:spcPct val="0"/>
              </a:spcBef>
            </a:pPr>
            <a:r>
              <a:rPr kumimoji="1" lang="zh-CN" altLang="en-US" dirty="0">
                <a:ea typeface="宋体" panose="02010600030101010101" pitchFamily="2" charset="-122"/>
              </a:rPr>
              <a:t>结构特点：由组合逻辑电路和存储电路构成</a:t>
            </a:r>
            <a:endParaRPr kumimoji="1" lang="zh-CN" altLang="en-US" dirty="0">
              <a:ea typeface="宋体" panose="02010600030101010101" pitchFamily="2" charset="-122"/>
            </a:endParaRPr>
          </a:p>
        </p:txBody>
      </p:sp>
      <p:sp>
        <p:nvSpPr>
          <p:cNvPr id="9251" name="Text Box 35"/>
          <p:cNvSpPr txBox="1">
            <a:spLocks noChangeArrowheads="1"/>
          </p:cNvSpPr>
          <p:nvPr/>
        </p:nvSpPr>
        <p:spPr bwMode="black">
          <a:xfrm>
            <a:off x="3991844" y="5294313"/>
            <a:ext cx="4284663" cy="366712"/>
          </a:xfrm>
          <a:prstGeom prst="rect">
            <a:avLst/>
          </a:prstGeom>
          <a:noFill/>
          <a:ln w="12700" algn="ctr">
            <a:noFill/>
            <a:miter lim="800000"/>
          </a:ln>
        </p:spPr>
        <p:txBody>
          <a:bodyPr>
            <a:spAutoFit/>
          </a:bodyPr>
          <a:lstStyle/>
          <a:p>
            <a:pPr eaLnBrk="1" hangingPunct="1">
              <a:lnSpc>
                <a:spcPct val="90000"/>
              </a:lnSpc>
              <a:spcBef>
                <a:spcPct val="50000"/>
              </a:spcBef>
              <a:buClrTx/>
              <a:buSzTx/>
              <a:buFontTx/>
              <a:buNone/>
            </a:pPr>
            <a:r>
              <a:rPr lang="zh-CN" altLang="en-US" sz="2000" dirty="0">
                <a:solidFill>
                  <a:srgbClr val="000000"/>
                </a:solidFill>
                <a:latin typeface="楷体_GB2312" pitchFamily="49" charset="-122"/>
                <a:ea typeface="楷体_GB2312" pitchFamily="49" charset="-122"/>
              </a:rPr>
              <a:t>触发器（</a:t>
            </a:r>
            <a:r>
              <a:rPr lang="en-US" altLang="zh-CN" sz="2000" dirty="0">
                <a:solidFill>
                  <a:srgbClr val="000000"/>
                </a:solidFill>
                <a:ea typeface="楷体_GB2312" pitchFamily="49" charset="-122"/>
                <a:cs typeface="Arial" panose="020B0604020202020204" pitchFamily="34" charset="0"/>
              </a:rPr>
              <a:t>Flip-Flop</a:t>
            </a:r>
            <a:r>
              <a:rPr lang="zh-CN" altLang="en-US" sz="2000" dirty="0">
                <a:solidFill>
                  <a:srgbClr val="000000"/>
                </a:solidFill>
                <a:ea typeface="楷体_GB2312" pitchFamily="49" charset="-122"/>
                <a:cs typeface="Arial" panose="020B0604020202020204" pitchFamily="34" charset="0"/>
              </a:rPr>
              <a:t>，</a:t>
            </a:r>
            <a:r>
              <a:rPr lang="en-US" altLang="zh-CN" sz="2000" dirty="0">
                <a:solidFill>
                  <a:srgbClr val="000000"/>
                </a:solidFill>
                <a:ea typeface="楷体_GB2312" pitchFamily="49" charset="-122"/>
                <a:cs typeface="Arial" panose="020B0604020202020204" pitchFamily="34" charset="0"/>
              </a:rPr>
              <a:t>FF</a:t>
            </a:r>
            <a:r>
              <a:rPr lang="zh-CN" altLang="en-US" sz="2000" dirty="0">
                <a:solidFill>
                  <a:srgbClr val="000000"/>
                </a:solidFill>
                <a:latin typeface="楷体_GB2312" pitchFamily="49" charset="-122"/>
                <a:ea typeface="楷体_GB2312" pitchFamily="49" charset="-122"/>
              </a:rPr>
              <a:t>）或寄存器</a:t>
            </a:r>
            <a:endParaRPr lang="zh-CN" altLang="en-US" sz="2000" dirty="0">
              <a:solidFill>
                <a:srgbClr val="000000"/>
              </a:solidFill>
              <a:latin typeface="楷体_GB2312" pitchFamily="49" charset="-122"/>
              <a:ea typeface="楷体_GB2312" pitchFamily="49" charset="-122"/>
            </a:endParaRPr>
          </a:p>
        </p:txBody>
      </p:sp>
      <p:sp>
        <p:nvSpPr>
          <p:cNvPr id="9252" name="Line 36"/>
          <p:cNvSpPr>
            <a:spLocks noChangeShapeType="1"/>
          </p:cNvSpPr>
          <p:nvPr/>
        </p:nvSpPr>
        <p:spPr bwMode="black">
          <a:xfrm flipH="1" flipV="1">
            <a:off x="5723806" y="4811713"/>
            <a:ext cx="252412" cy="482600"/>
          </a:xfrm>
          <a:prstGeom prst="line">
            <a:avLst/>
          </a:prstGeom>
          <a:noFill/>
          <a:ln w="28575">
            <a:solidFill>
              <a:srgbClr val="FF0066"/>
            </a:solidFill>
            <a:rou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0"/>
          <p:cNvGrpSpPr/>
          <p:nvPr/>
        </p:nvGrpSpPr>
        <p:grpSpPr bwMode="auto">
          <a:xfrm>
            <a:off x="2999656" y="2527300"/>
            <a:ext cx="5757862" cy="2355850"/>
            <a:chOff x="863" y="1795"/>
            <a:chExt cx="3627" cy="1484"/>
          </a:xfrm>
        </p:grpSpPr>
        <p:sp>
          <p:nvSpPr>
            <p:cNvPr id="39944" name="Rectangle 1"/>
            <p:cNvSpPr>
              <a:spLocks noChangeArrowheads="1"/>
            </p:cNvSpPr>
            <p:nvPr/>
          </p:nvSpPr>
          <p:spPr bwMode="auto">
            <a:xfrm>
              <a:off x="1824" y="1843"/>
              <a:ext cx="1632" cy="768"/>
            </a:xfrm>
            <a:prstGeom prst="rect">
              <a:avLst/>
            </a:prstGeom>
            <a:solidFill>
              <a:srgbClr val="C1F3F7"/>
            </a:solidFill>
            <a:ln w="28575">
              <a:solidFill>
                <a:schemeClr val="tx1"/>
              </a:solid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39945" name="Line 2"/>
            <p:cNvSpPr>
              <a:spLocks noChangeShapeType="1"/>
            </p:cNvSpPr>
            <p:nvPr/>
          </p:nvSpPr>
          <p:spPr bwMode="auto">
            <a:xfrm>
              <a:off x="1152" y="1939"/>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6" name="Line 3"/>
            <p:cNvSpPr>
              <a:spLocks noChangeShapeType="1"/>
            </p:cNvSpPr>
            <p:nvPr/>
          </p:nvSpPr>
          <p:spPr bwMode="auto">
            <a:xfrm>
              <a:off x="1152" y="208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7" name="Line 4"/>
            <p:cNvSpPr>
              <a:spLocks noChangeShapeType="1"/>
            </p:cNvSpPr>
            <p:nvPr/>
          </p:nvSpPr>
          <p:spPr bwMode="auto">
            <a:xfrm>
              <a:off x="1152" y="232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8" name="Line 5"/>
            <p:cNvSpPr>
              <a:spLocks noChangeShapeType="1"/>
            </p:cNvSpPr>
            <p:nvPr/>
          </p:nvSpPr>
          <p:spPr bwMode="auto">
            <a:xfrm>
              <a:off x="3456" y="1939"/>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9" name="Line 6"/>
            <p:cNvSpPr>
              <a:spLocks noChangeShapeType="1"/>
            </p:cNvSpPr>
            <p:nvPr/>
          </p:nvSpPr>
          <p:spPr bwMode="auto">
            <a:xfrm>
              <a:off x="3456" y="208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0" name="Line 7"/>
            <p:cNvSpPr>
              <a:spLocks noChangeShapeType="1"/>
            </p:cNvSpPr>
            <p:nvPr/>
          </p:nvSpPr>
          <p:spPr bwMode="auto">
            <a:xfrm>
              <a:off x="3456" y="2295"/>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1" name="Text Box 8"/>
            <p:cNvSpPr txBox="1">
              <a:spLocks noChangeArrowheads="1"/>
            </p:cNvSpPr>
            <p:nvPr/>
          </p:nvSpPr>
          <p:spPr bwMode="auto">
            <a:xfrm>
              <a:off x="864" y="1795"/>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52" name="Text Box 9"/>
            <p:cNvSpPr txBox="1">
              <a:spLocks noChangeArrowheads="1"/>
            </p:cNvSpPr>
            <p:nvPr/>
          </p:nvSpPr>
          <p:spPr bwMode="auto">
            <a:xfrm>
              <a:off x="864" y="198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1</a:t>
              </a:r>
              <a:endParaRPr kumimoji="1" lang="en-US" altLang="zh-CN" sz="1600" dirty="0">
                <a:solidFill>
                  <a:srgbClr val="000000"/>
                </a:solidFill>
                <a:latin typeface="Times New Roman" panose="02020603050405020304" pitchFamily="18" charset="0"/>
              </a:endParaRPr>
            </a:p>
          </p:txBody>
        </p:sp>
        <p:sp>
          <p:nvSpPr>
            <p:cNvPr id="39953" name="Text Box 10"/>
            <p:cNvSpPr txBox="1">
              <a:spLocks noChangeArrowheads="1"/>
            </p:cNvSpPr>
            <p:nvPr/>
          </p:nvSpPr>
          <p:spPr bwMode="auto">
            <a:xfrm>
              <a:off x="863" y="220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i-1</a:t>
              </a:r>
              <a:endParaRPr kumimoji="1" lang="en-US" altLang="zh-CN" sz="1600" dirty="0">
                <a:solidFill>
                  <a:srgbClr val="000000"/>
                </a:solidFill>
                <a:latin typeface="Times New Roman" panose="02020603050405020304" pitchFamily="18" charset="0"/>
              </a:endParaRPr>
            </a:p>
          </p:txBody>
        </p:sp>
        <p:sp>
          <p:nvSpPr>
            <p:cNvPr id="39954" name="Text Box 11"/>
            <p:cNvSpPr txBox="1">
              <a:spLocks noChangeArrowheads="1"/>
            </p:cNvSpPr>
            <p:nvPr/>
          </p:nvSpPr>
          <p:spPr bwMode="auto">
            <a:xfrm>
              <a:off x="4080" y="1823"/>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55" name="Text Box 12"/>
            <p:cNvSpPr txBox="1">
              <a:spLocks noChangeArrowheads="1"/>
            </p:cNvSpPr>
            <p:nvPr/>
          </p:nvSpPr>
          <p:spPr bwMode="auto">
            <a:xfrm>
              <a:off x="4080" y="198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1</a:t>
              </a:r>
              <a:endParaRPr kumimoji="1" lang="en-US" altLang="zh-CN" sz="1600" dirty="0">
                <a:solidFill>
                  <a:srgbClr val="000000"/>
                </a:solidFill>
                <a:latin typeface="Times New Roman" panose="02020603050405020304" pitchFamily="18" charset="0"/>
              </a:endParaRPr>
            </a:p>
          </p:txBody>
        </p:sp>
        <p:sp>
          <p:nvSpPr>
            <p:cNvPr id="39956" name="Text Box 13"/>
            <p:cNvSpPr txBox="1">
              <a:spLocks noChangeArrowheads="1"/>
            </p:cNvSpPr>
            <p:nvPr/>
          </p:nvSpPr>
          <p:spPr bwMode="auto">
            <a:xfrm>
              <a:off x="4106" y="2179"/>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j-1</a:t>
              </a:r>
              <a:endParaRPr kumimoji="1" lang="en-US" altLang="zh-CN" sz="1600" dirty="0">
                <a:solidFill>
                  <a:srgbClr val="000000"/>
                </a:solidFill>
                <a:latin typeface="Times New Roman" panose="02020603050405020304" pitchFamily="18" charset="0"/>
              </a:endParaRPr>
            </a:p>
          </p:txBody>
        </p:sp>
        <p:sp>
          <p:nvSpPr>
            <p:cNvPr id="39957" name="Text Box 14"/>
            <p:cNvSpPr txBox="1">
              <a:spLocks noChangeArrowheads="1"/>
            </p:cNvSpPr>
            <p:nvPr/>
          </p:nvSpPr>
          <p:spPr bwMode="auto">
            <a:xfrm>
              <a:off x="2016" y="2083"/>
              <a:ext cx="1248"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endParaRPr kumimoji="1" lang="zh-CN" altLang="en-US" sz="2000">
                <a:solidFill>
                  <a:srgbClr val="000000"/>
                </a:solidFill>
                <a:ea typeface="楷体_GB2312" pitchFamily="49" charset="-122"/>
              </a:endParaRPr>
            </a:p>
          </p:txBody>
        </p:sp>
        <p:sp>
          <p:nvSpPr>
            <p:cNvPr id="39958" name="Text Box 15"/>
            <p:cNvSpPr txBox="1">
              <a:spLocks noChangeArrowheads="1"/>
            </p:cNvSpPr>
            <p:nvPr/>
          </p:nvSpPr>
          <p:spPr bwMode="auto">
            <a:xfrm>
              <a:off x="2112" y="2851"/>
              <a:ext cx="1152" cy="252"/>
            </a:xfrm>
            <a:prstGeom prst="rect">
              <a:avLst/>
            </a:prstGeom>
            <a:solidFill>
              <a:srgbClr val="FFCCCC"/>
            </a:solidFill>
            <a:ln w="28575">
              <a:solidFill>
                <a:schemeClr val="tx1"/>
              </a:solidFill>
              <a:miter lim="800000"/>
            </a:ln>
          </p:spPr>
          <p:txBody>
            <a:bodyPr wrap="square">
              <a:spAutoFit/>
            </a:bodyPr>
            <a:lstStyle/>
            <a:p>
              <a:pPr algn="ctr">
                <a:lnSpc>
                  <a:spcPct val="100000"/>
                </a:lnSpc>
                <a:spcBef>
                  <a:spcPct val="50000"/>
                </a:spcBef>
                <a:buClrTx/>
                <a:buSzTx/>
                <a:buFontTx/>
                <a:buNone/>
              </a:pPr>
              <a:r>
                <a:rPr lang="zh-CN" altLang="en-US" sz="2000" dirty="0">
                  <a:solidFill>
                    <a:srgbClr val="000000"/>
                  </a:solidFill>
                  <a:latin typeface="Times New Roman" panose="02020603050405020304" pitchFamily="18" charset="0"/>
                  <a:ea typeface="楷体_GB2312" pitchFamily="49" charset="-122"/>
                </a:rPr>
                <a:t>存储电路</a:t>
              </a:r>
              <a:endParaRPr lang="zh-CN" altLang="en-US" sz="2000" dirty="0">
                <a:solidFill>
                  <a:srgbClr val="000000"/>
                </a:solidFill>
                <a:latin typeface="Times New Roman" panose="02020603050405020304" pitchFamily="18" charset="0"/>
                <a:ea typeface="楷体_GB2312" pitchFamily="49" charset="-122"/>
              </a:endParaRPr>
            </a:p>
          </p:txBody>
        </p:sp>
        <p:sp>
          <p:nvSpPr>
            <p:cNvPr id="39959" name="Line 16"/>
            <p:cNvSpPr>
              <a:spLocks noChangeShapeType="1"/>
            </p:cNvSpPr>
            <p:nvPr/>
          </p:nvSpPr>
          <p:spPr bwMode="auto">
            <a:xfrm>
              <a:off x="3456" y="2515"/>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0" name="Line 17"/>
            <p:cNvSpPr>
              <a:spLocks noChangeShapeType="1"/>
            </p:cNvSpPr>
            <p:nvPr/>
          </p:nvSpPr>
          <p:spPr bwMode="auto">
            <a:xfrm>
              <a:off x="3648" y="2515"/>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1" name="Line 18"/>
            <p:cNvSpPr>
              <a:spLocks noChangeShapeType="1"/>
            </p:cNvSpPr>
            <p:nvPr/>
          </p:nvSpPr>
          <p:spPr bwMode="auto">
            <a:xfrm flipH="1">
              <a:off x="3264" y="2899"/>
              <a:ext cx="38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2" name="Line 19"/>
            <p:cNvSpPr>
              <a:spLocks noChangeShapeType="1"/>
            </p:cNvSpPr>
            <p:nvPr/>
          </p:nvSpPr>
          <p:spPr bwMode="auto">
            <a:xfrm>
              <a:off x="3456" y="2371"/>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3" name="Line 20"/>
            <p:cNvSpPr>
              <a:spLocks noChangeShapeType="1"/>
            </p:cNvSpPr>
            <p:nvPr/>
          </p:nvSpPr>
          <p:spPr bwMode="auto">
            <a:xfrm>
              <a:off x="3792" y="2371"/>
              <a:ext cx="0" cy="7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4" name="Line 21"/>
            <p:cNvSpPr>
              <a:spLocks noChangeShapeType="1"/>
            </p:cNvSpPr>
            <p:nvPr/>
          </p:nvSpPr>
          <p:spPr bwMode="auto">
            <a:xfrm flipH="1">
              <a:off x="3264" y="3091"/>
              <a:ext cx="528"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5" name="Line 22"/>
            <p:cNvSpPr>
              <a:spLocks noChangeShapeType="1"/>
            </p:cNvSpPr>
            <p:nvPr/>
          </p:nvSpPr>
          <p:spPr bwMode="auto">
            <a:xfrm flipH="1">
              <a:off x="1632" y="2899"/>
              <a:ext cx="48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6" name="Line 23"/>
            <p:cNvSpPr>
              <a:spLocks noChangeShapeType="1"/>
            </p:cNvSpPr>
            <p:nvPr/>
          </p:nvSpPr>
          <p:spPr bwMode="auto">
            <a:xfrm flipV="1">
              <a:off x="1632" y="2563"/>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7" name="Line 24"/>
            <p:cNvSpPr>
              <a:spLocks noChangeShapeType="1"/>
            </p:cNvSpPr>
            <p:nvPr/>
          </p:nvSpPr>
          <p:spPr bwMode="auto">
            <a:xfrm>
              <a:off x="1632" y="2563"/>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8" name="Line 25"/>
            <p:cNvSpPr>
              <a:spLocks noChangeShapeType="1"/>
            </p:cNvSpPr>
            <p:nvPr/>
          </p:nvSpPr>
          <p:spPr bwMode="auto">
            <a:xfrm flipH="1">
              <a:off x="1488" y="3091"/>
              <a:ext cx="62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9" name="Line 26"/>
            <p:cNvSpPr>
              <a:spLocks noChangeShapeType="1"/>
            </p:cNvSpPr>
            <p:nvPr/>
          </p:nvSpPr>
          <p:spPr bwMode="auto">
            <a:xfrm flipV="1">
              <a:off x="1488" y="2419"/>
              <a:ext cx="0" cy="67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0" name="Line 27"/>
            <p:cNvSpPr>
              <a:spLocks noChangeShapeType="1"/>
            </p:cNvSpPr>
            <p:nvPr/>
          </p:nvSpPr>
          <p:spPr bwMode="auto">
            <a:xfrm>
              <a:off x="1488" y="2419"/>
              <a:ext cx="336"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1" name="Text Box 28"/>
            <p:cNvSpPr txBox="1">
              <a:spLocks noChangeArrowheads="1"/>
            </p:cNvSpPr>
            <p:nvPr/>
          </p:nvSpPr>
          <p:spPr bwMode="auto">
            <a:xfrm>
              <a:off x="1632" y="2701"/>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Q</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72" name="Text Box 29"/>
            <p:cNvSpPr txBox="1">
              <a:spLocks noChangeArrowheads="1"/>
            </p:cNvSpPr>
            <p:nvPr/>
          </p:nvSpPr>
          <p:spPr bwMode="auto">
            <a:xfrm rot="5400000">
              <a:off x="1706" y="2891"/>
              <a:ext cx="28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latin typeface="Times New Roman" panose="02020603050405020304" pitchFamily="18" charset="0"/>
              </a:endParaRPr>
            </a:p>
          </p:txBody>
        </p:sp>
        <p:sp>
          <p:nvSpPr>
            <p:cNvPr id="39973" name="Text Box 30"/>
            <p:cNvSpPr txBox="1">
              <a:spLocks noChangeArrowheads="1"/>
            </p:cNvSpPr>
            <p:nvPr/>
          </p:nvSpPr>
          <p:spPr bwMode="auto">
            <a:xfrm>
              <a:off x="1634" y="306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Q</a:t>
              </a:r>
              <a:r>
                <a:rPr kumimoji="1" lang="en-US" altLang="zh-CN" sz="1600" baseline="-25000" dirty="0">
                  <a:solidFill>
                    <a:srgbClr val="000000"/>
                  </a:solidFill>
                  <a:latin typeface="Times New Roman" panose="02020603050405020304" pitchFamily="18" charset="0"/>
                </a:rPr>
                <a:t>l-1</a:t>
              </a:r>
              <a:endParaRPr kumimoji="1" lang="en-US" altLang="zh-CN" sz="1600" dirty="0">
                <a:solidFill>
                  <a:srgbClr val="000000"/>
                </a:solidFill>
                <a:latin typeface="Times New Roman" panose="02020603050405020304" pitchFamily="18" charset="0"/>
              </a:endParaRPr>
            </a:p>
          </p:txBody>
        </p:sp>
        <p:sp>
          <p:nvSpPr>
            <p:cNvPr id="39974" name="Text Box 31"/>
            <p:cNvSpPr txBox="1">
              <a:spLocks noChangeArrowheads="1"/>
            </p:cNvSpPr>
            <p:nvPr/>
          </p:nvSpPr>
          <p:spPr bwMode="auto">
            <a:xfrm>
              <a:off x="3288" y="2682"/>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Z</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75" name="Text Box 32"/>
            <p:cNvSpPr txBox="1">
              <a:spLocks noChangeArrowheads="1"/>
            </p:cNvSpPr>
            <p:nvPr/>
          </p:nvSpPr>
          <p:spPr bwMode="auto">
            <a:xfrm rot="5400000">
              <a:off x="3362" y="2872"/>
              <a:ext cx="28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latin typeface="Times New Roman" panose="02020603050405020304" pitchFamily="18" charset="0"/>
              </a:endParaRPr>
            </a:p>
          </p:txBody>
        </p:sp>
        <p:sp>
          <p:nvSpPr>
            <p:cNvPr id="39976" name="Text Box 33"/>
            <p:cNvSpPr txBox="1">
              <a:spLocks noChangeArrowheads="1"/>
            </p:cNvSpPr>
            <p:nvPr/>
          </p:nvSpPr>
          <p:spPr bwMode="auto">
            <a:xfrm>
              <a:off x="3290" y="304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Z</a:t>
              </a:r>
              <a:r>
                <a:rPr kumimoji="1" lang="en-US" altLang="zh-CN" sz="1600" baseline="-25000" dirty="0">
                  <a:solidFill>
                    <a:srgbClr val="000000"/>
                  </a:solidFill>
                  <a:latin typeface="Times New Roman" panose="02020603050405020304" pitchFamily="18" charset="0"/>
                </a:rPr>
                <a:t>k-1</a:t>
              </a:r>
              <a:endParaRPr kumimoji="1" lang="en-US" altLang="zh-CN" sz="1600" dirty="0">
                <a:solidFill>
                  <a:srgbClr val="000000"/>
                </a:solidFill>
                <a:latin typeface="Times New Roman" panose="02020603050405020304" pitchFamily="18" charset="0"/>
              </a:endParaRPr>
            </a:p>
          </p:txBody>
        </p:sp>
      </p:grpSp>
      <p:sp>
        <p:nvSpPr>
          <p:cNvPr id="3" name="文本框 2"/>
          <p:cNvSpPr txBox="1"/>
          <p:nvPr/>
        </p:nvSpPr>
        <p:spPr>
          <a:xfrm>
            <a:off x="3098404" y="5805265"/>
            <a:ext cx="58779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关键概念：时钟</a:t>
            </a:r>
            <a:r>
              <a:rPr lang="en-US" altLang="zh-CN" sz="2400" dirty="0">
                <a:solidFill>
                  <a:srgbClr val="FC0128"/>
                </a:solidFill>
              </a:rPr>
              <a:t>——</a:t>
            </a:r>
            <a:r>
              <a:rPr lang="zh-CN" altLang="en-US" sz="2400" dirty="0">
                <a:solidFill>
                  <a:srgbClr val="FC0128"/>
                </a:solidFill>
              </a:rPr>
              <a:t>时序（时间顺序）</a:t>
            </a:r>
            <a:endParaRPr lang="zh-CN" altLang="en-US" sz="2400" dirty="0">
              <a:solidFill>
                <a:srgbClr val="FC0128"/>
              </a:solidFill>
            </a:endParaRPr>
          </a:p>
        </p:txBody>
      </p:sp>
      <p:sp>
        <p:nvSpPr>
          <p:cNvPr id="4" name="矩形 3"/>
          <p:cNvSpPr/>
          <p:nvPr/>
        </p:nvSpPr>
        <p:spPr>
          <a:xfrm>
            <a:off x="9767274" y="3336615"/>
            <a:ext cx="1519968" cy="406265"/>
          </a:xfrm>
          <a:prstGeom prst="rect">
            <a:avLst/>
          </a:prstGeom>
        </p:spPr>
        <p:txBody>
          <a:bodyPr wrap="none">
            <a:spAutoFit/>
          </a:bodyPr>
          <a:lstStyle/>
          <a:p>
            <a:pPr>
              <a:buNone/>
            </a:pPr>
            <a:r>
              <a:rPr lang="en-US" altLang="zh-CN" sz="2400" dirty="0">
                <a:ea typeface="宋体" panose="02010600030101010101" pitchFamily="2" charset="-122"/>
              </a:rPr>
              <a:t>Y</a:t>
            </a:r>
            <a:r>
              <a:rPr lang="zh-CN" altLang="en-US" sz="2400" dirty="0">
                <a:ea typeface="宋体" panose="02010600030101010101" pitchFamily="2" charset="-122"/>
              </a:rPr>
              <a:t>＝</a:t>
            </a:r>
            <a:r>
              <a:rPr lang="en-US" altLang="zh-CN" sz="2400" dirty="0">
                <a:ea typeface="宋体" panose="02010600030101010101" pitchFamily="2" charset="-122"/>
              </a:rPr>
              <a:t>f(</a:t>
            </a:r>
            <a:r>
              <a:rPr lang="en-US" altLang="zh-CN" sz="2400" dirty="0" err="1">
                <a:ea typeface="宋体" panose="02010600030101010101" pitchFamily="2" charset="-122"/>
              </a:rPr>
              <a:t>x,s</a:t>
            </a:r>
            <a:r>
              <a:rPr lang="en-US" altLang="zh-CN" sz="2400" dirty="0">
                <a:ea typeface="宋体" panose="02010600030101010101" pitchFamily="2" charset="-122"/>
              </a:rPr>
              <a:t>) </a:t>
            </a:r>
            <a:endParaRPr lang="zh-CN" altLang="en-US" sz="2400" dirty="0"/>
          </a:p>
        </p:txBody>
      </p:sp>
    </p:spTree>
  </p:cSld>
  <p:clrMapOvr>
    <a:masterClrMapping/>
  </p:clrMapOvr>
  <p:transition spd="med">
    <p:blinds dir="vert"/>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690101" y="2625611"/>
            <a:ext cx="2375988" cy="1193348"/>
          </a:xfrm>
          <a:prstGeom prst="rect">
            <a:avLst/>
          </a:prstGeom>
        </p:spPr>
      </p:pic>
      <p:sp>
        <p:nvSpPr>
          <p:cNvPr id="1030" name="Rectangle 2"/>
          <p:cNvSpPr>
            <a:spLocks noGrp="1" noChangeArrowheads="1"/>
          </p:cNvSpPr>
          <p:nvPr>
            <p:ph type="title" idx="4294967295"/>
          </p:nvPr>
        </p:nvSpPr>
        <p:spPr>
          <a:xfrm>
            <a:off x="612000" y="252000"/>
            <a:ext cx="68580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触发器的特点与分类</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59449" name="Object 57"/>
          <p:cNvGraphicFramePr>
            <a:graphicFrameLocks noGrp="1" noChangeAspect="1"/>
          </p:cNvGraphicFramePr>
          <p:nvPr>
            <p:ph sz="half" idx="4294967295"/>
          </p:nvPr>
        </p:nvGraphicFramePr>
        <p:xfrm>
          <a:off x="206152" y="1942418"/>
          <a:ext cx="6300788" cy="881063"/>
        </p:xfrm>
        <a:graphic>
          <a:graphicData uri="http://schemas.openxmlformats.org/presentationml/2006/ole">
            <mc:AlternateContent xmlns:mc="http://schemas.openxmlformats.org/markup-compatibility/2006">
              <mc:Choice xmlns:v="urn:schemas-microsoft-com:vml" Requires="v">
                <p:oleObj spid="_x0000_s2" name="Equation" r:id="rId2" imgW="3352800" imgH="508000" progId="Equation.DSMT4">
                  <p:embed/>
                </p:oleObj>
              </mc:Choice>
              <mc:Fallback>
                <p:oleObj name="Equation" r:id="rId2" imgW="3352800" imgH="508000" progId="Equation.DSMT4">
                  <p:embed/>
                  <p:pic>
                    <p:nvPicPr>
                      <p:cNvPr id="0" name="图片 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52" y="1942418"/>
                        <a:ext cx="6300788" cy="881063"/>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aphicFrame>
        <p:nvGraphicFramePr>
          <p:cNvPr id="59451" name="Object 59"/>
          <p:cNvGraphicFramePr>
            <a:graphicFrameLocks noGrp="1" noChangeAspect="1"/>
          </p:cNvGraphicFramePr>
          <p:nvPr>
            <p:ph sz="quarter" idx="4294967295"/>
          </p:nvPr>
        </p:nvGraphicFramePr>
        <p:xfrm>
          <a:off x="206152" y="3040989"/>
          <a:ext cx="8820150" cy="792163"/>
        </p:xfrm>
        <a:graphic>
          <a:graphicData uri="http://schemas.openxmlformats.org/presentationml/2006/ole">
            <mc:AlternateContent xmlns:mc="http://schemas.openxmlformats.org/markup-compatibility/2006">
              <mc:Choice xmlns:v="urn:schemas-microsoft-com:vml" Requires="v">
                <p:oleObj spid="_x0000_s3" name="Equation" r:id="rId4" imgW="4965700" imgH="457200" progId="Equation.DSMT4">
                  <p:embed/>
                </p:oleObj>
              </mc:Choice>
              <mc:Fallback>
                <p:oleObj name="Equation" r:id="rId4" imgW="4965700" imgH="457200" progId="Equation.DSMT4">
                  <p:embed/>
                  <p:pic>
                    <p:nvPicPr>
                      <p:cNvPr id="0" name="图片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52" y="3040989"/>
                        <a:ext cx="8820150" cy="792163"/>
                      </a:xfrm>
                      <a:prstGeom prst="rect">
                        <a:avLst/>
                      </a:prstGeom>
                      <a:solidFill>
                        <a:srgbClr val="FFCCFF"/>
                      </a:solidFill>
                      <a:effectLst>
                        <a:outerShdw dist="53882" dir="13500000" algn="ctr" rotWithShape="0">
                          <a:srgbClr val="808080">
                            <a:alpha val="50000"/>
                          </a:srgbClr>
                        </a:outerShdw>
                      </a:effectLst>
                    </p:spPr>
                  </p:pic>
                </p:oleObj>
              </mc:Fallback>
            </mc:AlternateContent>
          </a:graphicData>
        </a:graphic>
      </p:graphicFrame>
      <p:graphicFrame>
        <p:nvGraphicFramePr>
          <p:cNvPr id="59453" name="Object 61"/>
          <p:cNvGraphicFramePr>
            <a:graphicFrameLocks noGrp="1" noChangeAspect="1"/>
          </p:cNvGraphicFramePr>
          <p:nvPr>
            <p:ph sz="quarter" idx="4294967295"/>
          </p:nvPr>
        </p:nvGraphicFramePr>
        <p:xfrm>
          <a:off x="210346" y="4060589"/>
          <a:ext cx="6659217" cy="1260475"/>
        </p:xfrm>
        <a:graphic>
          <a:graphicData uri="http://schemas.openxmlformats.org/presentationml/2006/ole">
            <mc:AlternateContent xmlns:mc="http://schemas.openxmlformats.org/markup-compatibility/2006">
              <mc:Choice xmlns:v="urn:schemas-microsoft-com:vml" Requires="v">
                <p:oleObj spid="_x0000_s5" name="Equation" r:id="rId6" imgW="3657600" imgH="711200" progId="Equation.DSMT4">
                  <p:embed/>
                </p:oleObj>
              </mc:Choice>
              <mc:Fallback>
                <p:oleObj name="Equation" r:id="rId6" imgW="3657600" imgH="711200" progId="Equation.DSMT4">
                  <p:embed/>
                  <p:pic>
                    <p:nvPicPr>
                      <p:cNvPr id="0" name="图片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46" y="4060589"/>
                        <a:ext cx="6659217" cy="12604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pSp>
        <p:nvGrpSpPr>
          <p:cNvPr id="6" name="Group 63"/>
          <p:cNvGrpSpPr/>
          <p:nvPr/>
        </p:nvGrpSpPr>
        <p:grpSpPr bwMode="auto">
          <a:xfrm>
            <a:off x="8886825" y="3789364"/>
            <a:ext cx="1169988" cy="2592387"/>
            <a:chOff x="589" y="1957"/>
            <a:chExt cx="737" cy="1633"/>
          </a:xfrm>
        </p:grpSpPr>
        <p:grpSp>
          <p:nvGrpSpPr>
            <p:cNvPr id="7" name="Group 64"/>
            <p:cNvGrpSpPr/>
            <p:nvPr/>
          </p:nvGrpSpPr>
          <p:grpSpPr bwMode="auto">
            <a:xfrm>
              <a:off x="624" y="2208"/>
              <a:ext cx="660" cy="1152"/>
              <a:chOff x="624" y="2208"/>
              <a:chExt cx="660" cy="1152"/>
            </a:xfrm>
          </p:grpSpPr>
          <p:sp>
            <p:nvSpPr>
              <p:cNvPr id="1038" name="Rectangle 65"/>
              <p:cNvSpPr>
                <a:spLocks noChangeArrowheads="1"/>
              </p:cNvSpPr>
              <p:nvPr/>
            </p:nvSpPr>
            <p:spPr bwMode="auto">
              <a:xfrm>
                <a:off x="624" y="2496"/>
                <a:ext cx="624" cy="576"/>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39" name="Line 66"/>
              <p:cNvSpPr>
                <a:spLocks noChangeShapeType="1"/>
              </p:cNvSpPr>
              <p:nvPr/>
            </p:nvSpPr>
            <p:spPr bwMode="auto">
              <a:xfrm flipV="1">
                <a:off x="768" y="3072"/>
                <a:ext cx="0"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0" name="Line 67"/>
              <p:cNvSpPr>
                <a:spLocks noChangeShapeType="1"/>
              </p:cNvSpPr>
              <p:nvPr/>
            </p:nvSpPr>
            <p:spPr bwMode="auto">
              <a:xfrm flipV="1">
                <a:off x="1104" y="3072"/>
                <a:ext cx="0"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1" name="Oval 68"/>
              <p:cNvSpPr>
                <a:spLocks noChangeArrowheads="1"/>
              </p:cNvSpPr>
              <p:nvPr/>
            </p:nvSpPr>
            <p:spPr bwMode="auto">
              <a:xfrm>
                <a:off x="1104" y="244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42" name="Line 69"/>
              <p:cNvSpPr>
                <a:spLocks noChangeShapeType="1"/>
              </p:cNvSpPr>
              <p:nvPr/>
            </p:nvSpPr>
            <p:spPr bwMode="auto">
              <a:xfrm flipV="1">
                <a:off x="768" y="220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3" name="Line 70"/>
              <p:cNvSpPr>
                <a:spLocks noChangeShapeType="1"/>
              </p:cNvSpPr>
              <p:nvPr/>
            </p:nvSpPr>
            <p:spPr bwMode="auto">
              <a:xfrm flipV="1">
                <a:off x="1134" y="220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4" name="Text Box 71"/>
              <p:cNvSpPr txBox="1">
                <a:spLocks noChangeArrowheads="1"/>
              </p:cNvSpPr>
              <p:nvPr/>
            </p:nvSpPr>
            <p:spPr bwMode="auto">
              <a:xfrm>
                <a:off x="642" y="2544"/>
                <a:ext cx="64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         Q </a:t>
                </a:r>
                <a:endParaRPr lang="en-US" altLang="zh-CN" sz="1600">
                  <a:solidFill>
                    <a:srgbClr val="000000"/>
                  </a:solidFill>
                  <a:latin typeface="Times New Roman" panose="02020603050405020304" pitchFamily="18" charset="0"/>
                </a:endParaRPr>
              </a:p>
            </p:txBody>
          </p:sp>
          <p:sp>
            <p:nvSpPr>
              <p:cNvPr id="1045" name="Line 72"/>
              <p:cNvSpPr>
                <a:spLocks noChangeShapeType="1"/>
              </p:cNvSpPr>
              <p:nvPr/>
            </p:nvSpPr>
            <p:spPr bwMode="auto">
              <a:xfrm>
                <a:off x="1095" y="258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6" name="Text Box 73"/>
              <p:cNvSpPr txBox="1">
                <a:spLocks noChangeArrowheads="1"/>
              </p:cNvSpPr>
              <p:nvPr/>
            </p:nvSpPr>
            <p:spPr bwMode="auto">
              <a:xfrm>
                <a:off x="768" y="2716"/>
                <a:ext cx="384"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dirty="0">
                    <a:solidFill>
                      <a:srgbClr val="000000"/>
                    </a:solidFill>
                    <a:latin typeface="Times New Roman" panose="02020603050405020304" pitchFamily="18" charset="0"/>
                  </a:rPr>
                  <a:t>FF</a:t>
                </a:r>
                <a:endParaRPr lang="en-US" altLang="zh-CN" sz="1600" dirty="0">
                  <a:solidFill>
                    <a:srgbClr val="000000"/>
                  </a:solidFill>
                  <a:latin typeface="Times New Roman" panose="02020603050405020304" pitchFamily="18" charset="0"/>
                </a:endParaRPr>
              </a:p>
            </p:txBody>
          </p:sp>
        </p:grpSp>
        <p:sp>
          <p:nvSpPr>
            <p:cNvPr id="1036" name="Text Box 74"/>
            <p:cNvSpPr txBox="1">
              <a:spLocks noChangeArrowheads="1"/>
            </p:cNvSpPr>
            <p:nvPr/>
          </p:nvSpPr>
          <p:spPr bwMode="auto">
            <a:xfrm>
              <a:off x="589" y="3340"/>
              <a:ext cx="720" cy="250"/>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anose="02020603050405020304" pitchFamily="18" charset="0"/>
                </a:rPr>
                <a:t>输入</a:t>
              </a:r>
              <a:endParaRPr lang="zh-CN" altLang="en-US" sz="2000">
                <a:solidFill>
                  <a:srgbClr val="000000"/>
                </a:solidFill>
                <a:latin typeface="Times New Roman" panose="02020603050405020304" pitchFamily="18" charset="0"/>
              </a:endParaRPr>
            </a:p>
          </p:txBody>
        </p:sp>
        <p:sp>
          <p:nvSpPr>
            <p:cNvPr id="1037" name="Text Box 75"/>
            <p:cNvSpPr txBox="1">
              <a:spLocks noChangeArrowheads="1"/>
            </p:cNvSpPr>
            <p:nvPr/>
          </p:nvSpPr>
          <p:spPr bwMode="auto">
            <a:xfrm>
              <a:off x="606" y="1957"/>
              <a:ext cx="720" cy="250"/>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anose="02020603050405020304" pitchFamily="18" charset="0"/>
                </a:rPr>
                <a:t>输出</a:t>
              </a:r>
              <a:endParaRPr lang="zh-CN" altLang="en-US" sz="2000">
                <a:solidFill>
                  <a:srgbClr val="000000"/>
                </a:solidFill>
                <a:latin typeface="Times New Roman" panose="02020603050405020304" pitchFamily="18" charset="0"/>
              </a:endParaRPr>
            </a:p>
          </p:txBody>
        </p:sp>
      </p:grpSp>
      <p:sp>
        <p:nvSpPr>
          <p:cNvPr id="1032" name="Rectangle 3"/>
          <p:cNvSpPr>
            <a:spLocks noChangeArrowheads="1"/>
          </p:cNvSpPr>
          <p:nvPr/>
        </p:nvSpPr>
        <p:spPr bwMode="auto">
          <a:xfrm>
            <a:off x="612000" y="900000"/>
            <a:ext cx="10092512" cy="847725"/>
          </a:xfrm>
          <a:prstGeom prst="rect">
            <a:avLst/>
          </a:prstGeom>
          <a:noFill/>
          <a:ln w="9525">
            <a:noFill/>
            <a:miter lim="800000"/>
          </a:ln>
        </p:spPr>
        <p:txBody>
          <a:bodyPr/>
          <a:lstStyle/>
          <a:p>
            <a:pPr marL="36512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FF0000"/>
                </a:solidFill>
              </a:rPr>
              <a:t>触发器</a:t>
            </a:r>
            <a:r>
              <a:rPr kumimoji="1" lang="zh-CN" altLang="en-US" sz="2400" dirty="0">
                <a:solidFill>
                  <a:srgbClr val="000000"/>
                </a:solidFill>
              </a:rPr>
              <a:t>是一种有记忆功能的器件，是构成时序逻辑电路的基本器件</a:t>
            </a:r>
            <a:endParaRPr kumimoji="1" lang="en-US" altLang="zh-CN" sz="2400" dirty="0">
              <a:solidFill>
                <a:srgbClr val="000000"/>
              </a:solidFill>
            </a:endParaRPr>
          </a:p>
          <a:p>
            <a:pPr marL="36512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rPr>
              <a:t>特点：</a:t>
            </a:r>
            <a:endParaRPr kumimoji="1" lang="zh-CN" altLang="en-US" sz="2400" dirty="0">
              <a:solidFill>
                <a:srgbClr val="000000"/>
              </a:solidFill>
            </a:endParaRPr>
          </a:p>
        </p:txBody>
      </p:sp>
      <p:sp>
        <p:nvSpPr>
          <p:cNvPr id="21" name="AutoShape 9"/>
          <p:cNvSpPr>
            <a:spLocks noChangeArrowheads="1"/>
          </p:cNvSpPr>
          <p:nvPr/>
        </p:nvSpPr>
        <p:spPr bwMode="auto">
          <a:xfrm>
            <a:off x="5919834" y="1569472"/>
            <a:ext cx="2489200" cy="804862"/>
          </a:xfrm>
          <a:prstGeom prst="wedgeRoundRectCallout">
            <a:avLst>
              <a:gd name="adj1" fmla="val -74870"/>
              <a:gd name="adj2" fmla="val 29736"/>
              <a:gd name="adj3" fmla="val 16667"/>
            </a:avLst>
          </a:prstGeom>
          <a:solidFill>
            <a:srgbClr val="FFDEBD"/>
          </a:solidFill>
          <a:ln w="9525">
            <a:solidFill>
              <a:srgbClr val="FF6600"/>
            </a:solidFill>
            <a:miter lim="800000"/>
          </a:ln>
          <a:effectLst>
            <a:prstShdw prst="shdw17" dist="17961" dir="2700000">
              <a:srgbClr val="993D00"/>
            </a:prstShdw>
          </a:effectLst>
        </p:spPr>
        <p:txBody>
          <a:bodyPr anchor="b"/>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两个稳定的状态</a:t>
            </a:r>
            <a:r>
              <a:rPr lang="en-US" altLang="zh-CN" sz="2000" dirty="0">
                <a:solidFill>
                  <a:srgbClr val="000000"/>
                </a:solidFill>
                <a:ea typeface="楷体_GB2312" pitchFamily="49" charset="-122"/>
              </a:rPr>
              <a:t>——</a:t>
            </a:r>
            <a:r>
              <a:rPr lang="zh-CN" altLang="en-US" sz="2000" dirty="0">
                <a:solidFill>
                  <a:srgbClr val="000000"/>
                </a:solidFill>
                <a:ea typeface="楷体_GB2312" pitchFamily="49" charset="-122"/>
              </a:rPr>
              <a:t>双稳态触发器</a:t>
            </a:r>
            <a:endParaRPr lang="zh-CN" altLang="en-US" sz="2000" dirty="0">
              <a:solidFill>
                <a:srgbClr val="000000"/>
              </a:solidFill>
              <a:ea typeface="楷体_GB2312" pitchFamily="49" charset="-122"/>
            </a:endParaRPr>
          </a:p>
        </p:txBody>
      </p:sp>
      <p:sp>
        <p:nvSpPr>
          <p:cNvPr id="1047" name="Rectangle 23"/>
          <p:cNvSpPr>
            <a:spLocks noChangeArrowheads="1"/>
          </p:cNvSpPr>
          <p:nvPr/>
        </p:nvSpPr>
        <p:spPr bwMode="auto">
          <a:xfrm>
            <a:off x="3359696" y="1387624"/>
            <a:ext cx="2259012" cy="457200"/>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kumimoji="1" lang="en-US" altLang="zh-CN" sz="2400" dirty="0">
                <a:solidFill>
                  <a:srgbClr val="002060"/>
                </a:solidFill>
                <a:ea typeface="楷体_GB2312" pitchFamily="49" charset="-122"/>
              </a:rPr>
              <a:t>Q</a:t>
            </a:r>
            <a:r>
              <a:rPr kumimoji="1" lang="zh-CN" altLang="en-US" sz="2400" dirty="0">
                <a:solidFill>
                  <a:srgbClr val="002060"/>
                </a:solidFill>
                <a:ea typeface="楷体_GB2312" pitchFamily="49" charset="-122"/>
              </a:rPr>
              <a:t>称为</a:t>
            </a:r>
            <a:r>
              <a:rPr kumimoji="1" lang="zh-CN" altLang="en-US" sz="2400" dirty="0">
                <a:solidFill>
                  <a:srgbClr val="FF0000"/>
                </a:solidFill>
                <a:ea typeface="楷体_GB2312" pitchFamily="49" charset="-122"/>
              </a:rPr>
              <a:t>状态变量</a:t>
            </a:r>
            <a:endParaRPr kumimoji="1" lang="zh-CN" altLang="en-US" sz="2400" dirty="0">
              <a:solidFill>
                <a:srgbClr val="FF0000"/>
              </a:solidFill>
              <a:ea typeface="楷体_GB2312" pitchFamily="49" charset="-122"/>
            </a:endParaRPr>
          </a:p>
        </p:txBody>
      </p:sp>
      <p:sp>
        <p:nvSpPr>
          <p:cNvPr id="23" name="AutoShape 59"/>
          <p:cNvSpPr>
            <a:spLocks noChangeArrowheads="1"/>
          </p:cNvSpPr>
          <p:nvPr/>
        </p:nvSpPr>
        <p:spPr bwMode="auto">
          <a:xfrm>
            <a:off x="520099" y="5470376"/>
            <a:ext cx="1260265" cy="619125"/>
          </a:xfrm>
          <a:prstGeom prst="wedgeRoundRectCallout">
            <a:avLst>
              <a:gd name="adj1" fmla="val -8351"/>
              <a:gd name="adj2" fmla="val -70470"/>
              <a:gd name="adj3" fmla="val 16667"/>
            </a:avLst>
          </a:prstGeom>
          <a:solidFill>
            <a:srgbClr val="66FFFF"/>
          </a:solidFill>
          <a:ln w="9525">
            <a:solidFill>
              <a:schemeClr val="tx1"/>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触发器原来的状态</a:t>
            </a:r>
            <a:endParaRPr lang="zh-CN" altLang="en-US" dirty="0">
              <a:solidFill>
                <a:srgbClr val="CC3300"/>
              </a:solidFill>
              <a:ea typeface="楷体_GB2312" pitchFamily="49" charset="-122"/>
            </a:endParaRPr>
          </a:p>
        </p:txBody>
      </p:sp>
      <p:sp>
        <p:nvSpPr>
          <p:cNvPr id="24" name="AutoShape 59"/>
          <p:cNvSpPr>
            <a:spLocks noChangeArrowheads="1"/>
          </p:cNvSpPr>
          <p:nvPr/>
        </p:nvSpPr>
        <p:spPr bwMode="auto">
          <a:xfrm>
            <a:off x="2439523" y="5470376"/>
            <a:ext cx="1620180" cy="619125"/>
          </a:xfrm>
          <a:prstGeom prst="wedgeRoundRectCallout">
            <a:avLst>
              <a:gd name="adj1" fmla="val -22461"/>
              <a:gd name="adj2" fmla="val -76624"/>
              <a:gd name="adj3" fmla="val 16667"/>
            </a:avLst>
          </a:prstGeom>
          <a:solidFill>
            <a:srgbClr val="FFCCFF"/>
          </a:solidFill>
          <a:ln w="9525">
            <a:solidFill>
              <a:schemeClr val="tx1"/>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触发器改变后的状态</a:t>
            </a:r>
            <a:endParaRPr lang="zh-CN" altLang="en-US" dirty="0">
              <a:solidFill>
                <a:srgbClr val="CC3300"/>
              </a:solidFill>
              <a:ea typeface="楷体_GB2312" pitchFamily="49" charset="-122"/>
            </a:endParaRPr>
          </a:p>
        </p:txBody>
      </p:sp>
      <p:pic>
        <p:nvPicPr>
          <p:cNvPr id="26" name="Picture 10"/>
          <p:cNvPicPr>
            <a:picLocks noChangeAspect="1" noChangeArrowheads="1"/>
          </p:cNvPicPr>
          <p:nvPr/>
        </p:nvPicPr>
        <p:blipFill>
          <a:blip r:embed="rId8" cstate="print"/>
          <a:srcRect/>
          <a:stretch>
            <a:fillRect/>
          </a:stretch>
        </p:blipFill>
        <p:spPr bwMode="auto">
          <a:xfrm>
            <a:off x="8472265" y="1340769"/>
            <a:ext cx="1838325" cy="1571625"/>
          </a:xfrm>
          <a:prstGeom prst="rect">
            <a:avLst/>
          </a:prstGeom>
          <a:noFill/>
          <a:ln w="9525" algn="ctr">
            <a:noFill/>
            <a:miter lim="800000"/>
            <a:headEnd/>
            <a:tailEnd/>
          </a:ln>
        </p:spPr>
      </p:pic>
      <p:sp>
        <p:nvSpPr>
          <p:cNvPr id="27" name="矩形 13"/>
          <p:cNvSpPr>
            <a:spLocks noChangeArrowheads="1"/>
          </p:cNvSpPr>
          <p:nvPr/>
        </p:nvSpPr>
        <p:spPr bwMode="auto">
          <a:xfrm>
            <a:off x="8699277" y="1355056"/>
            <a:ext cx="277812" cy="296863"/>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28" name="矩形 13"/>
          <p:cNvSpPr>
            <a:spLocks noChangeArrowheads="1"/>
          </p:cNvSpPr>
          <p:nvPr/>
        </p:nvSpPr>
        <p:spPr bwMode="auto">
          <a:xfrm>
            <a:off x="8659589" y="2591718"/>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66"/>
                </a:solidFill>
              </a:rPr>
              <a:t>1</a:t>
            </a:r>
            <a:endParaRPr lang="zh-CN" altLang="en-US" sz="2000" b="0" baseline="-25000">
              <a:solidFill>
                <a:srgbClr val="FF0066"/>
              </a:solidFill>
            </a:endParaRPr>
          </a:p>
        </p:txBody>
      </p:sp>
      <p:sp>
        <p:nvSpPr>
          <p:cNvPr id="29" name="矩形 13"/>
          <p:cNvSpPr>
            <a:spLocks noChangeArrowheads="1"/>
          </p:cNvSpPr>
          <p:nvPr/>
        </p:nvSpPr>
        <p:spPr bwMode="auto">
          <a:xfrm>
            <a:off x="9913714" y="1340768"/>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00"/>
                </a:solidFill>
              </a:rPr>
              <a:t>1</a:t>
            </a:r>
            <a:endParaRPr lang="zh-CN" altLang="en-US" sz="2000" b="0" baseline="-25000">
              <a:solidFill>
                <a:srgbClr val="FF0000"/>
              </a:solidFill>
            </a:endParaRPr>
          </a:p>
        </p:txBody>
      </p:sp>
      <p:sp>
        <p:nvSpPr>
          <p:cNvPr id="30" name="矩形 13"/>
          <p:cNvSpPr>
            <a:spLocks noChangeArrowheads="1"/>
          </p:cNvSpPr>
          <p:nvPr/>
        </p:nvSpPr>
        <p:spPr bwMode="auto">
          <a:xfrm>
            <a:off x="9840690" y="2564731"/>
            <a:ext cx="277813" cy="296863"/>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00"/>
                </a:solidFill>
              </a:rPr>
              <a:t>0</a:t>
            </a:r>
            <a:endParaRPr lang="zh-CN" altLang="en-US" sz="2000" b="0" baseline="-25000">
              <a:solidFill>
                <a:srgbClr val="FF0000"/>
              </a:solidFill>
            </a:endParaRPr>
          </a:p>
        </p:txBody>
      </p:sp>
      <p:sp>
        <p:nvSpPr>
          <p:cNvPr id="31" name="矩形 13"/>
          <p:cNvSpPr>
            <a:spLocks noChangeArrowheads="1"/>
          </p:cNvSpPr>
          <p:nvPr/>
        </p:nvSpPr>
        <p:spPr bwMode="auto">
          <a:xfrm>
            <a:off x="8624664" y="2615531"/>
            <a:ext cx="279400" cy="296863"/>
          </a:xfrm>
          <a:prstGeom prst="rect">
            <a:avLst/>
          </a:prstGeom>
          <a:solidFill>
            <a:srgbClr val="FFFFCC"/>
          </a:solid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32" name="矩形 13"/>
          <p:cNvSpPr>
            <a:spLocks noChangeArrowheads="1"/>
          </p:cNvSpPr>
          <p:nvPr/>
        </p:nvSpPr>
        <p:spPr bwMode="auto">
          <a:xfrm>
            <a:off x="8804052" y="2169443"/>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defRPr/>
            </a:pPr>
            <a:r>
              <a:rPr lang="en-US" altLang="zh-CN" sz="2000" b="0" baseline="-25000" dirty="0">
                <a:solidFill>
                  <a:srgbClr val="0536D2">
                    <a:lumMod val="50000"/>
                  </a:srgbClr>
                </a:solidFill>
              </a:rPr>
              <a:t>1</a:t>
            </a:r>
            <a:endParaRPr lang="zh-CN" altLang="en-US" sz="2000" b="0" baseline="-25000" dirty="0">
              <a:solidFill>
                <a:srgbClr val="0536D2">
                  <a:lumMod val="50000"/>
                </a:srgbClr>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grpId="1" nodeType="clickEffect">
                                  <p:stCondLst>
                                    <p:cond delay="0"/>
                                  </p:stCondLst>
                                  <p:childTnLst>
                                    <p:animScale>
                                      <p:cBhvr>
                                        <p:cTn id="47" dur="2000" fill="hold"/>
                                        <p:tgtEl>
                                          <p:spTgt spid="30"/>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grpId="1" nodeType="clickEffect">
                                  <p:stCondLst>
                                    <p:cond delay="0"/>
                                  </p:stCondLst>
                                  <p:childTnLst>
                                    <p:animScale>
                                      <p:cBhvr>
                                        <p:cTn id="51" dur="2000" fill="hold"/>
                                        <p:tgtEl>
                                          <p:spTgt spid="29"/>
                                        </p:tgtEl>
                                      </p:cBhvr>
                                      <p:by x="150000" y="150000"/>
                                    </p:animScale>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945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945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P spid="29" grpId="0"/>
      <p:bldP spid="29" grpId="1"/>
      <p:bldP spid="30" grpId="0"/>
      <p:bldP spid="30" grpId="1"/>
      <p:bldP spid="31" grpId="0" animBg="1"/>
      <p:bldP spid="32"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057" name="Rectangle 3"/>
          <p:cNvSpPr>
            <a:spLocks noGrp="1" noChangeArrowheads="1"/>
          </p:cNvSpPr>
          <p:nvPr>
            <p:ph type="body" sz="half" idx="4294967295"/>
          </p:nvPr>
        </p:nvSpPr>
        <p:spPr>
          <a:xfrm>
            <a:off x="612000" y="900000"/>
            <a:ext cx="7262001" cy="2047805"/>
          </a:xfrm>
        </p:spPr>
        <p:txBody>
          <a:bodyPr/>
          <a:lstStyle/>
          <a:p>
            <a:pPr marL="365125" indent="-365125">
              <a:lnSpc>
                <a:spcPct val="110000"/>
              </a:lnSpc>
              <a:spcBef>
                <a:spcPct val="0"/>
              </a:spcBef>
            </a:pPr>
            <a:r>
              <a:rPr kumimoji="1" lang="zh-CN" altLang="en-US" dirty="0">
                <a:ea typeface="宋体" panose="02010600030101010101" pitchFamily="2" charset="-122"/>
              </a:rPr>
              <a:t>基本</a:t>
            </a:r>
            <a:r>
              <a:rPr kumimoji="1" lang="en-US" altLang="zh-CN" dirty="0">
                <a:ea typeface="宋体" panose="02010600030101010101" pitchFamily="2" charset="-122"/>
              </a:rPr>
              <a:t>RS</a:t>
            </a:r>
            <a:r>
              <a:rPr kumimoji="1" lang="zh-CN" altLang="en-US" dirty="0">
                <a:ea typeface="宋体" panose="02010600030101010101" pitchFamily="2" charset="-122"/>
              </a:rPr>
              <a:t>锁存器可以自行保持输出状态，是</a:t>
            </a:r>
            <a:r>
              <a:rPr kumimoji="1" lang="zh-CN" altLang="en-US" dirty="0">
                <a:solidFill>
                  <a:srgbClr val="CC3300"/>
                </a:solidFill>
                <a:ea typeface="宋体" panose="02010600030101010101" pitchFamily="2" charset="-122"/>
              </a:rPr>
              <a:t>各种触发器的基本构成部分</a:t>
            </a:r>
            <a:endParaRPr kumimoji="1" lang="en-US" altLang="zh-CN" dirty="0">
              <a:solidFill>
                <a:srgbClr val="CC3300"/>
              </a:solidFill>
              <a:ea typeface="宋体" panose="02010600030101010101" pitchFamily="2" charset="-122"/>
            </a:endParaRPr>
          </a:p>
          <a:p>
            <a:pPr marL="365125" indent="-365125">
              <a:lnSpc>
                <a:spcPct val="110000"/>
              </a:lnSpc>
              <a:spcBef>
                <a:spcPct val="0"/>
              </a:spcBef>
            </a:pPr>
            <a:r>
              <a:rPr kumimoji="1" lang="zh-CN" altLang="en-US" dirty="0">
                <a:ea typeface="宋体" panose="02010600030101010101" pitchFamily="2" charset="-122"/>
              </a:rPr>
              <a:t>基本</a:t>
            </a:r>
            <a:r>
              <a:rPr kumimoji="1" lang="en-US" altLang="zh-CN" dirty="0">
                <a:ea typeface="宋体" panose="02010600030101010101" pitchFamily="2" charset="-122"/>
              </a:rPr>
              <a:t>RS</a:t>
            </a:r>
            <a:r>
              <a:rPr kumimoji="1" lang="zh-CN" altLang="en-US" dirty="0">
                <a:ea typeface="宋体" panose="02010600030101010101" pitchFamily="2" charset="-122"/>
              </a:rPr>
              <a:t>触发器可以用</a:t>
            </a:r>
            <a:r>
              <a:rPr kumimoji="1" lang="zh-CN" altLang="en-US" dirty="0">
                <a:solidFill>
                  <a:srgbClr val="CC0066"/>
                </a:solidFill>
                <a:ea typeface="宋体" panose="02010600030101010101" pitchFamily="2" charset="-122"/>
              </a:rPr>
              <a:t>与非门</a:t>
            </a:r>
            <a:r>
              <a:rPr kumimoji="1" lang="zh-CN" altLang="en-US" dirty="0">
                <a:ea typeface="宋体" panose="02010600030101010101" pitchFamily="2" charset="-122"/>
              </a:rPr>
              <a:t>或者</a:t>
            </a:r>
            <a:r>
              <a:rPr kumimoji="1" lang="zh-CN" altLang="en-US" dirty="0">
                <a:solidFill>
                  <a:srgbClr val="CC0066"/>
                </a:solidFill>
                <a:ea typeface="宋体" panose="02010600030101010101" pitchFamily="2" charset="-122"/>
              </a:rPr>
              <a:t>或非门</a:t>
            </a:r>
            <a:r>
              <a:rPr kumimoji="1" lang="zh-CN" altLang="en-US" dirty="0">
                <a:ea typeface="宋体" panose="02010600030101010101" pitchFamily="2" charset="-122"/>
              </a:rPr>
              <a:t>构成 </a:t>
            </a:r>
            <a:endParaRPr kumimoji="1" lang="en-US" altLang="zh-CN" dirty="0">
              <a:ea typeface="宋体" panose="02010600030101010101" pitchFamily="2" charset="-122"/>
            </a:endParaRPr>
          </a:p>
          <a:p>
            <a:pPr marL="365125" indent="-365125">
              <a:lnSpc>
                <a:spcPct val="110000"/>
              </a:lnSpc>
              <a:spcBef>
                <a:spcPct val="0"/>
              </a:spcBef>
            </a:pPr>
            <a:r>
              <a:rPr kumimoji="1" lang="en-US" altLang="zh-CN" dirty="0">
                <a:ea typeface="宋体" panose="02010600030101010101" pitchFamily="2" charset="-122"/>
              </a:rPr>
              <a:t>RS</a:t>
            </a:r>
            <a:r>
              <a:rPr kumimoji="1" lang="zh-CN" altLang="en-US" dirty="0">
                <a:ea typeface="宋体" panose="02010600030101010101" pitchFamily="2" charset="-122"/>
              </a:rPr>
              <a:t>：</a:t>
            </a:r>
            <a:r>
              <a:rPr kumimoji="1" lang="en-US" altLang="zh-CN" dirty="0">
                <a:ea typeface="宋体" panose="02010600030101010101" pitchFamily="2" charset="-122"/>
              </a:rPr>
              <a:t>Reset/Set</a:t>
            </a:r>
            <a:endParaRPr kumimoji="1" lang="zh-CN" altLang="en-US" dirty="0">
              <a:ea typeface="宋体" panose="02010600030101010101" pitchFamily="2" charset="-122"/>
            </a:endParaRPr>
          </a:p>
        </p:txBody>
      </p:sp>
      <p:grpSp>
        <p:nvGrpSpPr>
          <p:cNvPr id="6" name="Group 47"/>
          <p:cNvGrpSpPr/>
          <p:nvPr/>
        </p:nvGrpSpPr>
        <p:grpSpPr bwMode="auto">
          <a:xfrm>
            <a:off x="8572500" y="4065589"/>
            <a:ext cx="1219200" cy="1831975"/>
            <a:chOff x="4176" y="1296"/>
            <a:chExt cx="768" cy="960"/>
          </a:xfrm>
        </p:grpSpPr>
        <p:sp>
          <p:nvSpPr>
            <p:cNvPr id="2106" name="Text Box 48"/>
            <p:cNvSpPr txBox="1">
              <a:spLocks noChangeArrowheads="1"/>
            </p:cNvSpPr>
            <p:nvPr/>
          </p:nvSpPr>
          <p:spPr bwMode="auto">
            <a:xfrm>
              <a:off x="4269" y="1516"/>
              <a:ext cx="240"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0" name="Group 49"/>
            <p:cNvGrpSpPr/>
            <p:nvPr/>
          </p:nvGrpSpPr>
          <p:grpSpPr bwMode="auto">
            <a:xfrm>
              <a:off x="4629" y="1516"/>
              <a:ext cx="240" cy="176"/>
              <a:chOff x="4176" y="1104"/>
              <a:chExt cx="240" cy="176"/>
            </a:xfrm>
          </p:grpSpPr>
          <p:sp>
            <p:nvSpPr>
              <p:cNvPr id="2122" name="Text Box 50"/>
              <p:cNvSpPr txBox="1">
                <a:spLocks noChangeArrowheads="1"/>
              </p:cNvSpPr>
              <p:nvPr/>
            </p:nvSpPr>
            <p:spPr bwMode="auto">
              <a:xfrm>
                <a:off x="4176" y="1104"/>
                <a:ext cx="240"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7" name="Line 51"/>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52"/>
            <p:cNvGrpSpPr/>
            <p:nvPr/>
          </p:nvGrpSpPr>
          <p:grpSpPr bwMode="auto">
            <a:xfrm>
              <a:off x="4272" y="1776"/>
              <a:ext cx="336" cy="176"/>
              <a:chOff x="3504" y="2160"/>
              <a:chExt cx="336" cy="176"/>
            </a:xfrm>
          </p:grpSpPr>
          <p:sp>
            <p:nvSpPr>
              <p:cNvPr id="2120" name="Text Box 53"/>
              <p:cNvSpPr txBox="1">
                <a:spLocks noChangeArrowheads="1"/>
              </p:cNvSpPr>
              <p:nvPr/>
            </p:nvSpPr>
            <p:spPr bwMode="auto">
              <a:xfrm>
                <a:off x="3504" y="2160"/>
                <a:ext cx="336"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9" name="Line 54"/>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55"/>
            <p:cNvGrpSpPr/>
            <p:nvPr/>
          </p:nvGrpSpPr>
          <p:grpSpPr bwMode="auto">
            <a:xfrm>
              <a:off x="4608" y="1776"/>
              <a:ext cx="336" cy="176"/>
              <a:chOff x="3504" y="2160"/>
              <a:chExt cx="336" cy="176"/>
            </a:xfrm>
          </p:grpSpPr>
          <p:sp>
            <p:nvSpPr>
              <p:cNvPr id="2118" name="Text Box 56"/>
              <p:cNvSpPr txBox="1">
                <a:spLocks noChangeArrowheads="1"/>
              </p:cNvSpPr>
              <p:nvPr/>
            </p:nvSpPr>
            <p:spPr bwMode="auto">
              <a:xfrm>
                <a:off x="3504" y="2160"/>
                <a:ext cx="336"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119" name="Line 57"/>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110" name="Rectangle 58"/>
            <p:cNvSpPr>
              <a:spLocks noChangeArrowheads="1"/>
            </p:cNvSpPr>
            <p:nvPr/>
          </p:nvSpPr>
          <p:spPr bwMode="auto">
            <a:xfrm>
              <a:off x="4176" y="1536"/>
              <a:ext cx="720" cy="43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1" name="Line 59"/>
            <p:cNvSpPr>
              <a:spLocks noChangeShapeType="1"/>
            </p:cNvSpPr>
            <p:nvPr/>
          </p:nvSpPr>
          <p:spPr bwMode="auto">
            <a:xfrm flipV="1">
              <a:off x="4368" y="129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2" name="Oval 60"/>
            <p:cNvSpPr>
              <a:spLocks noChangeArrowheads="1"/>
            </p:cNvSpPr>
            <p:nvPr/>
          </p:nvSpPr>
          <p:spPr bwMode="auto">
            <a:xfrm>
              <a:off x="4704" y="148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3" name="Line 61"/>
            <p:cNvSpPr>
              <a:spLocks noChangeShapeType="1"/>
            </p:cNvSpPr>
            <p:nvPr/>
          </p:nvSpPr>
          <p:spPr bwMode="auto">
            <a:xfrm>
              <a:off x="4725" y="1296"/>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4" name="Oval 62"/>
            <p:cNvSpPr>
              <a:spLocks noChangeArrowheads="1"/>
            </p:cNvSpPr>
            <p:nvPr/>
          </p:nvSpPr>
          <p:spPr bwMode="auto">
            <a:xfrm>
              <a:off x="4368" y="196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5" name="Oval 63"/>
            <p:cNvSpPr>
              <a:spLocks noChangeArrowheads="1"/>
            </p:cNvSpPr>
            <p:nvPr/>
          </p:nvSpPr>
          <p:spPr bwMode="auto">
            <a:xfrm>
              <a:off x="4686" y="196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6" name="Line 64"/>
            <p:cNvSpPr>
              <a:spLocks noChangeShapeType="1"/>
            </p:cNvSpPr>
            <p:nvPr/>
          </p:nvSpPr>
          <p:spPr bwMode="auto">
            <a:xfrm>
              <a:off x="4389" y="201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7" name="Line 65"/>
            <p:cNvSpPr>
              <a:spLocks noChangeShapeType="1"/>
            </p:cNvSpPr>
            <p:nvPr/>
          </p:nvSpPr>
          <p:spPr bwMode="auto">
            <a:xfrm>
              <a:off x="4713" y="201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327" name="Text Box 63"/>
          <p:cNvSpPr txBox="1">
            <a:spLocks noChangeArrowheads="1"/>
          </p:cNvSpPr>
          <p:nvPr/>
        </p:nvSpPr>
        <p:spPr bwMode="black">
          <a:xfrm>
            <a:off x="589757" y="2581857"/>
            <a:ext cx="5653088" cy="2936188"/>
          </a:xfrm>
          <a:prstGeom prst="rect">
            <a:avLst/>
          </a:prstGeom>
          <a:noFill/>
          <a:ln w="12700" algn="ctr">
            <a:noFill/>
            <a:miter lim="800000"/>
          </a:ln>
        </p:spPr>
        <p:txBody>
          <a:bodyPr>
            <a:spAutoFit/>
          </a:bodyPr>
          <a:lstStyle/>
          <a:p>
            <a:pPr marL="365125" indent="-365125">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rPr>
              <a:t>功能</a:t>
            </a:r>
            <a:endParaRPr kumimoji="1" lang="en-US" altLang="zh-CN"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）保持功能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触发器保持原来的状态不变</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）置</a:t>
            </a:r>
            <a:r>
              <a:rPr lang="en-US" altLang="zh-CN" sz="2400" dirty="0">
                <a:solidFill>
                  <a:srgbClr val="000000"/>
                </a:solidFill>
              </a:rPr>
              <a:t>0</a:t>
            </a:r>
            <a:r>
              <a:rPr lang="zh-CN" altLang="en-US" sz="2400" dirty="0">
                <a:solidFill>
                  <a:srgbClr val="000000"/>
                </a:solidFill>
              </a:rPr>
              <a:t>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0 </a:t>
            </a:r>
            <a:endParaRPr lang="en-US" altLang="zh-CN"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）置</a:t>
            </a:r>
            <a:r>
              <a:rPr lang="en-US" altLang="zh-CN" sz="2400" dirty="0">
                <a:solidFill>
                  <a:srgbClr val="000000"/>
                </a:solidFill>
              </a:rPr>
              <a:t>1</a:t>
            </a:r>
            <a:r>
              <a:rPr lang="zh-CN" altLang="en-US" sz="2400" dirty="0">
                <a:solidFill>
                  <a:srgbClr val="000000"/>
                </a:solidFill>
              </a:rPr>
              <a:t>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1</a:t>
            </a:r>
            <a:endParaRPr lang="zh-CN" altLang="en-US" sz="2400" dirty="0">
              <a:solidFill>
                <a:srgbClr val="000000"/>
              </a:solidFill>
            </a:endParaRPr>
          </a:p>
        </p:txBody>
      </p:sp>
      <p:sp>
        <p:nvSpPr>
          <p:cNvPr id="11265" name="Line 1"/>
          <p:cNvSpPr>
            <a:spLocks noChangeShapeType="1"/>
          </p:cNvSpPr>
          <p:nvPr/>
        </p:nvSpPr>
        <p:spPr bwMode="auto">
          <a:xfrm flipV="1">
            <a:off x="5260976" y="5297488"/>
            <a:ext cx="587375" cy="184150"/>
          </a:xfrm>
          <a:prstGeom prst="line">
            <a:avLst/>
          </a:prstGeom>
          <a:noFill/>
          <a:ln w="9525">
            <a:solidFill>
              <a:srgbClr val="FF0066"/>
            </a:solidFill>
            <a:rou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 name="Text Box 2"/>
          <p:cNvSpPr txBox="1">
            <a:spLocks noChangeArrowheads="1"/>
          </p:cNvSpPr>
          <p:nvPr/>
        </p:nvSpPr>
        <p:spPr bwMode="auto">
          <a:xfrm>
            <a:off x="5954714" y="5072063"/>
            <a:ext cx="2052637" cy="40005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a:solidFill>
                  <a:srgbClr val="FC0128"/>
                </a:solidFill>
                <a:ea typeface="楷体_GB2312" pitchFamily="49" charset="-122"/>
              </a:rPr>
              <a:t>非号，低有效</a:t>
            </a:r>
            <a:endParaRPr lang="zh-CN" altLang="en-US" sz="2000">
              <a:solidFill>
                <a:srgbClr val="FC0128"/>
              </a:solidFill>
              <a:ea typeface="楷体_GB2312" pitchFamily="49" charset="-122"/>
            </a:endParaRPr>
          </a:p>
        </p:txBody>
      </p:sp>
      <p:sp>
        <p:nvSpPr>
          <p:cNvPr id="3" name="Line 3"/>
          <p:cNvSpPr>
            <a:spLocks noChangeShapeType="1"/>
          </p:cNvSpPr>
          <p:nvPr/>
        </p:nvSpPr>
        <p:spPr bwMode="auto">
          <a:xfrm>
            <a:off x="5519739" y="5880100"/>
            <a:ext cx="434975" cy="260350"/>
          </a:xfrm>
          <a:prstGeom prst="line">
            <a:avLst/>
          </a:prstGeom>
          <a:noFill/>
          <a:ln w="9525">
            <a:solidFill>
              <a:srgbClr val="FF0066"/>
            </a:solidFill>
            <a:rou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268" name="Text Box 4"/>
          <p:cNvSpPr txBox="1">
            <a:spLocks noChangeArrowheads="1"/>
          </p:cNvSpPr>
          <p:nvPr/>
        </p:nvSpPr>
        <p:spPr bwMode="auto">
          <a:xfrm>
            <a:off x="5988050" y="5697538"/>
            <a:ext cx="2444750" cy="101600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a:solidFill>
                  <a:srgbClr val="FC0128"/>
                </a:solidFill>
                <a:ea typeface="楷体_GB2312" pitchFamily="49" charset="-122"/>
              </a:rPr>
              <a:t>D: Direct</a:t>
            </a:r>
            <a:endParaRPr lang="en-US" altLang="zh-CN" sz="2000">
              <a:solidFill>
                <a:srgbClr val="FC0128"/>
              </a:solidFill>
              <a:ea typeface="楷体_GB2312" pitchFamily="49" charset="-122"/>
            </a:endParaRPr>
          </a:p>
          <a:p>
            <a:pPr eaLnBrk="1" hangingPunct="1">
              <a:lnSpc>
                <a:spcPct val="100000"/>
              </a:lnSpc>
              <a:spcBef>
                <a:spcPct val="0"/>
              </a:spcBef>
              <a:buClrTx/>
              <a:buSzTx/>
              <a:buFontTx/>
              <a:buNone/>
            </a:pPr>
            <a:r>
              <a:rPr lang="zh-CN" altLang="zh-CN" sz="2000">
                <a:solidFill>
                  <a:srgbClr val="000000"/>
                </a:solidFill>
              </a:rPr>
              <a:t>输入信号直接控制触发器的输出</a:t>
            </a:r>
            <a:endParaRPr lang="en-US" altLang="zh-CN" sz="2000">
              <a:solidFill>
                <a:srgbClr val="000000"/>
              </a:solidFill>
              <a:ea typeface="楷体_GB2312" pitchFamily="49" charset="-122"/>
            </a:endParaRPr>
          </a:p>
        </p:txBody>
      </p:sp>
      <p:sp>
        <p:nvSpPr>
          <p:cNvPr id="67" name="Text Box 57"/>
          <p:cNvSpPr txBox="1">
            <a:spLocks noChangeArrowheads="1"/>
          </p:cNvSpPr>
          <p:nvPr/>
        </p:nvSpPr>
        <p:spPr bwMode="black">
          <a:xfrm>
            <a:off x="8732838" y="3379789"/>
            <a:ext cx="1287462" cy="401637"/>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anose="02020603050405020304" pitchFamily="18" charset="0"/>
                <a:ea typeface="楷体_GB2312" pitchFamily="49" charset="-122"/>
              </a:rPr>
              <a:t>电路结构</a:t>
            </a:r>
            <a:endParaRPr kumimoji="1" lang="zh-CN" altLang="en-US" sz="2000">
              <a:solidFill>
                <a:srgbClr val="CC3300"/>
              </a:solidFill>
              <a:latin typeface="Times New Roman" panose="02020603050405020304" pitchFamily="18" charset="0"/>
              <a:ea typeface="楷体_GB2312" pitchFamily="49" charset="-122"/>
            </a:endParaRPr>
          </a:p>
        </p:txBody>
      </p:sp>
      <p:sp>
        <p:nvSpPr>
          <p:cNvPr id="68" name="Text Box 57"/>
          <p:cNvSpPr txBox="1">
            <a:spLocks noChangeArrowheads="1"/>
          </p:cNvSpPr>
          <p:nvPr/>
        </p:nvSpPr>
        <p:spPr bwMode="black">
          <a:xfrm>
            <a:off x="8616951" y="5913438"/>
            <a:ext cx="1287463" cy="40005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anose="02020603050405020304" pitchFamily="18" charset="0"/>
                <a:ea typeface="楷体_GB2312" pitchFamily="49" charset="-122"/>
              </a:rPr>
              <a:t>逻辑符号</a:t>
            </a:r>
            <a:endParaRPr kumimoji="1" lang="zh-CN" altLang="en-US" sz="2000">
              <a:solidFill>
                <a:srgbClr val="CC3300"/>
              </a:solidFill>
              <a:latin typeface="Times New Roman" panose="02020603050405020304" pitchFamily="18" charset="0"/>
              <a:ea typeface="楷体_GB2312" pitchFamily="49" charset="-122"/>
            </a:endParaRPr>
          </a:p>
        </p:txBody>
      </p:sp>
      <p:graphicFrame>
        <p:nvGraphicFramePr>
          <p:cNvPr id="72" name="Object 5"/>
          <p:cNvGraphicFramePr>
            <a:graphicFrameLocks noChangeAspect="1"/>
          </p:cNvGraphicFramePr>
          <p:nvPr/>
        </p:nvGraphicFramePr>
        <p:xfrm>
          <a:off x="4330701" y="5472114"/>
          <a:ext cx="1687513" cy="477837"/>
        </p:xfrm>
        <a:graphic>
          <a:graphicData uri="http://schemas.openxmlformats.org/presentationml/2006/ole">
            <mc:AlternateContent xmlns:mc="http://schemas.openxmlformats.org/markup-compatibility/2006">
              <mc:Choice xmlns:v="urn:schemas-microsoft-com:vml" Requires="v">
                <p:oleObj spid="_x0000_s4" name="公式" r:id="rId1" imgW="761365" imgH="215900" progId="Equation.3">
                  <p:embed/>
                </p:oleObj>
              </mc:Choice>
              <mc:Fallback>
                <p:oleObj name="公式" r:id="rId1" imgW="761365" imgH="215900" progId="Equation.3">
                  <p:embed/>
                  <p:pic>
                    <p:nvPicPr>
                      <p:cNvPr id="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701" y="5472114"/>
                        <a:ext cx="1687513"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Text Box 63"/>
          <p:cNvSpPr txBox="1">
            <a:spLocks noChangeArrowheads="1"/>
          </p:cNvSpPr>
          <p:nvPr/>
        </p:nvSpPr>
        <p:spPr bwMode="black">
          <a:xfrm>
            <a:off x="589757" y="5455012"/>
            <a:ext cx="1765300" cy="498475"/>
          </a:xfrm>
          <a:prstGeom prst="rect">
            <a:avLst/>
          </a:prstGeom>
          <a:noFill/>
          <a:ln w="12700" algn="ctr">
            <a:noFill/>
            <a:miter lim="800000"/>
          </a:ln>
        </p:spPr>
        <p:txBody>
          <a:bodyPr>
            <a:spAutoFit/>
          </a:bodyPr>
          <a:lstStyle/>
          <a:p>
            <a:pPr eaLnBrk="1" hangingPunct="1">
              <a:lnSpc>
                <a:spcPct val="110000"/>
              </a:lnSpc>
              <a:spcBef>
                <a:spcPct val="0"/>
              </a:spcBef>
              <a:buClr>
                <a:srgbClr val="FC0128"/>
              </a:buClr>
              <a:buFont typeface="Wingdings" panose="05000000000000000000" pitchFamily="2" charset="2"/>
              <a:buChar char="v"/>
            </a:pPr>
            <a:r>
              <a:rPr kumimoji="1" lang="zh-CN" altLang="en-US" sz="2400" dirty="0">
                <a:solidFill>
                  <a:srgbClr val="000000"/>
                </a:solidFill>
              </a:rPr>
              <a:t>约束条件 </a:t>
            </a:r>
            <a:r>
              <a:rPr kumimoji="1" lang="en-US" altLang="zh-CN" sz="2400" dirty="0">
                <a:solidFill>
                  <a:srgbClr val="000000"/>
                </a:solidFill>
              </a:rPr>
              <a:t> </a:t>
            </a:r>
            <a:r>
              <a:rPr lang="en-US" altLang="zh-CN" sz="2400" dirty="0">
                <a:solidFill>
                  <a:srgbClr val="000000"/>
                </a:solidFill>
                <a:latin typeface="宋体" panose="02010600030101010101" pitchFamily="2" charset="-122"/>
              </a:rPr>
              <a:t> </a:t>
            </a:r>
            <a:endParaRPr lang="en-US" altLang="zh-CN" sz="2400" dirty="0">
              <a:solidFill>
                <a:srgbClr val="000000"/>
              </a:solidFill>
              <a:latin typeface="宋体" panose="02010600030101010101" pitchFamily="2" charset="-122"/>
            </a:endParaRPr>
          </a:p>
        </p:txBody>
      </p:sp>
      <p:graphicFrame>
        <p:nvGraphicFramePr>
          <p:cNvPr id="11270" name="Object 6" descr="水滴"/>
          <p:cNvGraphicFramePr>
            <a:graphicFrameLocks noChangeAspect="1"/>
          </p:cNvGraphicFramePr>
          <p:nvPr/>
        </p:nvGraphicFramePr>
        <p:xfrm>
          <a:off x="3757779" y="2936468"/>
          <a:ext cx="1776412" cy="484187"/>
        </p:xfrm>
        <a:graphic>
          <a:graphicData uri="http://schemas.openxmlformats.org/presentationml/2006/ole">
            <mc:AlternateContent xmlns:mc="http://schemas.openxmlformats.org/markup-compatibility/2006">
              <mc:Choice xmlns:v="urn:schemas-microsoft-com:vml" Requires="v">
                <p:oleObj spid="_x0000_s5" name="公式" r:id="rId3" imgW="888365" imgH="241300" progId="Equation.3">
                  <p:embed/>
                </p:oleObj>
              </mc:Choice>
              <mc:Fallback>
                <p:oleObj name="公式" r:id="rId3" imgW="888365" imgH="241300" progId="Equation.3">
                  <p:embed/>
                  <p:pic>
                    <p:nvPicPr>
                      <p:cNvPr id="0"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779" y="2936468"/>
                        <a:ext cx="1776412" cy="484187"/>
                      </a:xfrm>
                      <a:prstGeom prst="rect">
                        <a:avLst/>
                      </a:prstGeom>
                      <a:blipFill dpi="0" rotWithShape="0">
                        <a:blip r:embed="rId5"/>
                        <a:srcRect/>
                        <a:tile tx="0" ty="0" sx="100000" sy="100000" flip="none" algn="tl"/>
                      </a:blipFill>
                    </p:spPr>
                  </p:pic>
                </p:oleObj>
              </mc:Fallback>
            </mc:AlternateContent>
          </a:graphicData>
        </a:graphic>
      </p:graphicFrame>
      <p:graphicFrame>
        <p:nvGraphicFramePr>
          <p:cNvPr id="8" name="Object 7" descr="水滴"/>
          <p:cNvGraphicFramePr>
            <a:graphicFrameLocks noChangeAspect="1"/>
          </p:cNvGraphicFramePr>
          <p:nvPr/>
        </p:nvGraphicFramePr>
        <p:xfrm>
          <a:off x="3751084" y="3775360"/>
          <a:ext cx="1866900" cy="495300"/>
        </p:xfrm>
        <a:graphic>
          <a:graphicData uri="http://schemas.openxmlformats.org/presentationml/2006/ole">
            <mc:AlternateContent xmlns:mc="http://schemas.openxmlformats.org/markup-compatibility/2006">
              <mc:Choice xmlns:v="urn:schemas-microsoft-com:vml" Requires="v">
                <p:oleObj spid="_x0000_s13" name="公式" r:id="rId6" imgW="914400" imgH="241300" progId="Equation.3">
                  <p:embed/>
                </p:oleObj>
              </mc:Choice>
              <mc:Fallback>
                <p:oleObj name="公式" r:id="rId6" imgW="914400" imgH="241300" progId="Equation.3">
                  <p:embed/>
                  <p:pic>
                    <p:nvPicPr>
                      <p:cNvPr id="0"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084" y="3775360"/>
                        <a:ext cx="1866900" cy="495300"/>
                      </a:xfrm>
                      <a:prstGeom prst="rect">
                        <a:avLst/>
                      </a:prstGeom>
                      <a:blipFill dpi="0" rotWithShape="0">
                        <a:blip r:embed="rId5"/>
                        <a:srcRect/>
                        <a:tile tx="0" ty="0" sx="100000" sy="100000" flip="none" algn="tl"/>
                      </a:blipFill>
                    </p:spPr>
                  </p:pic>
                </p:oleObj>
              </mc:Fallback>
            </mc:AlternateContent>
          </a:graphicData>
        </a:graphic>
      </p:graphicFrame>
      <p:graphicFrame>
        <p:nvGraphicFramePr>
          <p:cNvPr id="14" name="Object 8" descr="水滴"/>
          <p:cNvGraphicFramePr>
            <a:graphicFrameLocks noChangeAspect="1"/>
          </p:cNvGraphicFramePr>
          <p:nvPr/>
        </p:nvGraphicFramePr>
        <p:xfrm>
          <a:off x="3757779" y="4561629"/>
          <a:ext cx="1792288" cy="474663"/>
        </p:xfrm>
        <a:graphic>
          <a:graphicData uri="http://schemas.openxmlformats.org/presentationml/2006/ole">
            <mc:AlternateContent xmlns:mc="http://schemas.openxmlformats.org/markup-compatibility/2006">
              <mc:Choice xmlns:v="urn:schemas-microsoft-com:vml" Requires="v">
                <p:oleObj spid="_x0000_s15" name="公式" r:id="rId8" imgW="914400" imgH="241300" progId="Equation.3">
                  <p:embed/>
                </p:oleObj>
              </mc:Choice>
              <mc:Fallback>
                <p:oleObj name="公式" r:id="rId8" imgW="914400" imgH="241300" progId="Equation.3">
                  <p:embed/>
                  <p:pic>
                    <p:nvPicPr>
                      <p:cNvPr id="0" name="图片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7779" y="4561629"/>
                        <a:ext cx="1792288" cy="474663"/>
                      </a:xfrm>
                      <a:prstGeom prst="rect">
                        <a:avLst/>
                      </a:prstGeom>
                      <a:blipFill dpi="0" rotWithShape="0">
                        <a:blip r:embed="rId5"/>
                        <a:srcRect/>
                        <a:tile tx="0" ty="0" sx="100000" sy="100000" flip="none" algn="tl"/>
                      </a:blipFill>
                    </p:spPr>
                  </p:pic>
                </p:oleObj>
              </mc:Fallback>
            </mc:AlternateContent>
          </a:graphicData>
        </a:graphic>
      </p:graphicFrame>
      <p:grpSp>
        <p:nvGrpSpPr>
          <p:cNvPr id="16" name="Group 76"/>
          <p:cNvGrpSpPr/>
          <p:nvPr/>
        </p:nvGrpSpPr>
        <p:grpSpPr bwMode="auto">
          <a:xfrm>
            <a:off x="8012113" y="1198564"/>
            <a:ext cx="2513012" cy="2181225"/>
            <a:chOff x="3972" y="755"/>
            <a:chExt cx="1583" cy="1374"/>
          </a:xfrm>
        </p:grpSpPr>
        <p:grpSp>
          <p:nvGrpSpPr>
            <p:cNvPr id="17" name="Group 62"/>
            <p:cNvGrpSpPr/>
            <p:nvPr/>
          </p:nvGrpSpPr>
          <p:grpSpPr bwMode="auto">
            <a:xfrm>
              <a:off x="4278" y="755"/>
              <a:ext cx="1104" cy="1374"/>
              <a:chOff x="1099" y="1716"/>
              <a:chExt cx="1104" cy="1375"/>
            </a:xfrm>
          </p:grpSpPr>
          <p:grpSp>
            <p:nvGrpSpPr>
              <p:cNvPr id="18" name="Group 61"/>
              <p:cNvGrpSpPr/>
              <p:nvPr/>
            </p:nvGrpSpPr>
            <p:grpSpPr bwMode="auto">
              <a:xfrm>
                <a:off x="1099" y="1980"/>
                <a:ext cx="960" cy="899"/>
                <a:chOff x="1099" y="1980"/>
                <a:chExt cx="960" cy="899"/>
              </a:xfrm>
            </p:grpSpPr>
            <p:grpSp>
              <p:nvGrpSpPr>
                <p:cNvPr id="19" name="Group 13"/>
                <p:cNvGrpSpPr/>
                <p:nvPr/>
              </p:nvGrpSpPr>
              <p:grpSpPr bwMode="auto">
                <a:xfrm>
                  <a:off x="1099" y="2244"/>
                  <a:ext cx="384" cy="265"/>
                  <a:chOff x="3504" y="1584"/>
                  <a:chExt cx="384" cy="240"/>
                </a:xfrm>
              </p:grpSpPr>
              <p:grpSp>
                <p:nvGrpSpPr>
                  <p:cNvPr id="20" name="Group 14"/>
                  <p:cNvGrpSpPr/>
                  <p:nvPr/>
                </p:nvGrpSpPr>
                <p:grpSpPr bwMode="auto">
                  <a:xfrm>
                    <a:off x="3504" y="1584"/>
                    <a:ext cx="384" cy="240"/>
                    <a:chOff x="3504" y="1584"/>
                    <a:chExt cx="384" cy="240"/>
                  </a:xfrm>
                </p:grpSpPr>
                <p:sp>
                  <p:nvSpPr>
                    <p:cNvPr id="2104" name="Rectangle 1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5" name="Oval 1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103" name="Text Box 17"/>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21" name="Group 18"/>
                <p:cNvGrpSpPr/>
                <p:nvPr/>
              </p:nvGrpSpPr>
              <p:grpSpPr bwMode="auto">
                <a:xfrm>
                  <a:off x="1675" y="2244"/>
                  <a:ext cx="384" cy="265"/>
                  <a:chOff x="3504" y="1584"/>
                  <a:chExt cx="384" cy="240"/>
                </a:xfrm>
              </p:grpSpPr>
              <p:grpSp>
                <p:nvGrpSpPr>
                  <p:cNvPr id="22" name="Group 19"/>
                  <p:cNvGrpSpPr/>
                  <p:nvPr/>
                </p:nvGrpSpPr>
                <p:grpSpPr bwMode="auto">
                  <a:xfrm>
                    <a:off x="3504" y="1584"/>
                    <a:ext cx="384" cy="240"/>
                    <a:chOff x="3504" y="1584"/>
                    <a:chExt cx="384" cy="240"/>
                  </a:xfrm>
                </p:grpSpPr>
                <p:sp>
                  <p:nvSpPr>
                    <p:cNvPr id="2100" name="Rectangle 2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1" name="Oval 2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99" name="Text Box 22"/>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2084" name="Line 23"/>
                <p:cNvSpPr>
                  <a:spLocks noChangeShapeType="1"/>
                </p:cNvSpPr>
                <p:nvPr/>
              </p:nvSpPr>
              <p:spPr bwMode="auto">
                <a:xfrm>
                  <a:off x="1291"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5" name="Line 24"/>
                <p:cNvSpPr>
                  <a:spLocks noChangeShapeType="1"/>
                </p:cNvSpPr>
                <p:nvPr/>
              </p:nvSpPr>
              <p:spPr bwMode="auto">
                <a:xfrm>
                  <a:off x="1867"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6" name="Line 25"/>
                <p:cNvSpPr>
                  <a:spLocks noChangeShapeType="1"/>
                </p:cNvSpPr>
                <p:nvPr/>
              </p:nvSpPr>
              <p:spPr bwMode="auto">
                <a:xfrm>
                  <a:off x="1195"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7" name="Line 26"/>
                <p:cNvSpPr>
                  <a:spLocks noChangeShapeType="1"/>
                </p:cNvSpPr>
                <p:nvPr/>
              </p:nvSpPr>
              <p:spPr bwMode="auto">
                <a:xfrm>
                  <a:off x="1963"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8" name="Line 27"/>
                <p:cNvSpPr>
                  <a:spLocks noChangeShapeType="1"/>
                </p:cNvSpPr>
                <p:nvPr/>
              </p:nvSpPr>
              <p:spPr bwMode="auto">
                <a:xfrm>
                  <a:off x="1291"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9" name="Line 28"/>
                <p:cNvSpPr>
                  <a:spLocks noChangeShapeType="1"/>
                </p:cNvSpPr>
                <p:nvPr/>
              </p:nvSpPr>
              <p:spPr bwMode="auto">
                <a:xfrm>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0" name="Line 29"/>
                <p:cNvSpPr>
                  <a:spLocks noChangeShapeType="1"/>
                </p:cNvSpPr>
                <p:nvPr/>
              </p:nvSpPr>
              <p:spPr bwMode="auto">
                <a:xfrm>
                  <a:off x="162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1" name="Line 30"/>
                <p:cNvSpPr>
                  <a:spLocks noChangeShapeType="1"/>
                </p:cNvSpPr>
                <p:nvPr/>
              </p:nvSpPr>
              <p:spPr bwMode="auto">
                <a:xfrm flipV="1">
                  <a:off x="1771"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2" name="Line 31"/>
                <p:cNvSpPr>
                  <a:spLocks noChangeShapeType="1"/>
                </p:cNvSpPr>
                <p:nvPr/>
              </p:nvSpPr>
              <p:spPr bwMode="auto">
                <a:xfrm flipH="1">
                  <a:off x="1627"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3" name="Line 32"/>
                <p:cNvSpPr>
                  <a:spLocks noChangeShapeType="1"/>
                </p:cNvSpPr>
                <p:nvPr/>
              </p:nvSpPr>
              <p:spPr bwMode="auto">
                <a:xfrm flipH="1">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4" name="Line 33"/>
                <p:cNvSpPr>
                  <a:spLocks noChangeShapeType="1"/>
                </p:cNvSpPr>
                <p:nvPr/>
              </p:nvSpPr>
              <p:spPr bwMode="auto">
                <a:xfrm flipH="1">
                  <a:off x="138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5" name="Line 34"/>
                <p:cNvSpPr>
                  <a:spLocks noChangeShapeType="1"/>
                </p:cNvSpPr>
                <p:nvPr/>
              </p:nvSpPr>
              <p:spPr bwMode="auto">
                <a:xfrm flipV="1">
                  <a:off x="1387"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6" name="Oval 35"/>
                <p:cNvSpPr>
                  <a:spLocks noChangeArrowheads="1"/>
                </p:cNvSpPr>
                <p:nvPr/>
              </p:nvSpPr>
              <p:spPr bwMode="auto">
                <a:xfrm>
                  <a:off x="1264" y="210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097" name="Oval 36"/>
                <p:cNvSpPr>
                  <a:spLocks noChangeArrowheads="1"/>
                </p:cNvSpPr>
                <p:nvPr/>
              </p:nvSpPr>
              <p:spPr bwMode="auto">
                <a:xfrm>
                  <a:off x="1837" y="211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72" name="Text Box 37"/>
              <p:cNvSpPr txBox="1">
                <a:spLocks noChangeArrowheads="1"/>
              </p:cNvSpPr>
              <p:nvPr/>
            </p:nvSpPr>
            <p:spPr bwMode="auto">
              <a:xfrm>
                <a:off x="1195" y="17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23" name="Group 38"/>
              <p:cNvGrpSpPr/>
              <p:nvPr/>
            </p:nvGrpSpPr>
            <p:grpSpPr bwMode="auto">
              <a:xfrm>
                <a:off x="1771" y="1716"/>
                <a:ext cx="240" cy="212"/>
                <a:chOff x="4176" y="1104"/>
                <a:chExt cx="240" cy="192"/>
              </a:xfrm>
            </p:grpSpPr>
            <p:sp>
              <p:nvSpPr>
                <p:cNvPr id="2080" name="Text Box 39"/>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2081" name="Line 40"/>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 name="Group 41"/>
              <p:cNvGrpSpPr/>
              <p:nvPr/>
            </p:nvGrpSpPr>
            <p:grpSpPr bwMode="auto">
              <a:xfrm>
                <a:off x="1099" y="2879"/>
                <a:ext cx="336" cy="212"/>
                <a:chOff x="3504" y="2160"/>
                <a:chExt cx="336" cy="192"/>
              </a:xfrm>
            </p:grpSpPr>
            <p:sp>
              <p:nvSpPr>
                <p:cNvPr id="2078" name="Text Box 42"/>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079" name="Line 43"/>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5" name="Group 44"/>
              <p:cNvGrpSpPr/>
              <p:nvPr/>
            </p:nvGrpSpPr>
            <p:grpSpPr bwMode="auto">
              <a:xfrm>
                <a:off x="1867" y="2879"/>
                <a:ext cx="336" cy="212"/>
                <a:chOff x="3504" y="2160"/>
                <a:chExt cx="336" cy="192"/>
              </a:xfrm>
            </p:grpSpPr>
            <p:sp>
              <p:nvSpPr>
                <p:cNvPr id="2076" name="Text Box 45"/>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077" name="Line 46"/>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121" name="Rectangle 73"/>
            <p:cNvSpPr>
              <a:spLocks noChangeArrowheads="1"/>
            </p:cNvSpPr>
            <p:nvPr/>
          </p:nvSpPr>
          <p:spPr bwMode="auto">
            <a:xfrm>
              <a:off x="3972" y="1344"/>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2123" name="Rectangle 75"/>
            <p:cNvSpPr>
              <a:spLocks noChangeArrowheads="1"/>
            </p:cNvSpPr>
            <p:nvPr/>
          </p:nvSpPr>
          <p:spPr bwMode="auto">
            <a:xfrm>
              <a:off x="5290" y="1358"/>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aphicFrame>
        <p:nvGraphicFramePr>
          <p:cNvPr id="26" name="Object 75" descr="水滴"/>
          <p:cNvGraphicFramePr>
            <a:graphicFrameLocks noChangeAspect="1"/>
          </p:cNvGraphicFramePr>
          <p:nvPr/>
        </p:nvGraphicFramePr>
        <p:xfrm>
          <a:off x="1657353" y="5927862"/>
          <a:ext cx="2563812" cy="449263"/>
        </p:xfrm>
        <a:graphic>
          <a:graphicData uri="http://schemas.openxmlformats.org/presentationml/2006/ole">
            <mc:AlternateContent xmlns:mc="http://schemas.openxmlformats.org/markup-compatibility/2006">
              <mc:Choice xmlns:v="urn:schemas-microsoft-com:vml" Requires="v">
                <p:oleObj spid="_x0000_s27" name="公式" r:id="rId10" imgW="1308100" imgH="228600" progId="Equation.3">
                  <p:embed/>
                </p:oleObj>
              </mc:Choice>
              <mc:Fallback>
                <p:oleObj name="公式" r:id="rId10" imgW="1308100" imgH="228600" progId="Equation.3">
                  <p:embed/>
                  <p:pic>
                    <p:nvPicPr>
                      <p:cNvPr id="0" name="图片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7353" y="5927862"/>
                        <a:ext cx="2563812" cy="449263"/>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327"/>
                                        </p:tgtEl>
                                        <p:attrNameLst>
                                          <p:attrName>style.visibility</p:attrName>
                                        </p:attrNameLst>
                                      </p:cBhvr>
                                      <p:to>
                                        <p:strVal val="visible"/>
                                      </p:to>
                                    </p:set>
                                    <p:anim calcmode="lin" valueType="num">
                                      <p:cBhvr additive="base">
                                        <p:cTn id="21" dur="500" fill="hold"/>
                                        <p:tgtEl>
                                          <p:spTgt spid="11327"/>
                                        </p:tgtEl>
                                        <p:attrNameLst>
                                          <p:attrName>ppt_x</p:attrName>
                                        </p:attrNameLst>
                                      </p:cBhvr>
                                      <p:tavLst>
                                        <p:tav tm="0">
                                          <p:val>
                                            <p:strVal val="0-#ppt_w/2"/>
                                          </p:val>
                                        </p:tav>
                                        <p:tav tm="100000">
                                          <p:val>
                                            <p:strVal val="#ppt_x"/>
                                          </p:val>
                                        </p:tav>
                                      </p:tavLst>
                                    </p:anim>
                                    <p:anim calcmode="lin" valueType="num">
                                      <p:cBhvr additive="base">
                                        <p:cTn id="22" dur="500" fill="hold"/>
                                        <p:tgtEl>
                                          <p:spTgt spid="113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dissolve">
                                      <p:cBhvr>
                                        <p:cTn id="27" dur="500"/>
                                        <p:tgtEl>
                                          <p:spTgt spid="1127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dissolv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265"/>
                                        </p:tgtEl>
                                        <p:attrNameLst>
                                          <p:attrName>style.visibility</p:attrName>
                                        </p:attrNameLst>
                                      </p:cBhvr>
                                      <p:to>
                                        <p:strVal val="visible"/>
                                      </p:to>
                                    </p:set>
                                    <p:animEffect transition="in" filter="wipe(down)">
                                      <p:cBhvr>
                                        <p:cTn id="42" dur="500"/>
                                        <p:tgtEl>
                                          <p:spTgt spid="11265"/>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11268"/>
                                        </p:tgtEl>
                                        <p:attrNameLst>
                                          <p:attrName>style.visibility</p:attrName>
                                        </p:attrNameLst>
                                      </p:cBhvr>
                                      <p:to>
                                        <p:strVal val="visible"/>
                                      </p:to>
                                    </p:set>
                                    <p:animEffect transition="in" filter="dissolve">
                                      <p:cBhvr>
                                        <p:cTn id="55" dur="500"/>
                                        <p:tgtEl>
                                          <p:spTgt spid="1126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dissolv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7" grpId="0"/>
      <p:bldP spid="11265" grpId="0" animBg="1"/>
      <p:bldP spid="2" grpId="0"/>
      <p:bldP spid="3" grpId="0" animBg="1"/>
      <p:bldP spid="11268" grpId="0"/>
      <p:bldP spid="67" grpId="0"/>
      <p:bldP spid="68" grpId="0"/>
      <p:bldP spid="73"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锁存</a:t>
            </a:r>
            <a:r>
              <a:rPr lang="zh-CN" altLang="zh-CN" i="0" dirty="0">
                <a:solidFill>
                  <a:schemeClr val="accent1"/>
                </a:solidFill>
                <a:latin typeface="Times New Roman" panose="02020603050405020304" pitchFamily="18" charset="0"/>
                <a:cs typeface="Times New Roman" panose="02020603050405020304" pitchFamily="18" charset="0"/>
              </a:rPr>
              <a:t>器</a:t>
            </a:r>
            <a:r>
              <a:rPr lang="zh-CN" altLang="en-US" i="0" dirty="0">
                <a:solidFill>
                  <a:schemeClr val="accent1"/>
                </a:solidFill>
                <a:latin typeface="Times New Roman" panose="02020603050405020304" pitchFamily="18" charset="0"/>
                <a:cs typeface="Times New Roman" panose="02020603050405020304" pitchFamily="18" charset="0"/>
              </a:rPr>
              <a:t>逻辑功能的表示方法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4041" name="Rectangle 3"/>
          <p:cNvSpPr>
            <a:spLocks noGrp="1" noChangeArrowheads="1"/>
          </p:cNvSpPr>
          <p:nvPr>
            <p:ph type="body" sz="half" idx="4294967295"/>
          </p:nvPr>
        </p:nvSpPr>
        <p:spPr>
          <a:xfrm>
            <a:off x="612000" y="900000"/>
            <a:ext cx="10020504" cy="865188"/>
          </a:xfrm>
        </p:spPr>
        <p:txBody>
          <a:bodyPr/>
          <a:lstStyle/>
          <a:p>
            <a:pPr marL="365125" indent="-365125">
              <a:lnSpc>
                <a:spcPct val="110000"/>
              </a:lnSpc>
              <a:spcBef>
                <a:spcPct val="0"/>
              </a:spcBef>
            </a:pPr>
            <a:r>
              <a:rPr lang="zh-CN" altLang="en-US" dirty="0">
                <a:ea typeface="宋体" panose="02010600030101010101" pitchFamily="2" charset="-122"/>
              </a:rPr>
              <a:t>锁存</a:t>
            </a:r>
            <a:r>
              <a:rPr lang="zh-CN" altLang="zh-CN" dirty="0">
                <a:ea typeface="宋体" panose="02010600030101010101" pitchFamily="2" charset="-122"/>
              </a:rPr>
              <a:t>器的逻辑功能可以用功能表、真值表（</a:t>
            </a:r>
            <a:r>
              <a:rPr lang="zh-CN" altLang="zh-CN" dirty="0">
                <a:solidFill>
                  <a:srgbClr val="CC0066"/>
                </a:solidFill>
                <a:ea typeface="宋体" panose="02010600030101010101" pitchFamily="2" charset="-122"/>
              </a:rPr>
              <a:t>特性表</a:t>
            </a:r>
            <a:r>
              <a:rPr lang="zh-CN" altLang="zh-CN" dirty="0">
                <a:ea typeface="宋体" panose="02010600030101010101" pitchFamily="2" charset="-122"/>
              </a:rPr>
              <a:t>）、</a:t>
            </a:r>
            <a:r>
              <a:rPr lang="zh-CN" altLang="zh-CN" dirty="0">
                <a:solidFill>
                  <a:srgbClr val="CC0066"/>
                </a:solidFill>
                <a:ea typeface="宋体" panose="02010600030101010101" pitchFamily="2" charset="-122"/>
              </a:rPr>
              <a:t>特性方程</a:t>
            </a:r>
            <a:r>
              <a:rPr lang="zh-CN" altLang="zh-CN" dirty="0">
                <a:ea typeface="宋体" panose="02010600030101010101" pitchFamily="2" charset="-122"/>
              </a:rPr>
              <a:t>、</a:t>
            </a:r>
            <a:r>
              <a:rPr lang="zh-CN" altLang="zh-CN" dirty="0">
                <a:solidFill>
                  <a:srgbClr val="CC0066"/>
                </a:solidFill>
                <a:ea typeface="宋体" panose="02010600030101010101" pitchFamily="2" charset="-122"/>
              </a:rPr>
              <a:t>状态转换图</a:t>
            </a:r>
            <a:r>
              <a:rPr lang="zh-CN" altLang="en-US" dirty="0">
                <a:ea typeface="宋体" panose="02010600030101010101" pitchFamily="2" charset="-122"/>
              </a:rPr>
              <a:t>和</a:t>
            </a:r>
            <a:r>
              <a:rPr lang="zh-CN" altLang="zh-CN" dirty="0">
                <a:ea typeface="宋体" panose="02010600030101010101" pitchFamily="2" charset="-122"/>
              </a:rPr>
              <a:t>时序图等来表示。</a:t>
            </a:r>
            <a:endParaRPr kumimoji="1" lang="zh-CN" altLang="en-US" dirty="0">
              <a:ea typeface="宋体" panose="02010600030101010101" pitchFamily="2" charset="-122"/>
            </a:endParaRPr>
          </a:p>
        </p:txBody>
      </p:sp>
      <p:grpSp>
        <p:nvGrpSpPr>
          <p:cNvPr id="2" name="组合 127"/>
          <p:cNvGrpSpPr/>
          <p:nvPr/>
        </p:nvGrpSpPr>
        <p:grpSpPr bwMode="auto">
          <a:xfrm>
            <a:off x="3095724" y="2055813"/>
            <a:ext cx="2374900" cy="2932112"/>
            <a:chOff x="287338" y="1304764"/>
            <a:chExt cx="2374900" cy="2931033"/>
          </a:xfrm>
        </p:grpSpPr>
        <p:sp>
          <p:nvSpPr>
            <p:cNvPr id="44060" name="Text Box 60"/>
            <p:cNvSpPr txBox="1">
              <a:spLocks noChangeArrowheads="1"/>
            </p:cNvSpPr>
            <p:nvPr/>
          </p:nvSpPr>
          <p:spPr bwMode="auto">
            <a:xfrm>
              <a:off x="550863" y="1304764"/>
              <a:ext cx="1847850" cy="39687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1</a:t>
              </a:r>
              <a:r>
                <a:rPr lang="zh-CN" altLang="en-US" sz="2000" dirty="0">
                  <a:solidFill>
                    <a:srgbClr val="CC3300"/>
                  </a:solidFill>
                </a:rPr>
                <a:t>）功能表</a:t>
              </a:r>
              <a:endParaRPr lang="zh-CN" altLang="en-US" sz="2000" dirty="0">
                <a:solidFill>
                  <a:srgbClr val="CC3300"/>
                </a:solidFill>
              </a:endParaRPr>
            </a:p>
          </p:txBody>
        </p:sp>
        <p:sp>
          <p:nvSpPr>
            <p:cNvPr id="44061" name="Rectangle 61"/>
            <p:cNvSpPr>
              <a:spLocks noChangeArrowheads="1"/>
            </p:cNvSpPr>
            <p:nvPr/>
          </p:nvSpPr>
          <p:spPr bwMode="auto">
            <a:xfrm>
              <a:off x="1833563" y="2056160"/>
              <a:ext cx="828675" cy="2132012"/>
            </a:xfrm>
            <a:prstGeom prst="rect">
              <a:avLst/>
            </a:prstGeom>
            <a:noFill/>
            <a:ln w="9525">
              <a:noFill/>
              <a:miter lim="800000"/>
            </a:ln>
          </p:spPr>
          <p:txBody>
            <a:bodyPr/>
            <a:lstStyle/>
            <a:p>
              <a:pPr algn="ctr">
                <a:lnSpc>
                  <a:spcPct val="100000"/>
                </a:lnSpc>
                <a:spcBef>
                  <a:spcPct val="35000"/>
                </a:spcBef>
                <a:buClr>
                  <a:srgbClr val="919191"/>
                </a:buClr>
                <a:buSzTx/>
                <a:buFont typeface="Wingdings" panose="05000000000000000000" pitchFamily="2" charset="2"/>
                <a:buNone/>
              </a:pPr>
              <a:r>
                <a:rPr lang="zh-CN" altLang="en-US" sz="1400" dirty="0">
                  <a:solidFill>
                    <a:srgbClr val="000000"/>
                  </a:solidFill>
                </a:rPr>
                <a:t>保持</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 </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置</a:t>
              </a:r>
              <a:r>
                <a:rPr lang="en-US" altLang="zh-CN" sz="1400" dirty="0">
                  <a:solidFill>
                    <a:srgbClr val="000000"/>
                  </a:solidFill>
                </a:rPr>
                <a:t>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置</a:t>
              </a:r>
              <a:r>
                <a:rPr lang="en-US" altLang="zh-CN" sz="1400" dirty="0">
                  <a:solidFill>
                    <a:srgbClr val="000000"/>
                  </a:solidFill>
                </a:rPr>
                <a:t>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不确定</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dirty="0">
                <a:solidFill>
                  <a:srgbClr val="000000"/>
                </a:solidFill>
              </a:endParaRPr>
            </a:p>
          </p:txBody>
        </p:sp>
        <p:sp>
          <p:nvSpPr>
            <p:cNvPr id="44062" name="Rectangle 62"/>
            <p:cNvSpPr>
              <a:spLocks noChangeArrowheads="1"/>
            </p:cNvSpPr>
            <p:nvPr/>
          </p:nvSpPr>
          <p:spPr bwMode="auto">
            <a:xfrm>
              <a:off x="1833563" y="1757710"/>
              <a:ext cx="828675"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400">
                  <a:solidFill>
                    <a:srgbClr val="000000"/>
                  </a:solidFill>
                </a:rPr>
                <a:t>功能</a:t>
              </a:r>
              <a:endParaRPr lang="zh-CN" altLang="en-US" sz="1400">
                <a:solidFill>
                  <a:srgbClr val="000000"/>
                </a:solidFill>
              </a:endParaRPr>
            </a:p>
          </p:txBody>
        </p:sp>
        <p:sp>
          <p:nvSpPr>
            <p:cNvPr id="44063" name="Rectangle 63"/>
            <p:cNvSpPr>
              <a:spLocks noChangeArrowheads="1"/>
            </p:cNvSpPr>
            <p:nvPr/>
          </p:nvSpPr>
          <p:spPr bwMode="auto">
            <a:xfrm>
              <a:off x="1281113" y="2056160"/>
              <a:ext cx="552450" cy="213201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p:txBody>
        </p:sp>
        <p:sp>
          <p:nvSpPr>
            <p:cNvPr id="44064" name="Rectangle 64"/>
            <p:cNvSpPr>
              <a:spLocks noChangeArrowheads="1"/>
            </p:cNvSpPr>
            <p:nvPr/>
          </p:nvSpPr>
          <p:spPr bwMode="auto">
            <a:xfrm>
              <a:off x="338138" y="2103785"/>
              <a:ext cx="993775" cy="213201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0  0  0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0  0  1</a:t>
              </a:r>
              <a:endParaRPr lang="en-US" altLang="zh-CN" sz="1400" dirty="0">
                <a:solidFill>
                  <a:srgbClr val="000000"/>
                </a:solidFill>
              </a:endParaRPr>
            </a:p>
          </p:txBody>
        </p:sp>
        <p:sp>
          <p:nvSpPr>
            <p:cNvPr id="44065" name="Rectangle 65"/>
            <p:cNvSpPr>
              <a:spLocks noChangeArrowheads="1"/>
            </p:cNvSpPr>
            <p:nvPr/>
          </p:nvSpPr>
          <p:spPr bwMode="auto">
            <a:xfrm>
              <a:off x="1281113" y="1757710"/>
              <a:ext cx="552450"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66" name="Rectangle 66"/>
            <p:cNvSpPr>
              <a:spLocks noChangeArrowheads="1"/>
            </p:cNvSpPr>
            <p:nvPr/>
          </p:nvSpPr>
          <p:spPr bwMode="auto">
            <a:xfrm>
              <a:off x="287338" y="1767153"/>
              <a:ext cx="993775"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44067" name="Line 67"/>
            <p:cNvSpPr>
              <a:spLocks noChangeShapeType="1"/>
            </p:cNvSpPr>
            <p:nvPr/>
          </p:nvSpPr>
          <p:spPr bwMode="auto">
            <a:xfrm>
              <a:off x="287338" y="1757710"/>
              <a:ext cx="23749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8" name="Line 68"/>
            <p:cNvSpPr>
              <a:spLocks noChangeShapeType="1"/>
            </p:cNvSpPr>
            <p:nvPr/>
          </p:nvSpPr>
          <p:spPr bwMode="auto">
            <a:xfrm>
              <a:off x="287338" y="2056160"/>
              <a:ext cx="23749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9" name="Line 69"/>
            <p:cNvSpPr>
              <a:spLocks noChangeShapeType="1"/>
            </p:cNvSpPr>
            <p:nvPr/>
          </p:nvSpPr>
          <p:spPr bwMode="auto">
            <a:xfrm>
              <a:off x="287338" y="4188172"/>
              <a:ext cx="23749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0" name="Line 71"/>
            <p:cNvSpPr>
              <a:spLocks noChangeShapeType="1"/>
            </p:cNvSpPr>
            <p:nvPr/>
          </p:nvSpPr>
          <p:spPr bwMode="auto">
            <a:xfrm>
              <a:off x="1281113" y="1757710"/>
              <a:ext cx="0" cy="24304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1" name="Line 73"/>
            <p:cNvSpPr>
              <a:spLocks noChangeShapeType="1"/>
            </p:cNvSpPr>
            <p:nvPr/>
          </p:nvSpPr>
          <p:spPr bwMode="auto">
            <a:xfrm>
              <a:off x="1833563" y="1757710"/>
              <a:ext cx="0" cy="24304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2" name="Text Box 74"/>
            <p:cNvSpPr txBox="1">
              <a:spLocks noChangeArrowheads="1"/>
            </p:cNvSpPr>
            <p:nvPr/>
          </p:nvSpPr>
          <p:spPr bwMode="auto">
            <a:xfrm>
              <a:off x="881063" y="1741686"/>
              <a:ext cx="46196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44073" name="Text Box 75"/>
            <p:cNvSpPr txBox="1">
              <a:spLocks noChangeArrowheads="1"/>
            </p:cNvSpPr>
            <p:nvPr/>
          </p:nvSpPr>
          <p:spPr bwMode="auto">
            <a:xfrm>
              <a:off x="419100" y="1741686"/>
              <a:ext cx="461963"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74" name="Line 76"/>
            <p:cNvSpPr>
              <a:spLocks noChangeShapeType="1"/>
            </p:cNvSpPr>
            <p:nvPr/>
          </p:nvSpPr>
          <p:spPr bwMode="auto">
            <a:xfrm>
              <a:off x="496888" y="1813668"/>
              <a:ext cx="1206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5" name="Text Box 77"/>
            <p:cNvSpPr txBox="1">
              <a:spLocks noChangeArrowheads="1"/>
            </p:cNvSpPr>
            <p:nvPr/>
          </p:nvSpPr>
          <p:spPr bwMode="auto">
            <a:xfrm>
              <a:off x="647564" y="1741686"/>
              <a:ext cx="461963"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    </a:t>
              </a:r>
              <a:endParaRPr lang="en-US" altLang="zh-CN" sz="1600">
                <a:solidFill>
                  <a:srgbClr val="000000"/>
                </a:solidFill>
                <a:latin typeface="Times New Roman" panose="02020603050405020304" pitchFamily="18" charset="0"/>
              </a:endParaRPr>
            </a:p>
          </p:txBody>
        </p:sp>
        <p:sp>
          <p:nvSpPr>
            <p:cNvPr id="44076" name="Line 78"/>
            <p:cNvSpPr>
              <a:spLocks noChangeShapeType="1"/>
            </p:cNvSpPr>
            <p:nvPr/>
          </p:nvSpPr>
          <p:spPr bwMode="auto">
            <a:xfrm>
              <a:off x="739577" y="1813668"/>
              <a:ext cx="1190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7" name="Line 79"/>
            <p:cNvSpPr>
              <a:spLocks noChangeShapeType="1"/>
            </p:cNvSpPr>
            <p:nvPr/>
          </p:nvSpPr>
          <p:spPr bwMode="auto">
            <a:xfrm>
              <a:off x="800100" y="2656235"/>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8" name="Line 80"/>
            <p:cNvSpPr>
              <a:spLocks noChangeShapeType="1"/>
            </p:cNvSpPr>
            <p:nvPr/>
          </p:nvSpPr>
          <p:spPr bwMode="auto">
            <a:xfrm>
              <a:off x="800100" y="2792760"/>
              <a:ext cx="4603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9" name="Line 81"/>
            <p:cNvSpPr>
              <a:spLocks noChangeShapeType="1"/>
            </p:cNvSpPr>
            <p:nvPr/>
          </p:nvSpPr>
          <p:spPr bwMode="auto">
            <a:xfrm flipV="1">
              <a:off x="846138" y="2656235"/>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0" name="Line 82"/>
            <p:cNvSpPr>
              <a:spLocks noChangeShapeType="1"/>
            </p:cNvSpPr>
            <p:nvPr/>
          </p:nvSpPr>
          <p:spPr bwMode="auto">
            <a:xfrm>
              <a:off x="846138" y="2656235"/>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1" name="Line 83"/>
            <p:cNvSpPr>
              <a:spLocks noChangeShapeType="1"/>
            </p:cNvSpPr>
            <p:nvPr/>
          </p:nvSpPr>
          <p:spPr bwMode="auto">
            <a:xfrm flipH="1">
              <a:off x="754063" y="2656235"/>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2" name="Line 84"/>
            <p:cNvSpPr>
              <a:spLocks noChangeShapeType="1"/>
            </p:cNvSpPr>
            <p:nvPr/>
          </p:nvSpPr>
          <p:spPr bwMode="auto">
            <a:xfrm>
              <a:off x="800100" y="2924522"/>
              <a:ext cx="0" cy="13493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3" name="Line 85"/>
            <p:cNvSpPr>
              <a:spLocks noChangeShapeType="1"/>
            </p:cNvSpPr>
            <p:nvPr/>
          </p:nvSpPr>
          <p:spPr bwMode="auto">
            <a:xfrm>
              <a:off x="800100" y="3059460"/>
              <a:ext cx="4603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4" name="Line 86"/>
            <p:cNvSpPr>
              <a:spLocks noChangeShapeType="1"/>
            </p:cNvSpPr>
            <p:nvPr/>
          </p:nvSpPr>
          <p:spPr bwMode="auto">
            <a:xfrm flipV="1">
              <a:off x="846138" y="2924522"/>
              <a:ext cx="0" cy="13493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5" name="Line 87"/>
            <p:cNvSpPr>
              <a:spLocks noChangeShapeType="1"/>
            </p:cNvSpPr>
            <p:nvPr/>
          </p:nvSpPr>
          <p:spPr bwMode="auto">
            <a:xfrm>
              <a:off x="846138" y="2924522"/>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6" name="Line 88"/>
            <p:cNvSpPr>
              <a:spLocks noChangeShapeType="1"/>
            </p:cNvSpPr>
            <p:nvPr/>
          </p:nvSpPr>
          <p:spPr bwMode="auto">
            <a:xfrm flipH="1">
              <a:off x="754063" y="2924522"/>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7" name="Line 89"/>
            <p:cNvSpPr>
              <a:spLocks noChangeShapeType="1"/>
            </p:cNvSpPr>
            <p:nvPr/>
          </p:nvSpPr>
          <p:spPr bwMode="auto">
            <a:xfrm>
              <a:off x="620713" y="3170585"/>
              <a:ext cx="0" cy="13493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8" name="Line 90"/>
            <p:cNvSpPr>
              <a:spLocks noChangeShapeType="1"/>
            </p:cNvSpPr>
            <p:nvPr/>
          </p:nvSpPr>
          <p:spPr bwMode="auto">
            <a:xfrm>
              <a:off x="620713" y="3305522"/>
              <a:ext cx="4762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9" name="Line 91"/>
            <p:cNvSpPr>
              <a:spLocks noChangeShapeType="1"/>
            </p:cNvSpPr>
            <p:nvPr/>
          </p:nvSpPr>
          <p:spPr bwMode="auto">
            <a:xfrm flipV="1">
              <a:off x="668338" y="3170585"/>
              <a:ext cx="0" cy="13493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0" name="Line 92"/>
            <p:cNvSpPr>
              <a:spLocks noChangeShapeType="1"/>
            </p:cNvSpPr>
            <p:nvPr/>
          </p:nvSpPr>
          <p:spPr bwMode="auto">
            <a:xfrm>
              <a:off x="668338" y="3170585"/>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1" name="Line 93"/>
            <p:cNvSpPr>
              <a:spLocks noChangeShapeType="1"/>
            </p:cNvSpPr>
            <p:nvPr/>
          </p:nvSpPr>
          <p:spPr bwMode="auto">
            <a:xfrm flipH="1">
              <a:off x="576263" y="3170585"/>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2" name="Line 94"/>
            <p:cNvSpPr>
              <a:spLocks noChangeShapeType="1"/>
            </p:cNvSpPr>
            <p:nvPr/>
          </p:nvSpPr>
          <p:spPr bwMode="auto">
            <a:xfrm>
              <a:off x="620713" y="3442047"/>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3" name="Line 95"/>
            <p:cNvSpPr>
              <a:spLocks noChangeShapeType="1"/>
            </p:cNvSpPr>
            <p:nvPr/>
          </p:nvSpPr>
          <p:spPr bwMode="auto">
            <a:xfrm>
              <a:off x="620713" y="3578572"/>
              <a:ext cx="4762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4" name="Line 96"/>
            <p:cNvSpPr>
              <a:spLocks noChangeShapeType="1"/>
            </p:cNvSpPr>
            <p:nvPr/>
          </p:nvSpPr>
          <p:spPr bwMode="auto">
            <a:xfrm flipV="1">
              <a:off x="668338" y="3442047"/>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5" name="Line 97"/>
            <p:cNvSpPr>
              <a:spLocks noChangeShapeType="1"/>
            </p:cNvSpPr>
            <p:nvPr/>
          </p:nvSpPr>
          <p:spPr bwMode="auto">
            <a:xfrm>
              <a:off x="668338" y="3442047"/>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6" name="Line 98"/>
            <p:cNvSpPr>
              <a:spLocks noChangeShapeType="1"/>
            </p:cNvSpPr>
            <p:nvPr/>
          </p:nvSpPr>
          <p:spPr bwMode="auto">
            <a:xfrm flipH="1">
              <a:off x="576263" y="3442047"/>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119"/>
          <p:cNvGrpSpPr/>
          <p:nvPr/>
        </p:nvGrpSpPr>
        <p:grpSpPr bwMode="auto">
          <a:xfrm>
            <a:off x="5902672" y="2039639"/>
            <a:ext cx="2641600" cy="2919412"/>
            <a:chOff x="1806" y="1873"/>
            <a:chExt cx="1664" cy="2015"/>
          </a:xfrm>
        </p:grpSpPr>
        <p:sp>
          <p:nvSpPr>
            <p:cNvPr id="44045" name="Text Box 120"/>
            <p:cNvSpPr txBox="1">
              <a:spLocks noChangeArrowheads="1"/>
            </p:cNvSpPr>
            <p:nvPr/>
          </p:nvSpPr>
          <p:spPr bwMode="auto">
            <a:xfrm>
              <a:off x="2592" y="2151"/>
              <a:ext cx="336" cy="23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44046" name="Text Box 121"/>
            <p:cNvSpPr txBox="1">
              <a:spLocks noChangeArrowheads="1"/>
            </p:cNvSpPr>
            <p:nvPr/>
          </p:nvSpPr>
          <p:spPr bwMode="auto">
            <a:xfrm>
              <a:off x="2160"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47" name="Line 122"/>
            <p:cNvSpPr>
              <a:spLocks noChangeShapeType="1"/>
            </p:cNvSpPr>
            <p:nvPr/>
          </p:nvSpPr>
          <p:spPr bwMode="auto">
            <a:xfrm>
              <a:off x="2217"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48" name="Text Box 123"/>
            <p:cNvSpPr txBox="1">
              <a:spLocks noChangeArrowheads="1"/>
            </p:cNvSpPr>
            <p:nvPr/>
          </p:nvSpPr>
          <p:spPr bwMode="auto">
            <a:xfrm>
              <a:off x="2352"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49" name="Line 124"/>
            <p:cNvSpPr>
              <a:spLocks noChangeShapeType="1"/>
            </p:cNvSpPr>
            <p:nvPr/>
          </p:nvSpPr>
          <p:spPr bwMode="auto">
            <a:xfrm>
              <a:off x="2409"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4" name="Group 125"/>
            <p:cNvGrpSpPr/>
            <p:nvPr/>
          </p:nvGrpSpPr>
          <p:grpSpPr bwMode="auto">
            <a:xfrm>
              <a:off x="1806" y="1873"/>
              <a:ext cx="1664" cy="2015"/>
              <a:chOff x="1806" y="1873"/>
              <a:chExt cx="1664" cy="2015"/>
            </a:xfrm>
          </p:grpSpPr>
          <p:sp>
            <p:nvSpPr>
              <p:cNvPr id="44055" name="Text Box 126"/>
              <p:cNvSpPr txBox="1">
                <a:spLocks noChangeArrowheads="1"/>
              </p:cNvSpPr>
              <p:nvPr/>
            </p:nvSpPr>
            <p:spPr bwMode="auto">
              <a:xfrm>
                <a:off x="1806" y="1873"/>
                <a:ext cx="1664" cy="276"/>
              </a:xfrm>
              <a:prstGeom prst="rect">
                <a:avLst/>
              </a:prstGeom>
              <a:noFill/>
              <a:ln w="9525">
                <a:noFill/>
                <a:miter lim="800000"/>
              </a:ln>
            </p:spPr>
            <p:txBody>
              <a:bodyPr wrap="square">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2</a:t>
                </a:r>
                <a:r>
                  <a:rPr lang="zh-CN" altLang="en-US" sz="2000" dirty="0">
                    <a:solidFill>
                      <a:srgbClr val="CC3300"/>
                    </a:solidFill>
                  </a:rPr>
                  <a:t>）真值表</a:t>
                </a:r>
                <a:r>
                  <a:rPr lang="en-US" altLang="zh-CN" sz="2000" dirty="0">
                    <a:solidFill>
                      <a:srgbClr val="CC3300"/>
                    </a:solidFill>
                  </a:rPr>
                  <a:t>(</a:t>
                </a:r>
                <a:r>
                  <a:rPr lang="zh-CN" altLang="en-US" sz="2000" dirty="0">
                    <a:solidFill>
                      <a:srgbClr val="CC3300"/>
                    </a:solidFill>
                  </a:rPr>
                  <a:t>特性表</a:t>
                </a:r>
                <a:r>
                  <a:rPr lang="en-US" altLang="zh-CN" sz="2000" dirty="0">
                    <a:solidFill>
                      <a:srgbClr val="CC3300"/>
                    </a:solidFill>
                  </a:rPr>
                  <a:t>)</a:t>
                </a:r>
                <a:endParaRPr lang="en-US" altLang="zh-CN" sz="2000" dirty="0">
                  <a:solidFill>
                    <a:srgbClr val="CC3300"/>
                  </a:solidFill>
                </a:endParaRPr>
              </a:p>
            </p:txBody>
          </p:sp>
          <p:sp>
            <p:nvSpPr>
              <p:cNvPr id="44056" name="Rectangle 127"/>
              <p:cNvSpPr>
                <a:spLocks noChangeArrowheads="1"/>
              </p:cNvSpPr>
              <p:nvPr/>
            </p:nvSpPr>
            <p:spPr bwMode="auto">
              <a:xfrm>
                <a:off x="2880" y="2383"/>
                <a:ext cx="432" cy="150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p:txBody>
          </p:sp>
          <p:sp>
            <p:nvSpPr>
              <p:cNvPr id="44057" name="Rectangle 128"/>
              <p:cNvSpPr>
                <a:spLocks noChangeArrowheads="1"/>
              </p:cNvSpPr>
              <p:nvPr/>
            </p:nvSpPr>
            <p:spPr bwMode="auto">
              <a:xfrm>
                <a:off x="2112"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44058" name="Rectangle 129"/>
              <p:cNvSpPr>
                <a:spLocks noChangeArrowheads="1"/>
              </p:cNvSpPr>
              <p:nvPr/>
            </p:nvSpPr>
            <p:spPr bwMode="auto">
              <a:xfrm>
                <a:off x="2880"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59" name="Rectangle 130"/>
              <p:cNvSpPr>
                <a:spLocks noChangeArrowheads="1"/>
              </p:cNvSpPr>
              <p:nvPr/>
            </p:nvSpPr>
            <p:spPr bwMode="auto">
              <a:xfrm>
                <a:off x="2112" y="2171"/>
                <a:ext cx="76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grpSp>
        <p:sp>
          <p:nvSpPr>
            <p:cNvPr id="44051" name="Line 131"/>
            <p:cNvSpPr>
              <a:spLocks noChangeShapeType="1"/>
            </p:cNvSpPr>
            <p:nvPr/>
          </p:nvSpPr>
          <p:spPr bwMode="auto">
            <a:xfrm>
              <a:off x="2112"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2" name="Line 132"/>
            <p:cNvSpPr>
              <a:spLocks noChangeShapeType="1"/>
            </p:cNvSpPr>
            <p:nvPr/>
          </p:nvSpPr>
          <p:spPr bwMode="auto">
            <a:xfrm>
              <a:off x="2112"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3" name="Line 133"/>
            <p:cNvSpPr>
              <a:spLocks noChangeShapeType="1"/>
            </p:cNvSpPr>
            <p:nvPr/>
          </p:nvSpPr>
          <p:spPr bwMode="auto">
            <a:xfrm>
              <a:off x="2112"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4" name="Line 135"/>
            <p:cNvSpPr>
              <a:spLocks noChangeShapeType="1"/>
            </p:cNvSpPr>
            <p:nvPr/>
          </p:nvSpPr>
          <p:spPr bwMode="auto">
            <a:xfrm>
              <a:off x="2880"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057" name="Text Box 137"/>
          <p:cNvSpPr txBox="1">
            <a:spLocks noChangeArrowheads="1"/>
          </p:cNvSpPr>
          <p:nvPr/>
        </p:nvSpPr>
        <p:spPr bwMode="auto">
          <a:xfrm>
            <a:off x="612000" y="5122685"/>
            <a:ext cx="10524556" cy="1277273"/>
          </a:xfrm>
          <a:prstGeom prst="rect">
            <a:avLst/>
          </a:prstGeom>
          <a:noFill/>
          <a:ln w="9525">
            <a:noFill/>
            <a:miter lim="800000"/>
          </a:ln>
        </p:spPr>
        <p:txBody>
          <a:bodyPr wrap="square">
            <a:spAutoFit/>
          </a:bodyPr>
          <a:lstStyle/>
          <a:p>
            <a:pPr marL="355600" indent="-179705">
              <a:lnSpc>
                <a:spcPct val="100000"/>
              </a:lnSpc>
              <a:spcBef>
                <a:spcPts val="600"/>
              </a:spcBef>
              <a:buClr>
                <a:srgbClr val="FC0128"/>
              </a:buClr>
              <a:buSzPct val="110000"/>
              <a:buFont typeface="Wingdings" panose="05000000000000000000" pitchFamily="2" charset="2"/>
              <a:buChar char="v"/>
              <a:defRPr/>
            </a:pPr>
            <a:r>
              <a:rPr lang="zh-CN" altLang="en-US" sz="2400" dirty="0">
                <a:solidFill>
                  <a:srgbClr val="000000"/>
                </a:solidFill>
              </a:rPr>
              <a:t>将原态也作为一个变量列入了真值表，将这种含有状态变量的真值表称为特性表</a:t>
            </a:r>
            <a:endParaRPr lang="en-US" altLang="zh-CN" sz="2400" dirty="0">
              <a:solidFill>
                <a:srgbClr val="000000"/>
              </a:solidFill>
            </a:endParaRPr>
          </a:p>
          <a:p>
            <a:pPr marL="355600" indent="-179705">
              <a:lnSpc>
                <a:spcPct val="100000"/>
              </a:lnSpc>
              <a:spcBef>
                <a:spcPts val="600"/>
              </a:spcBef>
              <a:buClr>
                <a:srgbClr val="FC0128"/>
              </a:buClr>
              <a:buSzPct val="110000"/>
              <a:buFont typeface="Wingdings" panose="05000000000000000000" pitchFamily="2" charset="2"/>
              <a:buChar char="v"/>
              <a:defRPr/>
            </a:pPr>
            <a:r>
              <a:rPr lang="zh-CN" altLang="en-US" sz="2400" dirty="0">
                <a:solidFill>
                  <a:srgbClr val="FF0000"/>
                </a:solidFill>
              </a:rPr>
              <a:t>特性表</a:t>
            </a:r>
            <a:r>
              <a:rPr lang="zh-CN" altLang="en-US" sz="2400" dirty="0">
                <a:solidFill>
                  <a:srgbClr val="000000"/>
                </a:solidFill>
              </a:rPr>
              <a:t>：电路输出次态与原态以及输入之间功能关系的表格</a:t>
            </a:r>
            <a:endParaRPr lang="en-US" altLang="zh-CN" sz="2400" dirty="0">
              <a:solidFill>
                <a:srgbClr val="000000"/>
              </a:solidFill>
            </a:endParaRPr>
          </a:p>
        </p:txBody>
      </p:sp>
      <p:sp>
        <p:nvSpPr>
          <p:cNvPr id="3143" name="Rectangle 71"/>
          <p:cNvSpPr>
            <a:spLocks noChangeArrowheads="1"/>
          </p:cNvSpPr>
          <p:nvPr/>
        </p:nvSpPr>
        <p:spPr bwMode="auto">
          <a:xfrm>
            <a:off x="6003635" y="2917182"/>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2917182"/>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锁存器的特性方程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pic>
        <p:nvPicPr>
          <p:cNvPr id="2050" name="Object 163"/>
          <p:cNvPicPr>
            <a:picLocks noChangeAspect="1" noChangeArrowheads="1"/>
          </p:cNvPicPr>
          <p:nvPr/>
        </p:nvPicPr>
        <p:blipFill>
          <a:blip r:embed="rId1" cstate="print"/>
          <a:srcRect/>
          <a:stretch>
            <a:fillRect/>
          </a:stretch>
        </p:blipFill>
        <p:spPr bwMode="auto">
          <a:xfrm>
            <a:off x="1647528" y="4832374"/>
            <a:ext cx="3008312" cy="1404938"/>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29" name="矩形 128"/>
          <p:cNvSpPr>
            <a:spLocks noChangeArrowheads="1"/>
          </p:cNvSpPr>
          <p:nvPr/>
        </p:nvSpPr>
        <p:spPr bwMode="auto">
          <a:xfrm>
            <a:off x="1182147" y="4328318"/>
            <a:ext cx="2145493" cy="400110"/>
          </a:xfrm>
          <a:prstGeom prst="rect">
            <a:avLst/>
          </a:prstGeom>
          <a:noFill/>
          <a:ln w="9525">
            <a:noFill/>
            <a:miter lim="800000"/>
          </a:ln>
        </p:spPr>
        <p:txBody>
          <a:bodyPr wrap="square">
            <a:spAutoFit/>
          </a:bodyPr>
          <a:lstStyle/>
          <a:p>
            <a:pPr algn="ctr" eaLnBrk="1" hangingPunct="1">
              <a:lnSpc>
                <a:spcPct val="100000"/>
              </a:lnSpc>
              <a:spcBef>
                <a:spcPct val="0"/>
              </a:spcBef>
              <a:buClrTx/>
              <a:buSzTx/>
              <a:buFontTx/>
              <a:buNone/>
            </a:pPr>
            <a:r>
              <a:rPr lang="zh-CN" altLang="en-US" sz="2000" dirty="0">
                <a:solidFill>
                  <a:srgbClr val="CC3300"/>
                </a:solidFill>
              </a:rPr>
              <a:t>（</a:t>
            </a:r>
            <a:r>
              <a:rPr lang="en-US" altLang="zh-CN" sz="2000" dirty="0">
                <a:solidFill>
                  <a:srgbClr val="CC3300"/>
                </a:solidFill>
              </a:rPr>
              <a:t>3</a:t>
            </a:r>
            <a:r>
              <a:rPr lang="zh-CN" altLang="en-US" sz="2000" dirty="0">
                <a:solidFill>
                  <a:srgbClr val="CC3300"/>
                </a:solidFill>
              </a:rPr>
              <a:t>）特性方程</a:t>
            </a:r>
            <a:endParaRPr lang="zh-CN" altLang="en-US" sz="2000" dirty="0">
              <a:solidFill>
                <a:srgbClr val="CC3300"/>
              </a:solidFill>
            </a:endParaRPr>
          </a:p>
        </p:txBody>
      </p:sp>
      <p:sp>
        <p:nvSpPr>
          <p:cNvPr id="3143" name="Rectangle 71"/>
          <p:cNvSpPr>
            <a:spLocks noChangeArrowheads="1"/>
          </p:cNvSpPr>
          <p:nvPr/>
        </p:nvSpPr>
        <p:spPr bwMode="auto">
          <a:xfrm>
            <a:off x="6003635" y="3240436"/>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3240436"/>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116" name="Text Box 137"/>
          <p:cNvSpPr txBox="1">
            <a:spLocks noChangeArrowheads="1"/>
          </p:cNvSpPr>
          <p:nvPr/>
        </p:nvSpPr>
        <p:spPr bwMode="auto">
          <a:xfrm>
            <a:off x="611999" y="900000"/>
            <a:ext cx="8022327" cy="1696490"/>
          </a:xfrm>
          <a:prstGeom prst="rect">
            <a:avLst/>
          </a:prstGeom>
          <a:noFill/>
          <a:ln w="9525">
            <a:noFill/>
            <a:miter lim="800000"/>
          </a:ln>
        </p:spPr>
        <p:txBody>
          <a:bodyPr wrap="square">
            <a:spAutoFit/>
          </a:bodyPr>
          <a:lstStyle/>
          <a:p>
            <a:pPr marL="342900" indent="-179705">
              <a:lnSpc>
                <a:spcPts val="2900"/>
              </a:lnSpc>
              <a:spcBef>
                <a:spcPts val="600"/>
              </a:spcBef>
              <a:buClr>
                <a:srgbClr val="FC0128"/>
              </a:buClr>
              <a:buSzPct val="110000"/>
              <a:buFont typeface="Wingdings" panose="05000000000000000000" pitchFamily="2" charset="2"/>
              <a:buChar char="v"/>
              <a:defRPr/>
            </a:pPr>
            <a:r>
              <a:rPr lang="zh-CN" altLang="en-US" sz="2400" dirty="0">
                <a:solidFill>
                  <a:srgbClr val="FF0000"/>
                </a:solidFill>
              </a:rPr>
              <a:t>特性方程</a:t>
            </a:r>
            <a:r>
              <a:rPr lang="zh-CN" altLang="en-US" sz="2400" dirty="0">
                <a:solidFill>
                  <a:srgbClr val="000000"/>
                </a:solidFill>
              </a:rPr>
              <a:t>：反映锁存器次态与原态以及输入之间功</a:t>
            </a:r>
            <a:br>
              <a:rPr lang="en-US" altLang="zh-CN" sz="2400" dirty="0">
                <a:solidFill>
                  <a:srgbClr val="000000"/>
                </a:solidFill>
              </a:rPr>
            </a:br>
            <a:r>
              <a:rPr lang="en-US" altLang="zh-CN" sz="2400" dirty="0">
                <a:solidFill>
                  <a:srgbClr val="000000"/>
                </a:solidFill>
              </a:rPr>
              <a:t> </a:t>
            </a:r>
            <a:r>
              <a:rPr lang="zh-CN" altLang="en-US" sz="2400" dirty="0">
                <a:solidFill>
                  <a:srgbClr val="000000"/>
                </a:solidFill>
              </a:rPr>
              <a:t>能关系的函数表达式。</a:t>
            </a:r>
            <a:endParaRPr lang="en-US" altLang="zh-CN" sz="2400" dirty="0">
              <a:solidFill>
                <a:srgbClr val="000000"/>
              </a:solidFill>
            </a:endParaRPr>
          </a:p>
          <a:p>
            <a:pPr marL="756285" lvl="1" indent="-179705">
              <a:lnSpc>
                <a:spcPts val="2900"/>
              </a:lnSpc>
              <a:spcBef>
                <a:spcPts val="600"/>
              </a:spcBef>
              <a:buClr>
                <a:srgbClr val="063DE8"/>
              </a:buClr>
              <a:defRPr/>
            </a:pPr>
            <a:r>
              <a:rPr lang="zh-CN" altLang="zh-CN" sz="2000" dirty="0">
                <a:solidFill>
                  <a:srgbClr val="000000"/>
                </a:solidFill>
              </a:rPr>
              <a:t>由特性表利用最小项推导法推导得出</a:t>
            </a:r>
            <a:r>
              <a:rPr lang="zh-CN" altLang="en-US" sz="2000" dirty="0">
                <a:solidFill>
                  <a:srgbClr val="000000"/>
                </a:solidFill>
              </a:rPr>
              <a:t>（利用约束条件化简）；</a:t>
            </a:r>
            <a:endParaRPr lang="en-US" altLang="zh-CN" sz="2000" dirty="0">
              <a:solidFill>
                <a:srgbClr val="000000"/>
              </a:solidFill>
            </a:endParaRPr>
          </a:p>
          <a:p>
            <a:pPr marL="756285" lvl="1" indent="-179705">
              <a:lnSpc>
                <a:spcPts val="2900"/>
              </a:lnSpc>
              <a:spcBef>
                <a:spcPts val="600"/>
              </a:spcBef>
              <a:buClr>
                <a:srgbClr val="063DE8"/>
              </a:buClr>
              <a:defRPr/>
            </a:pPr>
            <a:r>
              <a:rPr lang="zh-CN" altLang="en-US" sz="2000" dirty="0">
                <a:solidFill>
                  <a:srgbClr val="000000"/>
                </a:solidFill>
              </a:rPr>
              <a:t>也可根据电路结构直接写出特性方程</a:t>
            </a:r>
            <a:endParaRPr lang="en-US" altLang="zh-CN" sz="2000" dirty="0">
              <a:solidFill>
                <a:srgbClr val="000000"/>
              </a:solidFill>
            </a:endParaRPr>
          </a:p>
        </p:txBody>
      </p:sp>
      <p:pic>
        <p:nvPicPr>
          <p:cNvPr id="117" name="Object 72" descr="蓝色面巾纸"/>
          <p:cNvPicPr>
            <a:picLocks noChangeAspect="1" noChangeArrowheads="1"/>
          </p:cNvPicPr>
          <p:nvPr/>
        </p:nvPicPr>
        <p:blipFill>
          <a:blip r:embed="rId2" cstate="print"/>
          <a:srcRect/>
          <a:stretch>
            <a:fillRect/>
          </a:stretch>
        </p:blipFill>
        <p:spPr bwMode="auto">
          <a:xfrm>
            <a:off x="1167076" y="2871428"/>
            <a:ext cx="5656415" cy="1245232"/>
          </a:xfrm>
          <a:prstGeom prst="rect">
            <a:avLst/>
          </a:prstGeom>
          <a:blipFill dpi="0" rotWithShape="1">
            <a:blip r:embed="rId3" cstate="print"/>
            <a:srcRect/>
            <a:tile tx="0" ty="0" sx="100000" sy="100000" flip="none" algn="tl"/>
          </a:blipFill>
          <a:ln w="9525">
            <a:noFill/>
            <a:miter lim="800000"/>
            <a:headEnd/>
            <a:tailEnd/>
          </a:ln>
          <a:effectLst>
            <a:prstShdw prst="shdw13" dist="53882" dir="13500000">
              <a:srgbClr val="808080">
                <a:alpha val="50000"/>
              </a:srgbClr>
            </a:prstShdw>
          </a:effectLst>
        </p:spPr>
      </p:pic>
      <p:grpSp>
        <p:nvGrpSpPr>
          <p:cNvPr id="9" name="Group 76"/>
          <p:cNvGrpSpPr/>
          <p:nvPr/>
        </p:nvGrpSpPr>
        <p:grpSpPr bwMode="auto">
          <a:xfrm>
            <a:off x="6962689" y="4351848"/>
            <a:ext cx="2513012" cy="2181225"/>
            <a:chOff x="3972" y="755"/>
            <a:chExt cx="1583" cy="1374"/>
          </a:xfrm>
        </p:grpSpPr>
        <p:grpSp>
          <p:nvGrpSpPr>
            <p:cNvPr id="10" name="Group 62"/>
            <p:cNvGrpSpPr/>
            <p:nvPr/>
          </p:nvGrpSpPr>
          <p:grpSpPr bwMode="auto">
            <a:xfrm>
              <a:off x="4278" y="755"/>
              <a:ext cx="1104" cy="1374"/>
              <a:chOff x="1099" y="1716"/>
              <a:chExt cx="1104" cy="1375"/>
            </a:xfrm>
          </p:grpSpPr>
          <p:grpSp>
            <p:nvGrpSpPr>
              <p:cNvPr id="13" name="Group 61"/>
              <p:cNvGrpSpPr/>
              <p:nvPr/>
            </p:nvGrpSpPr>
            <p:grpSpPr bwMode="auto">
              <a:xfrm>
                <a:off x="1099" y="1980"/>
                <a:ext cx="960" cy="899"/>
                <a:chOff x="1099" y="1980"/>
                <a:chExt cx="960" cy="899"/>
              </a:xfrm>
            </p:grpSpPr>
            <p:grpSp>
              <p:nvGrpSpPr>
                <p:cNvPr id="24" name="Group 13"/>
                <p:cNvGrpSpPr/>
                <p:nvPr/>
              </p:nvGrpSpPr>
              <p:grpSpPr bwMode="auto">
                <a:xfrm>
                  <a:off x="1099" y="2244"/>
                  <a:ext cx="384" cy="265"/>
                  <a:chOff x="3504" y="1584"/>
                  <a:chExt cx="384" cy="240"/>
                </a:xfrm>
              </p:grpSpPr>
              <p:grpSp>
                <p:nvGrpSpPr>
                  <p:cNvPr id="44" name="Group 14"/>
                  <p:cNvGrpSpPr/>
                  <p:nvPr/>
                </p:nvGrpSpPr>
                <p:grpSpPr bwMode="auto">
                  <a:xfrm>
                    <a:off x="3504" y="1584"/>
                    <a:ext cx="384" cy="240"/>
                    <a:chOff x="3504" y="1584"/>
                    <a:chExt cx="384" cy="240"/>
                  </a:xfrm>
                </p:grpSpPr>
                <p:sp>
                  <p:nvSpPr>
                    <p:cNvPr id="46" name="Rectangle 1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7" name="Oval 1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5" name="Text Box 17"/>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25" name="Group 18"/>
                <p:cNvGrpSpPr/>
                <p:nvPr/>
              </p:nvGrpSpPr>
              <p:grpSpPr bwMode="auto">
                <a:xfrm>
                  <a:off x="1675" y="2244"/>
                  <a:ext cx="384" cy="265"/>
                  <a:chOff x="3504" y="1584"/>
                  <a:chExt cx="384" cy="240"/>
                </a:xfrm>
              </p:grpSpPr>
              <p:grpSp>
                <p:nvGrpSpPr>
                  <p:cNvPr id="40" name="Group 19"/>
                  <p:cNvGrpSpPr/>
                  <p:nvPr/>
                </p:nvGrpSpPr>
                <p:grpSpPr bwMode="auto">
                  <a:xfrm>
                    <a:off x="3504" y="1584"/>
                    <a:ext cx="384" cy="240"/>
                    <a:chOff x="3504" y="1584"/>
                    <a:chExt cx="384" cy="240"/>
                  </a:xfrm>
                </p:grpSpPr>
                <p:sp>
                  <p:nvSpPr>
                    <p:cNvPr id="42" name="Rectangle 2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3" name="Oval 2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1" name="Text Box 22"/>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26" name="Line 23"/>
                <p:cNvSpPr>
                  <a:spLocks noChangeShapeType="1"/>
                </p:cNvSpPr>
                <p:nvPr/>
              </p:nvSpPr>
              <p:spPr bwMode="auto">
                <a:xfrm>
                  <a:off x="1291"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7" name="Line 24"/>
                <p:cNvSpPr>
                  <a:spLocks noChangeShapeType="1"/>
                </p:cNvSpPr>
                <p:nvPr/>
              </p:nvSpPr>
              <p:spPr bwMode="auto">
                <a:xfrm>
                  <a:off x="1867"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25"/>
                <p:cNvSpPr>
                  <a:spLocks noChangeShapeType="1"/>
                </p:cNvSpPr>
                <p:nvPr/>
              </p:nvSpPr>
              <p:spPr bwMode="auto">
                <a:xfrm>
                  <a:off x="1195"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26"/>
                <p:cNvSpPr>
                  <a:spLocks noChangeShapeType="1"/>
                </p:cNvSpPr>
                <p:nvPr/>
              </p:nvSpPr>
              <p:spPr bwMode="auto">
                <a:xfrm>
                  <a:off x="1963"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27"/>
                <p:cNvSpPr>
                  <a:spLocks noChangeShapeType="1"/>
                </p:cNvSpPr>
                <p:nvPr/>
              </p:nvSpPr>
              <p:spPr bwMode="auto">
                <a:xfrm>
                  <a:off x="1291"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Line 28"/>
                <p:cNvSpPr>
                  <a:spLocks noChangeShapeType="1"/>
                </p:cNvSpPr>
                <p:nvPr/>
              </p:nvSpPr>
              <p:spPr bwMode="auto">
                <a:xfrm>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2" name="Line 29"/>
                <p:cNvSpPr>
                  <a:spLocks noChangeShapeType="1"/>
                </p:cNvSpPr>
                <p:nvPr/>
              </p:nvSpPr>
              <p:spPr bwMode="auto">
                <a:xfrm>
                  <a:off x="162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3" name="Line 30"/>
                <p:cNvSpPr>
                  <a:spLocks noChangeShapeType="1"/>
                </p:cNvSpPr>
                <p:nvPr/>
              </p:nvSpPr>
              <p:spPr bwMode="auto">
                <a:xfrm flipV="1">
                  <a:off x="1771"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4" name="Line 31"/>
                <p:cNvSpPr>
                  <a:spLocks noChangeShapeType="1"/>
                </p:cNvSpPr>
                <p:nvPr/>
              </p:nvSpPr>
              <p:spPr bwMode="auto">
                <a:xfrm flipH="1">
                  <a:off x="1627"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5" name="Line 32"/>
                <p:cNvSpPr>
                  <a:spLocks noChangeShapeType="1"/>
                </p:cNvSpPr>
                <p:nvPr/>
              </p:nvSpPr>
              <p:spPr bwMode="auto">
                <a:xfrm flipH="1">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6" name="Line 33"/>
                <p:cNvSpPr>
                  <a:spLocks noChangeShapeType="1"/>
                </p:cNvSpPr>
                <p:nvPr/>
              </p:nvSpPr>
              <p:spPr bwMode="auto">
                <a:xfrm flipH="1">
                  <a:off x="138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7" name="Line 34"/>
                <p:cNvSpPr>
                  <a:spLocks noChangeShapeType="1"/>
                </p:cNvSpPr>
                <p:nvPr/>
              </p:nvSpPr>
              <p:spPr bwMode="auto">
                <a:xfrm flipV="1">
                  <a:off x="1387"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8" name="Oval 35"/>
                <p:cNvSpPr>
                  <a:spLocks noChangeArrowheads="1"/>
                </p:cNvSpPr>
                <p:nvPr/>
              </p:nvSpPr>
              <p:spPr bwMode="auto">
                <a:xfrm>
                  <a:off x="1264" y="210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39" name="Oval 36"/>
                <p:cNvSpPr>
                  <a:spLocks noChangeArrowheads="1"/>
                </p:cNvSpPr>
                <p:nvPr/>
              </p:nvSpPr>
              <p:spPr bwMode="auto">
                <a:xfrm>
                  <a:off x="1837" y="211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14" name="Text Box 37"/>
              <p:cNvSpPr txBox="1">
                <a:spLocks noChangeArrowheads="1"/>
              </p:cNvSpPr>
              <p:nvPr/>
            </p:nvSpPr>
            <p:spPr bwMode="auto">
              <a:xfrm>
                <a:off x="1195" y="17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5" name="Group 38"/>
              <p:cNvGrpSpPr/>
              <p:nvPr/>
            </p:nvGrpSpPr>
            <p:grpSpPr bwMode="auto">
              <a:xfrm>
                <a:off x="1771" y="1716"/>
                <a:ext cx="240" cy="212"/>
                <a:chOff x="4176" y="1104"/>
                <a:chExt cx="240" cy="192"/>
              </a:xfrm>
            </p:grpSpPr>
            <p:sp>
              <p:nvSpPr>
                <p:cNvPr id="22" name="Text Box 39"/>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23" name="Line 40"/>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41"/>
              <p:cNvGrpSpPr/>
              <p:nvPr/>
            </p:nvGrpSpPr>
            <p:grpSpPr bwMode="auto">
              <a:xfrm>
                <a:off x="1099" y="2879"/>
                <a:ext cx="336" cy="212"/>
                <a:chOff x="3504" y="2160"/>
                <a:chExt cx="336" cy="192"/>
              </a:xfrm>
            </p:grpSpPr>
            <p:sp>
              <p:nvSpPr>
                <p:cNvPr id="20" name="Text Box 42"/>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1" name="Line 43"/>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44"/>
              <p:cNvGrpSpPr/>
              <p:nvPr/>
            </p:nvGrpSpPr>
            <p:grpSpPr bwMode="auto">
              <a:xfrm>
                <a:off x="1867" y="2879"/>
                <a:ext cx="336" cy="212"/>
                <a:chOff x="3504" y="2160"/>
                <a:chExt cx="336" cy="192"/>
              </a:xfrm>
            </p:grpSpPr>
            <p:sp>
              <p:nvSpPr>
                <p:cNvPr id="18" name="Text Box 45"/>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19" name="Line 46"/>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1" name="Rectangle 73"/>
            <p:cNvSpPr>
              <a:spLocks noChangeArrowheads="1"/>
            </p:cNvSpPr>
            <p:nvPr/>
          </p:nvSpPr>
          <p:spPr bwMode="auto">
            <a:xfrm>
              <a:off x="3972" y="1344"/>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12" name="Rectangle 75"/>
            <p:cNvSpPr>
              <a:spLocks noChangeArrowheads="1"/>
            </p:cNvSpPr>
            <p:nvPr/>
          </p:nvSpPr>
          <p:spPr bwMode="auto">
            <a:xfrm>
              <a:off x="5290" y="1358"/>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pSp>
        <p:nvGrpSpPr>
          <p:cNvPr id="48" name="Group 119"/>
          <p:cNvGrpSpPr/>
          <p:nvPr/>
        </p:nvGrpSpPr>
        <p:grpSpPr bwMode="auto">
          <a:xfrm>
            <a:off x="8227926" y="1304065"/>
            <a:ext cx="2641600" cy="2919412"/>
            <a:chOff x="1806" y="1873"/>
            <a:chExt cx="1664" cy="2015"/>
          </a:xfrm>
        </p:grpSpPr>
        <p:sp>
          <p:nvSpPr>
            <p:cNvPr id="49" name="Text Box 120"/>
            <p:cNvSpPr txBox="1">
              <a:spLocks noChangeArrowheads="1"/>
            </p:cNvSpPr>
            <p:nvPr/>
          </p:nvSpPr>
          <p:spPr bwMode="auto">
            <a:xfrm>
              <a:off x="2592" y="2151"/>
              <a:ext cx="336" cy="23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50" name="Text Box 121"/>
            <p:cNvSpPr txBox="1">
              <a:spLocks noChangeArrowheads="1"/>
            </p:cNvSpPr>
            <p:nvPr/>
          </p:nvSpPr>
          <p:spPr bwMode="auto">
            <a:xfrm>
              <a:off x="2160"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1" name="Line 122"/>
            <p:cNvSpPr>
              <a:spLocks noChangeShapeType="1"/>
            </p:cNvSpPr>
            <p:nvPr/>
          </p:nvSpPr>
          <p:spPr bwMode="auto">
            <a:xfrm>
              <a:off x="2217"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2" name="Text Box 123"/>
            <p:cNvSpPr txBox="1">
              <a:spLocks noChangeArrowheads="1"/>
            </p:cNvSpPr>
            <p:nvPr/>
          </p:nvSpPr>
          <p:spPr bwMode="auto">
            <a:xfrm>
              <a:off x="2352"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3" name="Line 124"/>
            <p:cNvSpPr>
              <a:spLocks noChangeShapeType="1"/>
            </p:cNvSpPr>
            <p:nvPr/>
          </p:nvSpPr>
          <p:spPr bwMode="auto">
            <a:xfrm>
              <a:off x="2409"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4" name="Group 125"/>
            <p:cNvGrpSpPr/>
            <p:nvPr/>
          </p:nvGrpSpPr>
          <p:grpSpPr bwMode="auto">
            <a:xfrm>
              <a:off x="1806" y="1873"/>
              <a:ext cx="1664" cy="2015"/>
              <a:chOff x="1806" y="1873"/>
              <a:chExt cx="1664" cy="2015"/>
            </a:xfrm>
          </p:grpSpPr>
          <p:sp>
            <p:nvSpPr>
              <p:cNvPr id="59" name="Text Box 126"/>
              <p:cNvSpPr txBox="1">
                <a:spLocks noChangeArrowheads="1"/>
              </p:cNvSpPr>
              <p:nvPr/>
            </p:nvSpPr>
            <p:spPr bwMode="auto">
              <a:xfrm>
                <a:off x="1806" y="1873"/>
                <a:ext cx="1664" cy="276"/>
              </a:xfrm>
              <a:prstGeom prst="rect">
                <a:avLst/>
              </a:prstGeom>
              <a:noFill/>
              <a:ln w="9525">
                <a:noFill/>
                <a:miter lim="800000"/>
              </a:ln>
            </p:spPr>
            <p:txBody>
              <a:bodyPr wrap="square">
                <a:spAutoFit/>
              </a:bodyPr>
              <a:lstStyle/>
              <a:p>
                <a:pPr algn="ctr">
                  <a:lnSpc>
                    <a:spcPct val="100000"/>
                  </a:lnSpc>
                  <a:spcBef>
                    <a:spcPct val="50000"/>
                  </a:spcBef>
                  <a:buClrTx/>
                  <a:buSzTx/>
                  <a:buFontTx/>
                  <a:buNone/>
                </a:pPr>
                <a:r>
                  <a:rPr lang="zh-CN" altLang="en-US" sz="2000" dirty="0">
                    <a:solidFill>
                      <a:srgbClr val="CC3300"/>
                    </a:solidFill>
                  </a:rPr>
                  <a:t>真值表</a:t>
                </a:r>
                <a:endParaRPr lang="en-US" altLang="zh-CN" sz="2000" dirty="0">
                  <a:solidFill>
                    <a:srgbClr val="CC3300"/>
                  </a:solidFill>
                </a:endParaRPr>
              </a:p>
            </p:txBody>
          </p:sp>
          <p:sp>
            <p:nvSpPr>
              <p:cNvPr id="60" name="Rectangle 127"/>
              <p:cNvSpPr>
                <a:spLocks noChangeArrowheads="1"/>
              </p:cNvSpPr>
              <p:nvPr/>
            </p:nvSpPr>
            <p:spPr bwMode="auto">
              <a:xfrm>
                <a:off x="2880" y="2383"/>
                <a:ext cx="432" cy="150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p:txBody>
          </p:sp>
          <p:sp>
            <p:nvSpPr>
              <p:cNvPr id="61" name="Rectangle 128"/>
              <p:cNvSpPr>
                <a:spLocks noChangeArrowheads="1"/>
              </p:cNvSpPr>
              <p:nvPr/>
            </p:nvSpPr>
            <p:spPr bwMode="auto">
              <a:xfrm>
                <a:off x="2112"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62" name="Rectangle 129"/>
              <p:cNvSpPr>
                <a:spLocks noChangeArrowheads="1"/>
              </p:cNvSpPr>
              <p:nvPr/>
            </p:nvSpPr>
            <p:spPr bwMode="auto">
              <a:xfrm>
                <a:off x="2880"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63" name="Rectangle 130"/>
              <p:cNvSpPr>
                <a:spLocks noChangeArrowheads="1"/>
              </p:cNvSpPr>
              <p:nvPr/>
            </p:nvSpPr>
            <p:spPr bwMode="auto">
              <a:xfrm>
                <a:off x="2112" y="2171"/>
                <a:ext cx="76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grpSp>
        <p:sp>
          <p:nvSpPr>
            <p:cNvPr id="55" name="Line 131"/>
            <p:cNvSpPr>
              <a:spLocks noChangeShapeType="1"/>
            </p:cNvSpPr>
            <p:nvPr/>
          </p:nvSpPr>
          <p:spPr bwMode="auto">
            <a:xfrm>
              <a:off x="2112"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6" name="Line 132"/>
            <p:cNvSpPr>
              <a:spLocks noChangeShapeType="1"/>
            </p:cNvSpPr>
            <p:nvPr/>
          </p:nvSpPr>
          <p:spPr bwMode="auto">
            <a:xfrm>
              <a:off x="2112"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7" name="Line 133"/>
            <p:cNvSpPr>
              <a:spLocks noChangeShapeType="1"/>
            </p:cNvSpPr>
            <p:nvPr/>
          </p:nvSpPr>
          <p:spPr bwMode="auto">
            <a:xfrm>
              <a:off x="2112"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 name="Line 135"/>
            <p:cNvSpPr>
              <a:spLocks noChangeShapeType="1"/>
            </p:cNvSpPr>
            <p:nvPr/>
          </p:nvSpPr>
          <p:spPr bwMode="auto">
            <a:xfrm>
              <a:off x="2880"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 calcmode="lin" valueType="num">
                                      <p:cBhvr additive="base">
                                        <p:cTn id="12" dur="500" fill="hold"/>
                                        <p:tgtEl>
                                          <p:spTgt spid="117"/>
                                        </p:tgtEl>
                                        <p:attrNameLst>
                                          <p:attrName>ppt_x</p:attrName>
                                        </p:attrNameLst>
                                      </p:cBhvr>
                                      <p:tavLst>
                                        <p:tav tm="0">
                                          <p:val>
                                            <p:strVal val="#ppt_x"/>
                                          </p:val>
                                        </p:tav>
                                        <p:tav tm="100000">
                                          <p:val>
                                            <p:strVal val="#ppt_x"/>
                                          </p:val>
                                        </p:tav>
                                      </p:tavLst>
                                    </p:anim>
                                    <p:anim calcmode="lin" valueType="num">
                                      <p:cBhvr additive="base">
                                        <p:cTn id="13"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blinds(horizontal)">
                                      <p:cBhvr>
                                        <p:cTn id="18" dur="500"/>
                                        <p:tgtEl>
                                          <p:spTgt spid="129"/>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dissolve">
                                      <p:cBhvr>
                                        <p:cTn id="22" dur="500"/>
                                        <p:tgtEl>
                                          <p:spTgt spid="2050"/>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状态转换图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5060" name="Text Box 110"/>
          <p:cNvSpPr txBox="1">
            <a:spLocks noChangeArrowheads="1"/>
          </p:cNvSpPr>
          <p:nvPr/>
        </p:nvSpPr>
        <p:spPr bwMode="auto">
          <a:xfrm>
            <a:off x="612000" y="900000"/>
            <a:ext cx="10524560" cy="1699440"/>
          </a:xfrm>
          <a:prstGeom prst="rect">
            <a:avLst/>
          </a:prstGeom>
          <a:noFill/>
          <a:ln w="9525">
            <a:noFill/>
            <a:miter lim="800000"/>
          </a:ln>
        </p:spPr>
        <p:txBody>
          <a:bodyPr wrap="square">
            <a:spAutoFit/>
          </a:bodyPr>
          <a:lstStyle/>
          <a:p>
            <a:pPr>
              <a:lnSpc>
                <a:spcPct val="100000"/>
              </a:lnSpc>
              <a:spcBef>
                <a:spcPct val="50000"/>
              </a:spcBef>
              <a:buClrTx/>
              <a:buSzTx/>
              <a:buFontTx/>
              <a:buNone/>
            </a:pPr>
            <a:r>
              <a:rPr lang="zh-CN" altLang="en-US" sz="2400" dirty="0">
                <a:solidFill>
                  <a:srgbClr val="FF0000"/>
                </a:solidFill>
              </a:rPr>
              <a:t>（</a:t>
            </a:r>
            <a:r>
              <a:rPr lang="en-US" altLang="zh-CN" sz="2400" dirty="0">
                <a:solidFill>
                  <a:srgbClr val="FF0000"/>
                </a:solidFill>
              </a:rPr>
              <a:t>4</a:t>
            </a:r>
            <a:r>
              <a:rPr lang="zh-CN" altLang="en-US" sz="2400" dirty="0">
                <a:solidFill>
                  <a:srgbClr val="FF0000"/>
                </a:solidFill>
              </a:rPr>
              <a:t>）状态转换图</a:t>
            </a:r>
            <a:endParaRPr lang="en-US" altLang="zh-CN" sz="2400" dirty="0">
              <a:solidFill>
                <a:srgbClr val="CC3300"/>
              </a:solidFill>
            </a:endParaRPr>
          </a:p>
          <a:p>
            <a:pPr marL="800100" lvl="1" indent="-179705">
              <a:lnSpc>
                <a:spcPts val="2900"/>
              </a:lnSpc>
              <a:spcBef>
                <a:spcPts val="600"/>
              </a:spcBef>
              <a:buClr>
                <a:srgbClr val="063DE8"/>
              </a:buClr>
              <a:defRPr/>
            </a:pPr>
            <a:r>
              <a:rPr lang="zh-CN" altLang="en-US" sz="2200" dirty="0">
                <a:solidFill>
                  <a:srgbClr val="000000"/>
                </a:solidFill>
              </a:rPr>
              <a:t>简称</a:t>
            </a:r>
            <a:r>
              <a:rPr lang="zh-CN" altLang="en-US" sz="2200" dirty="0">
                <a:solidFill>
                  <a:srgbClr val="FF0000"/>
                </a:solidFill>
              </a:rPr>
              <a:t>状态图</a:t>
            </a:r>
            <a:r>
              <a:rPr lang="zh-CN" altLang="en-US" sz="2200" dirty="0">
                <a:solidFill>
                  <a:srgbClr val="000000"/>
                </a:solidFill>
              </a:rPr>
              <a:t>，是用来表示触发器状态变化（转移）的图形</a:t>
            </a:r>
            <a:endParaRPr lang="en-US" altLang="zh-CN" sz="2200" dirty="0">
              <a:solidFill>
                <a:srgbClr val="000000"/>
              </a:solidFill>
            </a:endParaRPr>
          </a:p>
          <a:p>
            <a:pPr marL="800100" lvl="1" indent="-179705">
              <a:lnSpc>
                <a:spcPts val="2900"/>
              </a:lnSpc>
              <a:spcBef>
                <a:spcPts val="600"/>
              </a:spcBef>
              <a:buClr>
                <a:srgbClr val="063DE8"/>
              </a:buClr>
              <a:defRPr/>
            </a:pPr>
            <a:r>
              <a:rPr lang="zh-CN" altLang="en-US" sz="2200" dirty="0">
                <a:solidFill>
                  <a:srgbClr val="000000"/>
                </a:solidFill>
              </a:rPr>
              <a:t>用圆圈表示</a:t>
            </a:r>
            <a:r>
              <a:rPr lang="en-US" altLang="zh-CN" sz="2200" dirty="0">
                <a:solidFill>
                  <a:srgbClr val="000000"/>
                </a:solidFill>
              </a:rPr>
              <a:t>0</a:t>
            </a:r>
            <a:r>
              <a:rPr lang="zh-CN" altLang="en-US" sz="2200" dirty="0">
                <a:solidFill>
                  <a:srgbClr val="000000"/>
                </a:solidFill>
              </a:rPr>
              <a:t>或</a:t>
            </a:r>
            <a:r>
              <a:rPr lang="en-US" altLang="zh-CN" sz="2200" dirty="0">
                <a:solidFill>
                  <a:srgbClr val="000000"/>
                </a:solidFill>
              </a:rPr>
              <a:t>1</a:t>
            </a:r>
            <a:r>
              <a:rPr lang="zh-CN" altLang="en-US" sz="2200" dirty="0">
                <a:solidFill>
                  <a:srgbClr val="000000"/>
                </a:solidFill>
              </a:rPr>
              <a:t>状态，用带箭头的线表示状态变化的方向，线上的数据表示状态变化需要的输入条件。</a:t>
            </a:r>
            <a:endParaRPr lang="zh-CN" altLang="en-US" sz="2200" dirty="0">
              <a:solidFill>
                <a:srgbClr val="000000"/>
              </a:solidFill>
            </a:endParaRPr>
          </a:p>
        </p:txBody>
      </p:sp>
      <p:grpSp>
        <p:nvGrpSpPr>
          <p:cNvPr id="2" name="组合 89"/>
          <p:cNvGrpSpPr/>
          <p:nvPr/>
        </p:nvGrpSpPr>
        <p:grpSpPr bwMode="auto">
          <a:xfrm>
            <a:off x="4295800" y="3140968"/>
            <a:ext cx="3892550" cy="1897510"/>
            <a:chOff x="287524" y="2878013"/>
            <a:chExt cx="3892364" cy="1897684"/>
          </a:xfrm>
        </p:grpSpPr>
        <p:grpSp>
          <p:nvGrpSpPr>
            <p:cNvPr id="3" name="Group 113"/>
            <p:cNvGrpSpPr/>
            <p:nvPr/>
          </p:nvGrpSpPr>
          <p:grpSpPr bwMode="auto">
            <a:xfrm>
              <a:off x="1192214" y="3504405"/>
              <a:ext cx="496887" cy="696912"/>
              <a:chOff x="624" y="1440"/>
              <a:chExt cx="297" cy="288"/>
            </a:xfrm>
          </p:grpSpPr>
          <p:sp>
            <p:nvSpPr>
              <p:cNvPr id="45156"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7"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0</a:t>
                </a:r>
                <a:endParaRPr lang="en-US" altLang="zh-CN" sz="1600">
                  <a:solidFill>
                    <a:srgbClr val="000000"/>
                  </a:solidFill>
                  <a:latin typeface="Times New Roman" panose="02020603050405020304" pitchFamily="18" charset="0"/>
                </a:endParaRPr>
              </a:p>
            </p:txBody>
          </p:sp>
        </p:grpSp>
        <p:grpSp>
          <p:nvGrpSpPr>
            <p:cNvPr id="4" name="Group 116"/>
            <p:cNvGrpSpPr/>
            <p:nvPr/>
          </p:nvGrpSpPr>
          <p:grpSpPr bwMode="auto">
            <a:xfrm>
              <a:off x="2478089" y="3504405"/>
              <a:ext cx="496887" cy="696912"/>
              <a:chOff x="624" y="1440"/>
              <a:chExt cx="297" cy="288"/>
            </a:xfrm>
          </p:grpSpPr>
          <p:sp>
            <p:nvSpPr>
              <p:cNvPr id="45154"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5"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grpSp>
        <p:sp>
          <p:nvSpPr>
            <p:cNvPr id="45137" name="Arc 119"/>
            <p:cNvSpPr/>
            <p:nvPr/>
          </p:nvSpPr>
          <p:spPr bwMode="auto">
            <a:xfrm rot="7800000">
              <a:off x="1653808" y="3753835"/>
              <a:ext cx="717061" cy="72325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8" name="Arc 120"/>
            <p:cNvSpPr/>
            <p:nvPr/>
          </p:nvSpPr>
          <p:spPr bwMode="auto">
            <a:xfrm rot="-2537837">
              <a:off x="1681339" y="3116702"/>
              <a:ext cx="861093" cy="81237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9" name="Arc 121"/>
            <p:cNvSpPr/>
            <p:nvPr/>
          </p:nvSpPr>
          <p:spPr bwMode="auto">
            <a:xfrm rot="-3610554">
              <a:off x="2797176" y="3621880"/>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40" name="Arc 122"/>
            <p:cNvSpPr/>
            <p:nvPr/>
          </p:nvSpPr>
          <p:spPr bwMode="auto">
            <a:xfrm rot="7297348">
              <a:off x="598484" y="3556792"/>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0"/>
            <p:cNvGrpSpPr/>
            <p:nvPr/>
          </p:nvGrpSpPr>
          <p:grpSpPr bwMode="auto">
            <a:xfrm>
              <a:off x="1655217" y="2878013"/>
              <a:ext cx="1044575" cy="338138"/>
              <a:chOff x="1179" y="1820"/>
              <a:chExt cx="658" cy="213"/>
            </a:xfrm>
          </p:grpSpPr>
          <p:sp>
            <p:nvSpPr>
              <p:cNvPr id="45151" name="Text Box 124"/>
              <p:cNvSpPr txBox="1">
                <a:spLocks noChangeArrowheads="1"/>
              </p:cNvSpPr>
              <p:nvPr/>
            </p:nvSpPr>
            <p:spPr bwMode="auto">
              <a:xfrm>
                <a:off x="1179" y="1820"/>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=01</a:t>
                </a:r>
                <a:endParaRPr lang="en-US" altLang="zh-CN" sz="1600" baseline="-25000">
                  <a:solidFill>
                    <a:srgbClr val="000000"/>
                  </a:solidFill>
                  <a:latin typeface="Times New Roman" panose="02020603050405020304" pitchFamily="18" charset="0"/>
                </a:endParaRPr>
              </a:p>
            </p:txBody>
          </p:sp>
          <p:sp>
            <p:nvSpPr>
              <p:cNvPr id="45152" name="Line 125"/>
              <p:cNvSpPr>
                <a:spLocks noChangeShapeType="1"/>
              </p:cNvSpPr>
              <p:nvPr/>
            </p:nvSpPr>
            <p:spPr bwMode="auto">
              <a:xfrm>
                <a:off x="1242" y="1837"/>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3" name="Line 126"/>
              <p:cNvSpPr>
                <a:spLocks noChangeShapeType="1"/>
              </p:cNvSpPr>
              <p:nvPr/>
            </p:nvSpPr>
            <p:spPr bwMode="auto">
              <a:xfrm>
                <a:off x="1371" y="1837"/>
                <a:ext cx="5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45142" name="Text Box 128"/>
            <p:cNvSpPr txBox="1">
              <a:spLocks noChangeArrowheads="1"/>
            </p:cNvSpPr>
            <p:nvPr/>
          </p:nvSpPr>
          <p:spPr bwMode="auto">
            <a:xfrm>
              <a:off x="1593851" y="4437112"/>
              <a:ext cx="1044575" cy="3385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=10</a:t>
              </a:r>
              <a:endParaRPr lang="en-US" altLang="zh-CN" sz="1600" baseline="-25000">
                <a:solidFill>
                  <a:srgbClr val="000000"/>
                </a:solidFill>
                <a:latin typeface="Times New Roman" panose="02020603050405020304" pitchFamily="18" charset="0"/>
              </a:endParaRPr>
            </a:p>
          </p:txBody>
        </p:sp>
        <p:sp>
          <p:nvSpPr>
            <p:cNvPr id="45143" name="Line 129"/>
            <p:cNvSpPr>
              <a:spLocks noChangeShapeType="1"/>
            </p:cNvSpPr>
            <p:nvPr/>
          </p:nvSpPr>
          <p:spPr bwMode="auto">
            <a:xfrm>
              <a:off x="1704976" y="4495850"/>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4" name="Line 130"/>
            <p:cNvSpPr>
              <a:spLocks noChangeShapeType="1"/>
            </p:cNvSpPr>
            <p:nvPr/>
          </p:nvSpPr>
          <p:spPr bwMode="auto">
            <a:xfrm>
              <a:off x="1909764" y="4495850"/>
              <a:ext cx="8096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5" name="Text Box 132"/>
            <p:cNvSpPr txBox="1">
              <a:spLocks noChangeArrowheads="1"/>
            </p:cNvSpPr>
            <p:nvPr/>
          </p:nvSpPr>
          <p:spPr bwMode="auto">
            <a:xfrm>
              <a:off x="2974976" y="3166646"/>
              <a:ext cx="1204912"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=x1</a:t>
              </a:r>
              <a:endParaRPr lang="en-US" altLang="zh-CN" sz="1600" baseline="-25000">
                <a:solidFill>
                  <a:srgbClr val="000000"/>
                </a:solidFill>
                <a:latin typeface="Times New Roman" panose="02020603050405020304" pitchFamily="18" charset="0"/>
              </a:endParaRPr>
            </a:p>
          </p:txBody>
        </p:sp>
        <p:sp>
          <p:nvSpPr>
            <p:cNvPr id="45146" name="Line 133"/>
            <p:cNvSpPr>
              <a:spLocks noChangeShapeType="1"/>
            </p:cNvSpPr>
            <p:nvPr/>
          </p:nvSpPr>
          <p:spPr bwMode="auto">
            <a:xfrm>
              <a:off x="3086101" y="3209855"/>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7" name="Line 134"/>
            <p:cNvSpPr>
              <a:spLocks noChangeShapeType="1"/>
            </p:cNvSpPr>
            <p:nvPr/>
          </p:nvSpPr>
          <p:spPr bwMode="auto">
            <a:xfrm>
              <a:off x="3290888" y="3209855"/>
              <a:ext cx="809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8" name="Text Box 136"/>
            <p:cNvSpPr txBox="1">
              <a:spLocks noChangeArrowheads="1"/>
            </p:cNvSpPr>
            <p:nvPr/>
          </p:nvSpPr>
          <p:spPr bwMode="auto">
            <a:xfrm>
              <a:off x="287524" y="3144042"/>
              <a:ext cx="120491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=1x</a:t>
              </a:r>
              <a:endParaRPr lang="en-US" altLang="zh-CN" sz="1600" baseline="-25000">
                <a:solidFill>
                  <a:srgbClr val="000000"/>
                </a:solidFill>
                <a:latin typeface="Times New Roman" panose="02020603050405020304" pitchFamily="18" charset="0"/>
              </a:endParaRPr>
            </a:p>
          </p:txBody>
        </p:sp>
        <p:sp>
          <p:nvSpPr>
            <p:cNvPr id="45149" name="Line 137"/>
            <p:cNvSpPr>
              <a:spLocks noChangeShapeType="1"/>
            </p:cNvSpPr>
            <p:nvPr/>
          </p:nvSpPr>
          <p:spPr bwMode="auto">
            <a:xfrm>
              <a:off x="395536" y="3176972"/>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0" name="Line 138"/>
            <p:cNvSpPr>
              <a:spLocks noChangeShapeType="1"/>
            </p:cNvSpPr>
            <p:nvPr/>
          </p:nvSpPr>
          <p:spPr bwMode="auto">
            <a:xfrm>
              <a:off x="600323" y="3176972"/>
              <a:ext cx="809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1" name="AutoShape 59"/>
          <p:cNvSpPr>
            <a:spLocks noChangeArrowheads="1"/>
          </p:cNvSpPr>
          <p:nvPr/>
        </p:nvSpPr>
        <p:spPr bwMode="auto">
          <a:xfrm>
            <a:off x="7356501" y="4472881"/>
            <a:ext cx="1449387" cy="769937"/>
          </a:xfrm>
          <a:prstGeom prst="wedgeRoundRectCallout">
            <a:avLst>
              <a:gd name="adj1" fmla="val -26162"/>
              <a:gd name="adj2" fmla="val -15247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01</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1</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1</a:t>
            </a:r>
            <a:endParaRPr lang="zh-CN" altLang="en-US" dirty="0">
              <a:solidFill>
                <a:srgbClr val="000000"/>
              </a:solidFill>
              <a:ea typeface="楷体_GB2312" pitchFamily="49" charset="-122"/>
            </a:endParaRPr>
          </a:p>
        </p:txBody>
      </p:sp>
      <p:sp>
        <p:nvSpPr>
          <p:cNvPr id="92" name="AutoShape 59"/>
          <p:cNvSpPr>
            <a:spLocks noChangeArrowheads="1"/>
          </p:cNvSpPr>
          <p:nvPr/>
        </p:nvSpPr>
        <p:spPr bwMode="auto">
          <a:xfrm>
            <a:off x="3801333" y="4628456"/>
            <a:ext cx="1399201" cy="771525"/>
          </a:xfrm>
          <a:prstGeom prst="wedgeRoundRectCallout">
            <a:avLst>
              <a:gd name="adj1" fmla="val -6477"/>
              <a:gd name="adj2" fmla="val -170269"/>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10</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0</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0</a:t>
            </a:r>
            <a:endParaRPr lang="zh-CN" altLang="en-US" dirty="0">
              <a:solidFill>
                <a:srgbClr val="000000"/>
              </a:solidFill>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dissolve">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92" grpId="0" animBg="1" autoUpdateAnimBg="0"/>
    </p:bldLst>
  </p:timing>
</p:sld>
</file>

<file path=ppt/tags/tag1.xml><?xml version="1.0" encoding="utf-8"?>
<p:tagLst xmlns:p="http://schemas.openxmlformats.org/presentationml/2006/main">
  <p:tag name="commondata" val="eyJoZGlkIjoiNTY3Nzc0ZWJiZDk2ZDlmZTNlNDNhZjQyNmVkMTZjN2YifQ=="/>
</p:tagLst>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sz="2400" b="0"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sz="2400" b="0"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新硬件基础模板</Template>
  <TotalTime>0</TotalTime>
  <Words>36037</Words>
  <Application>WPS 演示</Application>
  <PresentationFormat>Widescreen</PresentationFormat>
  <Paragraphs>6323</Paragraphs>
  <Slides>190</Slides>
  <Notes>151</Notes>
  <HiddenSlides>2</HiddenSlides>
  <MMClips>0</MMClips>
  <ScaleCrop>false</ScaleCrop>
  <HeadingPairs>
    <vt:vector size="8" baseType="variant">
      <vt:variant>
        <vt:lpstr>已用的字体</vt:lpstr>
      </vt:variant>
      <vt:variant>
        <vt:i4>32</vt:i4>
      </vt:variant>
      <vt:variant>
        <vt:lpstr>主题</vt:lpstr>
      </vt:variant>
      <vt:variant>
        <vt:i4>2</vt:i4>
      </vt:variant>
      <vt:variant>
        <vt:lpstr>嵌入 OLE 服务器</vt:lpstr>
      </vt:variant>
      <vt:variant>
        <vt:i4>105</vt:i4>
      </vt:variant>
      <vt:variant>
        <vt:lpstr>幻灯片标题</vt:lpstr>
      </vt:variant>
      <vt:variant>
        <vt:i4>190</vt:i4>
      </vt:variant>
    </vt:vector>
  </HeadingPairs>
  <TitlesOfParts>
    <vt:vector size="329" baseType="lpstr">
      <vt:lpstr>Arial</vt:lpstr>
      <vt:lpstr>宋体</vt:lpstr>
      <vt:lpstr>Wingdings</vt:lpstr>
      <vt:lpstr>Yu Gothic</vt:lpstr>
      <vt:lpstr>楷体_GB2312</vt:lpstr>
      <vt:lpstr>新宋体</vt:lpstr>
      <vt:lpstr>楷体_GB2312</vt:lpstr>
      <vt:lpstr>Times New Roman</vt:lpstr>
      <vt:lpstr>微软雅黑</vt:lpstr>
      <vt:lpstr>Arial Unicode MS</vt:lpstr>
      <vt:lpstr>华文楷体</vt:lpstr>
      <vt:lpstr>Cambria Math</vt:lpstr>
      <vt:lpstr>Verdana</vt:lpstr>
      <vt:lpstr>Tahoma</vt:lpstr>
      <vt:lpstr>Arial Unicode MS</vt:lpstr>
      <vt:lpstr>Wingdings 2</vt:lpstr>
      <vt:lpstr>等线</vt:lpstr>
      <vt:lpstr>Arial</vt:lpstr>
      <vt:lpstr>Symbol</vt:lpstr>
      <vt:lpstr>MingLiU</vt:lpstr>
      <vt:lpstr>MingLiU-ExtB</vt:lpstr>
      <vt:lpstr>黑体</vt:lpstr>
      <vt:lpstr>Arial Narrow</vt:lpstr>
      <vt:lpstr>Gulim</vt:lpstr>
      <vt:lpstr>Lucida Sans Unicode</vt:lpstr>
      <vt:lpstr>Malgun Gothic</vt:lpstr>
      <vt:lpstr>宋体-18030</vt:lpstr>
      <vt:lpstr>Heiti TC Medium</vt:lpstr>
      <vt:lpstr>Hei</vt:lpstr>
      <vt:lpstr>华文行楷</vt:lpstr>
      <vt:lpstr>楷体</vt:lpstr>
      <vt:lpstr>楷体_GB2312</vt:lpstr>
      <vt:lpstr>新硬件基础模板</vt:lpstr>
      <vt:lpstr>CS152-SP98</vt:lpstr>
      <vt:lpstr>Equation.3</vt:lpstr>
      <vt:lpstr>Visio.Drawing.11</vt:lpstr>
      <vt:lpstr>Equation.3</vt:lpstr>
      <vt:lpstr>Equation.3</vt:lpstr>
      <vt:lpstr>Equation.3</vt:lpstr>
      <vt:lpstr>Equation.3</vt:lpstr>
      <vt:lpstr>Equation.3</vt:lpstr>
      <vt:lpstr>Equation.3</vt:lpstr>
      <vt:lpstr>Equation.3</vt:lpstr>
      <vt:lpstr>Visio.Drawing.11</vt:lpstr>
      <vt:lpstr>Visio.Drawing.11</vt:lpstr>
      <vt:lpstr>Equation.3</vt:lpstr>
      <vt:lpstr>Visio.Drawing.11</vt:lpstr>
      <vt:lpstr>Visio.Drawing.11</vt:lpstr>
      <vt:lpstr>Equation.3</vt:lpstr>
      <vt:lpstr>Equation.3</vt:lpstr>
      <vt:lpstr>Equation.3</vt:lpstr>
      <vt:lpstr>Visio.Drawing.11</vt:lpstr>
      <vt:lpstr>Visio.Drawing.11</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Visio.Drawing.11</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Visio.Drawing.11</vt:lpstr>
      <vt:lpstr>Equation.3</vt:lpstr>
      <vt:lpstr>Equation.3</vt:lpstr>
      <vt:lpstr>Equation.3</vt:lpstr>
      <vt:lpstr>Equation.3</vt:lpstr>
      <vt:lpstr>PBrush</vt:lpstr>
      <vt:lpstr>Equation.3</vt:lpstr>
      <vt:lpstr>PBrush</vt:lpstr>
      <vt:lpstr>Visio.Drawing.11</vt:lpstr>
      <vt:lpstr>Visio.Drawing.11</vt:lpstr>
      <vt:lpstr>Visio.Drawing.11</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Paint.Picture</vt:lpstr>
      <vt:lpstr>Equation.3</vt:lpstr>
      <vt:lpstr>Equation.3</vt:lpstr>
      <vt:lpstr>Equation.3</vt:lpstr>
      <vt:lpstr>计算机硬件基础 （2023级）</vt:lpstr>
      <vt:lpstr>PowerPoint 演示文稿</vt:lpstr>
      <vt:lpstr>组合逻辑电路的特点</vt:lpstr>
      <vt:lpstr>组合逻辑电路的分析方法</vt:lpstr>
      <vt:lpstr>组合逻辑电路的分析方法：例题</vt:lpstr>
      <vt:lpstr>组合逻辑电路的分析方法：例题</vt:lpstr>
      <vt:lpstr>组合逻辑电路的分析方法：例题</vt:lpstr>
      <vt:lpstr>组合逻辑电路的分析方法：例题</vt:lpstr>
      <vt:lpstr>组合逻辑电路的设计方法</vt:lpstr>
      <vt:lpstr>PowerPoint 演示文稿</vt:lpstr>
      <vt:lpstr> 组合逻辑电路的设计方法：例题</vt:lpstr>
      <vt:lpstr>加油站油罐液位控制系统</vt:lpstr>
      <vt:lpstr>PowerPoint 演示文稿</vt:lpstr>
      <vt:lpstr>PowerPoint 演示文稿</vt:lpstr>
      <vt:lpstr>PowerPoint 演示文稿</vt:lpstr>
      <vt:lpstr>讨论：</vt:lpstr>
      <vt:lpstr>PowerPoint 演示文稿</vt:lpstr>
      <vt:lpstr>加法运算电路</vt:lpstr>
      <vt:lpstr>加法运算电路</vt:lpstr>
      <vt:lpstr>加法运算电路</vt:lpstr>
      <vt:lpstr>加法运算电路—多位加法器</vt:lpstr>
      <vt:lpstr>加法运算电路—多位加法器</vt:lpstr>
      <vt:lpstr>加法运算电路—多位加法器</vt:lpstr>
      <vt:lpstr>加法运算电路—多位加法器</vt:lpstr>
      <vt:lpstr>加法运算电路—多位加法器</vt:lpstr>
      <vt:lpstr>加法运算电路—减法运算</vt:lpstr>
      <vt:lpstr>溢出</vt:lpstr>
      <vt:lpstr>无符号整数乘法运算电路：阵列乘法器</vt:lpstr>
      <vt:lpstr>乘法运算电路：阵列乘法器</vt:lpstr>
      <vt:lpstr>运算单元电路 —— 阵列乘法器</vt:lpstr>
      <vt:lpstr> 运算单元-多位乘法器-并行进位</vt:lpstr>
      <vt:lpstr> 运算单元- 除法器</vt:lpstr>
      <vt:lpstr> 运算单元- 除法器</vt:lpstr>
      <vt:lpstr>PowerPoint 演示文稿</vt:lpstr>
      <vt:lpstr>数值比较器</vt:lpstr>
      <vt:lpstr>数值比较器</vt:lpstr>
      <vt:lpstr>数值比较器</vt:lpstr>
      <vt:lpstr>数值比较器</vt:lpstr>
      <vt:lpstr>运算单元电路——1位ALU——与或加功能</vt:lpstr>
      <vt:lpstr>运算单元电路——1位ALU——与或加减功能</vt:lpstr>
      <vt:lpstr>运算单元电路——32位ALU——与或加减功能</vt:lpstr>
      <vt:lpstr>运算单元电路——32位ALU——简化控制</vt:lpstr>
      <vt:lpstr>运算单元电路——ALU抽象表示</vt:lpstr>
      <vt:lpstr>运算单元电路——1位ALU(带比较功能)</vt:lpstr>
      <vt:lpstr>运算单元电路——32位补码运算ALU(带比较功能)</vt:lpstr>
      <vt:lpstr>运算单元电路——ALU抽象表示</vt:lpstr>
      <vt:lpstr>算术逻辑部件（ALU）</vt:lpstr>
      <vt:lpstr>n位带标志加法器</vt:lpstr>
      <vt:lpstr>条件标志位（条件码CC）</vt:lpstr>
      <vt:lpstr>关于ALU的三个重要认识</vt:lpstr>
      <vt:lpstr>PowerPoint 演示文稿</vt:lpstr>
      <vt:lpstr>编码器</vt:lpstr>
      <vt:lpstr>二进制编码器</vt:lpstr>
      <vt:lpstr>编码器（4线-2线编码器）</vt:lpstr>
      <vt:lpstr>8线-3线编码器</vt:lpstr>
      <vt:lpstr>8线-3线编码器</vt:lpstr>
      <vt:lpstr>8线-3线编码器</vt:lpstr>
      <vt:lpstr>8421BCD码编码器（自学）</vt:lpstr>
      <vt:lpstr>8421BCD码编码器（自学）</vt:lpstr>
      <vt:lpstr>优先编码器</vt:lpstr>
      <vt:lpstr>优先编码器--74147的设计</vt:lpstr>
      <vt:lpstr>译码器</vt:lpstr>
      <vt:lpstr>译码器</vt:lpstr>
      <vt:lpstr>简单译码器</vt:lpstr>
      <vt:lpstr>译码器（3线-8线译码器）</vt:lpstr>
      <vt:lpstr>译码器（3线-8线译码器）</vt:lpstr>
      <vt:lpstr>译码器（3线-8线译码器）</vt:lpstr>
      <vt:lpstr>BCD译码器（自学）</vt:lpstr>
      <vt:lpstr>BCD译码器（自学）</vt:lpstr>
      <vt:lpstr>BCD译码器（自学）</vt:lpstr>
      <vt:lpstr>显示译码器</vt:lpstr>
      <vt:lpstr>显示译码器</vt:lpstr>
      <vt:lpstr>显示译码器</vt:lpstr>
      <vt:lpstr>七段译码器逻辑电路图（高电平有效）</vt:lpstr>
      <vt:lpstr>用译码器设计组合逻辑电路</vt:lpstr>
      <vt:lpstr>用74LS138译码器实现(低电平输出）</vt:lpstr>
      <vt:lpstr>用译码器实现逻辑函数的方法</vt:lpstr>
      <vt:lpstr>PowerPoint 演示文稿</vt:lpstr>
      <vt:lpstr>PowerPoint 演示文稿</vt:lpstr>
      <vt:lpstr>多路选择器</vt:lpstr>
      <vt:lpstr>PowerPoint 演示文稿</vt:lpstr>
      <vt:lpstr>数据选择器工作原理（四选一为例）</vt:lpstr>
      <vt:lpstr>多路选择器（8选1数据选择器74151）</vt:lpstr>
      <vt:lpstr>多路选择器（8选1数据选择器74151）</vt:lpstr>
      <vt:lpstr>多路选择器的应用</vt:lpstr>
      <vt:lpstr>PowerPoint 演示文稿</vt:lpstr>
      <vt:lpstr>竞争冒险现象</vt:lpstr>
      <vt:lpstr>竞争冒险的判断</vt:lpstr>
      <vt:lpstr>竞争冒险的判断</vt:lpstr>
      <vt:lpstr>竞争冒险的判断</vt:lpstr>
      <vt:lpstr>竞争冒险的消除</vt:lpstr>
      <vt:lpstr>PowerPoint 演示文稿</vt:lpstr>
      <vt:lpstr>组合逻辑电路的不足</vt:lpstr>
      <vt:lpstr>时序逻辑电路的特点</vt:lpstr>
      <vt:lpstr>触发器的特点与分类</vt:lpstr>
      <vt:lpstr>基本RS锁存器 </vt:lpstr>
      <vt:lpstr>锁存器逻辑功能的表示方法 </vt:lpstr>
      <vt:lpstr>基本RS锁存器的特性方程 </vt:lpstr>
      <vt:lpstr>状态转换图</vt:lpstr>
      <vt:lpstr>钟控RS锁存器</vt:lpstr>
      <vt:lpstr>钟控RS锁存器的工作原理</vt:lpstr>
      <vt:lpstr>钟控RS锁存器的逻辑功能表示</vt:lpstr>
      <vt:lpstr>钟控D锁存器</vt:lpstr>
      <vt:lpstr>钟控D锁存器工作原理</vt:lpstr>
      <vt:lpstr>钟控D锁存器的逻辑功能表示</vt:lpstr>
      <vt:lpstr>PowerPoint 演示文稿</vt:lpstr>
      <vt:lpstr>锁存器与触发器的区别</vt:lpstr>
      <vt:lpstr>D触发器</vt:lpstr>
      <vt:lpstr>带使能端的D触发器</vt:lpstr>
      <vt:lpstr>带复位功能的D触发器</vt:lpstr>
      <vt:lpstr>由D触发器构成寄存器</vt:lpstr>
      <vt:lpstr>PowerPoint 演示文稿</vt:lpstr>
      <vt:lpstr>钟控JK触发器</vt:lpstr>
      <vt:lpstr>钟控JK触发器的逻辑功能表示</vt:lpstr>
      <vt:lpstr>PowerPoint 演示文稿</vt:lpstr>
      <vt:lpstr>PowerPoint 演示文稿</vt:lpstr>
      <vt:lpstr>有限状态机设计实例</vt:lpstr>
      <vt:lpstr>有限状态机设计实例</vt:lpstr>
      <vt:lpstr>有限状态机设计实例</vt:lpstr>
      <vt:lpstr>有限状态机设计实例</vt:lpstr>
      <vt:lpstr>有限状态机设计实例</vt:lpstr>
      <vt:lpstr>有限状态机设计实例</vt:lpstr>
      <vt:lpstr>有限状态机概述</vt:lpstr>
      <vt:lpstr>有限状态机的分类</vt:lpstr>
      <vt:lpstr>有限状态机的表示方法</vt:lpstr>
      <vt:lpstr>有限状态机的设计方法</vt:lpstr>
      <vt:lpstr>状态机的设计要点</vt:lpstr>
      <vt:lpstr>对8个状态三种编码方式的对比</vt:lpstr>
      <vt:lpstr>PowerPoint 演示文稿</vt:lpstr>
      <vt:lpstr>Moore型有限状态机</vt:lpstr>
      <vt:lpstr>Moore型有限状态机设计举例</vt:lpstr>
      <vt:lpstr>Moore型有限状态机设计举例</vt:lpstr>
      <vt:lpstr>PowerPoint 演示文稿</vt:lpstr>
      <vt:lpstr>Mealy型有限状态机</vt:lpstr>
      <vt:lpstr>序列检测器的Mealy型有限状态机状态图</vt:lpstr>
      <vt:lpstr>FSM设计</vt:lpstr>
      <vt:lpstr>FSM设计</vt:lpstr>
      <vt:lpstr>FSM设计</vt:lpstr>
      <vt:lpstr>PowerPoint 演示文稿</vt:lpstr>
      <vt:lpstr>数据寄存器</vt:lpstr>
      <vt:lpstr>4位二进制数寄存器CT74175</vt:lpstr>
      <vt:lpstr>CT74175电路结构</vt:lpstr>
      <vt:lpstr>PowerPoint 演示文稿</vt:lpstr>
      <vt:lpstr>移位寄存器（移存器）</vt:lpstr>
      <vt:lpstr>4位右移移位寄存器</vt:lpstr>
      <vt:lpstr>4位右移移位寄存器工作方式</vt:lpstr>
      <vt:lpstr>4位串行输入、串/并行输出双向移位寄存器</vt:lpstr>
      <vt:lpstr>4位串行输入、串/并行输出双向移位寄存器工作原理</vt:lpstr>
      <vt:lpstr>4位串行输入、串/并行输出双向移位寄存器输出波形</vt:lpstr>
      <vt:lpstr>4位双向移位寄存器CT74194</vt:lpstr>
      <vt:lpstr>移位寄存器扩展方法</vt:lpstr>
      <vt:lpstr>集成移位寄存器的用途</vt:lpstr>
      <vt:lpstr>PowerPoint 演示文稿</vt:lpstr>
      <vt:lpstr>计数器</vt:lpstr>
      <vt:lpstr>同步计数器</vt:lpstr>
      <vt:lpstr>同步计数器的分析方法</vt:lpstr>
      <vt:lpstr>状态转换表</vt:lpstr>
      <vt:lpstr>状态转换图和时序图</vt:lpstr>
      <vt:lpstr>电路功能</vt:lpstr>
      <vt:lpstr>同步计数器的特点</vt:lpstr>
      <vt:lpstr>同步计数器的分析</vt:lpstr>
      <vt:lpstr>状态转换表</vt:lpstr>
      <vt:lpstr>状态转换图和时序图</vt:lpstr>
      <vt:lpstr>二进制加法计数器的特点</vt:lpstr>
      <vt:lpstr>异步计数器</vt:lpstr>
      <vt:lpstr>异步二进制计数器 </vt:lpstr>
      <vt:lpstr>异步二进制计数器的状态转换表</vt:lpstr>
      <vt:lpstr>异步二进制计数器的状态转换图和时序图</vt:lpstr>
      <vt:lpstr>异步二进制减法计数器</vt:lpstr>
      <vt:lpstr>异步二进制减法计数器的状态转换表</vt:lpstr>
      <vt:lpstr>异步二进制减法计数器时序图和电路特点</vt:lpstr>
      <vt:lpstr>2、用反馈复位法实现异步M制计数器 </vt:lpstr>
      <vt:lpstr>用反馈复位法设计异步十进制加法计数器</vt:lpstr>
      <vt:lpstr>异步十进制加法计数器时序图</vt:lpstr>
      <vt:lpstr>异步十进制激发计数器状态转换图 </vt:lpstr>
      <vt:lpstr>反馈复位改进电路</vt:lpstr>
      <vt:lpstr>反馈复位改进电路的时序图</vt:lpstr>
      <vt:lpstr>集成计数器</vt:lpstr>
      <vt:lpstr>集成计数器实现M进制计数 </vt:lpstr>
      <vt:lpstr>（1）输出C预置法 </vt:lpstr>
      <vt:lpstr>输出C预置法举例 </vt:lpstr>
      <vt:lpstr>（2）输出Q预置法</vt:lpstr>
      <vt:lpstr>输出Q预置法举例</vt:lpstr>
      <vt:lpstr>时序电路的时序</vt:lpstr>
      <vt:lpstr>回顾一下Moore型状态机</vt:lpstr>
      <vt:lpstr>时钟同步方法</vt:lpstr>
      <vt:lpstr>时序电路的时序</vt:lpstr>
      <vt:lpstr>时序电路的时序</vt:lpstr>
      <vt:lpstr>时序电路的时序</vt:lpstr>
      <vt:lpstr>时序电路的时序</vt:lpstr>
    </vt:vector>
  </TitlesOfParts>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Rye</cp:lastModifiedBy>
  <cp:revision>520</cp:revision>
  <cp:lastPrinted>2015-09-14T05:54:00Z</cp:lastPrinted>
  <dcterms:created xsi:type="dcterms:W3CDTF">2021-07-22T03:01:00Z</dcterms:created>
  <dcterms:modified xsi:type="dcterms:W3CDTF">2024-09-20T09:43:16Z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96EC2CDFFDEF462F8C5D5A9FF24678D2_12</vt:lpwstr>
  </property>
  <property fmtid="{D5CDD505-2E9C-101B-9397-08002B2CF9AE}" pid="3" name="KSOProductBuildVer">
    <vt:lpwstr>2052-12.1.0.18276</vt:lpwstr>
  </property>
</Properties>
</file>